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6" r:id="rId1"/>
  </p:sldMasterIdLst>
  <p:notesMasterIdLst>
    <p:notesMasterId r:id="rId44"/>
  </p:notesMasterIdLst>
  <p:handoutMasterIdLst>
    <p:handoutMasterId r:id="rId45"/>
  </p:handoutMasterIdLst>
  <p:sldIdLst>
    <p:sldId id="677" r:id="rId2"/>
    <p:sldId id="854" r:id="rId3"/>
    <p:sldId id="500" r:id="rId4"/>
    <p:sldId id="610" r:id="rId5"/>
    <p:sldId id="855" r:id="rId6"/>
    <p:sldId id="858" r:id="rId7"/>
    <p:sldId id="859" r:id="rId8"/>
    <p:sldId id="860" r:id="rId9"/>
    <p:sldId id="861" r:id="rId10"/>
    <p:sldId id="862" r:id="rId11"/>
    <p:sldId id="863" r:id="rId12"/>
    <p:sldId id="864" r:id="rId13"/>
    <p:sldId id="865" r:id="rId14"/>
    <p:sldId id="866" r:id="rId15"/>
    <p:sldId id="867" r:id="rId16"/>
    <p:sldId id="868" r:id="rId17"/>
    <p:sldId id="869" r:id="rId18"/>
    <p:sldId id="870" r:id="rId19"/>
    <p:sldId id="880" r:id="rId20"/>
    <p:sldId id="871" r:id="rId21"/>
    <p:sldId id="872" r:id="rId22"/>
    <p:sldId id="878" r:id="rId23"/>
    <p:sldId id="873" r:id="rId24"/>
    <p:sldId id="881" r:id="rId25"/>
    <p:sldId id="882" r:id="rId26"/>
    <p:sldId id="883" r:id="rId27"/>
    <p:sldId id="884" r:id="rId28"/>
    <p:sldId id="879" r:id="rId29"/>
    <p:sldId id="874" r:id="rId30"/>
    <p:sldId id="885" r:id="rId31"/>
    <p:sldId id="887" r:id="rId32"/>
    <p:sldId id="886" r:id="rId33"/>
    <p:sldId id="891" r:id="rId34"/>
    <p:sldId id="892" r:id="rId35"/>
    <p:sldId id="888" r:id="rId36"/>
    <p:sldId id="877" r:id="rId37"/>
    <p:sldId id="889" r:id="rId38"/>
    <p:sldId id="893" r:id="rId39"/>
    <p:sldId id="890" r:id="rId40"/>
    <p:sldId id="894" r:id="rId41"/>
    <p:sldId id="895" r:id="rId42"/>
    <p:sldId id="783" r:id="rId43"/>
  </p:sldIdLst>
  <p:sldSz cx="9144000" cy="6858000" type="screen4x3"/>
  <p:notesSz cx="7035800" cy="9194800"/>
  <p:defaultTextStyle>
    <a:defPPr>
      <a:defRPr lang="en-US"/>
    </a:defPPr>
    <a:lvl1pPr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1pPr>
    <a:lvl2pPr marL="4572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2pPr>
    <a:lvl3pPr marL="9144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3pPr>
    <a:lvl4pPr marL="13716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4pPr>
    <a:lvl5pPr marL="18288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5pPr>
    <a:lvl6pPr marL="2286000" algn="l" defTabSz="457200" rtl="0" eaLnBrk="1" latinLnBrk="0" hangingPunct="1">
      <a:defRPr sz="3400" b="1" kern="1200">
        <a:solidFill>
          <a:schemeClr val="tx1"/>
        </a:solidFill>
        <a:latin typeface="Arial" pitchFamily="-84" charset="0"/>
        <a:ea typeface="Arial" pitchFamily="-84" charset="0"/>
        <a:cs typeface="Arial" pitchFamily="-84" charset="0"/>
      </a:defRPr>
    </a:lvl6pPr>
    <a:lvl7pPr marL="2743200" algn="l" defTabSz="457200" rtl="0" eaLnBrk="1" latinLnBrk="0" hangingPunct="1">
      <a:defRPr sz="3400" b="1" kern="1200">
        <a:solidFill>
          <a:schemeClr val="tx1"/>
        </a:solidFill>
        <a:latin typeface="Arial" pitchFamily="-84" charset="0"/>
        <a:ea typeface="Arial" pitchFamily="-84" charset="0"/>
        <a:cs typeface="Arial" pitchFamily="-84" charset="0"/>
      </a:defRPr>
    </a:lvl7pPr>
    <a:lvl8pPr marL="3200400" algn="l" defTabSz="457200" rtl="0" eaLnBrk="1" latinLnBrk="0" hangingPunct="1">
      <a:defRPr sz="3400" b="1" kern="1200">
        <a:solidFill>
          <a:schemeClr val="tx1"/>
        </a:solidFill>
        <a:latin typeface="Arial" pitchFamily="-84" charset="0"/>
        <a:ea typeface="Arial" pitchFamily="-84" charset="0"/>
        <a:cs typeface="Arial" pitchFamily="-84" charset="0"/>
      </a:defRPr>
    </a:lvl8pPr>
    <a:lvl9pPr marL="3657600" algn="l" defTabSz="457200" rtl="0" eaLnBrk="1" latinLnBrk="0" hangingPunct="1">
      <a:defRPr sz="3400" b="1" kern="1200">
        <a:solidFill>
          <a:schemeClr val="tx1"/>
        </a:solidFill>
        <a:latin typeface="Arial" pitchFamily="-84" charset="0"/>
        <a:ea typeface="Arial" pitchFamily="-84" charset="0"/>
        <a:cs typeface="Arial" pitchFamily="-8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876"/>
    <a:srgbClr val="240489"/>
    <a:srgbClr val="348906"/>
    <a:srgbClr val="000001"/>
    <a:srgbClr val="001424"/>
    <a:srgbClr val="5D5F5E"/>
    <a:srgbClr val="567895"/>
    <a:srgbClr val="62E8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8" autoAdjust="0"/>
    <p:restoredTop sz="84762" autoAdjust="0"/>
  </p:normalViewPr>
  <p:slideViewPr>
    <p:cSldViewPr snapToGrid="0" showGuides="1">
      <p:cViewPr>
        <p:scale>
          <a:sx n="100" d="100"/>
          <a:sy n="100" d="100"/>
        </p:scale>
        <p:origin x="-1620" y="-72"/>
      </p:cViewPr>
      <p:guideLst>
        <p:guide orient="horz" pos="1616"/>
        <p:guide pos="7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75" d="100"/>
          <a:sy n="75" d="100"/>
        </p:scale>
        <p:origin x="-4992" y="-1280"/>
      </p:cViewPr>
      <p:guideLst>
        <p:guide orient="horz" pos="2896"/>
        <p:guide pos="221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8000" cy="458788"/>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defTabSz="930275" eaLnBrk="0" hangingPunct="0">
              <a:lnSpc>
                <a:spcPct val="100000"/>
              </a:lnSpc>
              <a:defRPr sz="1200" b="0">
                <a:latin typeface="Arial"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87800" y="0"/>
            <a:ext cx="3048000" cy="458788"/>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eaLnBrk="0" hangingPunct="0">
              <a:lnSpc>
                <a:spcPct val="100000"/>
              </a:lnSpc>
              <a:defRPr sz="1200" b="0">
                <a:latin typeface="Arial"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736013"/>
            <a:ext cx="3048000" cy="458787"/>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defTabSz="930275" eaLnBrk="0" hangingPunct="0">
              <a:lnSpc>
                <a:spcPct val="100000"/>
              </a:lnSpc>
              <a:defRPr sz="1200" b="0">
                <a:latin typeface="Arial"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87800" y="8736013"/>
            <a:ext cx="3048000" cy="458787"/>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eaLnBrk="0" hangingPunct="0">
              <a:defRPr sz="1200" b="0"/>
            </a:lvl1pPr>
          </a:lstStyle>
          <a:p>
            <a:fld id="{F4DEEF23-2811-4F41-924E-0DE039015246}" type="slidenum">
              <a:rPr lang="en-US"/>
              <a:pPr/>
              <a:t>‹#›</a:t>
            </a:fld>
            <a:endParaRPr lang="en-US"/>
          </a:p>
        </p:txBody>
      </p:sp>
    </p:spTree>
    <p:extLst>
      <p:ext uri="{BB962C8B-B14F-4D97-AF65-F5344CB8AC3E}">
        <p14:creationId xmlns:p14="http://schemas.microsoft.com/office/powerpoint/2010/main" val="2197809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3"/>
          <p:cNvSpPr>
            <a:spLocks noGrp="1" noRot="1" noChangeAspect="1" noChangeArrowheads="1" noTextEdit="1"/>
          </p:cNvSpPr>
          <p:nvPr>
            <p:ph type="sldImg" idx="2"/>
          </p:nvPr>
        </p:nvSpPr>
        <p:spPr bwMode="auto">
          <a:xfrm>
            <a:off x="1173163" y="679450"/>
            <a:ext cx="4630737" cy="3473450"/>
          </a:xfrm>
          <a:prstGeom prst="rect">
            <a:avLst/>
          </a:prstGeom>
          <a:noFill/>
          <a:ln w="9525">
            <a:solidFill>
              <a:srgbClr val="000000"/>
            </a:solidFill>
            <a:miter lim="800000"/>
            <a:headEnd/>
            <a:tailEnd/>
          </a:ln>
        </p:spPr>
      </p:sp>
      <p:sp>
        <p:nvSpPr>
          <p:cNvPr id="8195" name="Rectangle 15"/>
          <p:cNvSpPr>
            <a:spLocks noChangeArrowheads="1"/>
          </p:cNvSpPr>
          <p:nvPr/>
        </p:nvSpPr>
        <p:spPr bwMode="auto">
          <a:xfrm>
            <a:off x="57150" y="8843963"/>
            <a:ext cx="6880225" cy="223837"/>
          </a:xfrm>
          <a:prstGeom prst="rect">
            <a:avLst/>
          </a:prstGeom>
          <a:noFill/>
          <a:ln w="9525">
            <a:noFill/>
            <a:miter lim="800000"/>
            <a:headEnd/>
            <a:tailEnd/>
          </a:ln>
        </p:spPr>
        <p:txBody>
          <a:bodyPr lIns="96814" tIns="50787" rIns="96814" bIns="50787">
            <a:prstTxWarp prst="textNoShape">
              <a:avLst/>
            </a:prstTxWarp>
            <a:spAutoFit/>
          </a:bodyPr>
          <a:lstStyle/>
          <a:p>
            <a:pPr defTabSz="619125" eaLnBrk="0" hangingPunct="0">
              <a:tabLst>
                <a:tab pos="2416175" algn="l"/>
                <a:tab pos="4889500" algn="l"/>
              </a:tabLst>
            </a:pPr>
            <a:r>
              <a:rPr lang="en-US" sz="800"/>
              <a:t>© 2002, Cisco Systems, Inc. </a:t>
            </a:r>
          </a:p>
        </p:txBody>
      </p:sp>
      <p:sp>
        <p:nvSpPr>
          <p:cNvPr id="8196" name="Line 16"/>
          <p:cNvSpPr>
            <a:spLocks noChangeShapeType="1"/>
          </p:cNvSpPr>
          <p:nvPr/>
        </p:nvSpPr>
        <p:spPr bwMode="auto">
          <a:xfrm>
            <a:off x="155575" y="8858250"/>
            <a:ext cx="671512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pPr eaLnBrk="0" hangingPunct="0">
              <a:lnSpc>
                <a:spcPct val="90000"/>
              </a:lnSpc>
              <a:defRPr/>
            </a:pPr>
            <a:endParaRPr lang="en-US" sz="3000">
              <a:latin typeface="Neurochrome" pitchFamily="2" charset="0"/>
              <a:ea typeface="+mn-ea"/>
              <a:cs typeface="+mn-cs"/>
            </a:endParaRPr>
          </a:p>
        </p:txBody>
      </p:sp>
      <p:sp>
        <p:nvSpPr>
          <p:cNvPr id="77841" name="Rectangle 17"/>
          <p:cNvSpPr>
            <a:spLocks noGrp="1" noChangeArrowheads="1"/>
          </p:cNvSpPr>
          <p:nvPr>
            <p:ph type="sldNum" sz="quarter" idx="5"/>
          </p:nvPr>
        </p:nvSpPr>
        <p:spPr bwMode="auto">
          <a:xfrm>
            <a:off x="5986463" y="8737600"/>
            <a:ext cx="822325" cy="290513"/>
          </a:xfrm>
          <a:prstGeom prst="rect">
            <a:avLst/>
          </a:prstGeom>
          <a:noFill/>
          <a:ln w="9525">
            <a:noFill/>
            <a:miter lim="800000"/>
            <a:headEnd/>
            <a:tailEnd/>
          </a:ln>
          <a:effectLst/>
        </p:spPr>
        <p:txBody>
          <a:bodyPr vert="horz" wrap="square" lIns="19045" tIns="0" rIns="19045" bIns="0" numCol="1" anchor="b" anchorCtr="0" compatLnSpc="1">
            <a:prstTxWarp prst="textNoShape">
              <a:avLst/>
            </a:prstTxWarp>
          </a:bodyPr>
          <a:lstStyle>
            <a:lvl1pPr algn="r" eaLnBrk="0" hangingPunct="0">
              <a:defRPr sz="800" b="0"/>
            </a:lvl1pPr>
          </a:lstStyle>
          <a:p>
            <a:fld id="{2C2F1268-DAA7-5B4A-BBED-1B1085CC18A8}" type="slidenum">
              <a:rPr lang="en-US"/>
              <a:pPr/>
              <a:t>‹#›</a:t>
            </a:fld>
            <a:endParaRPr lang="en-US"/>
          </a:p>
        </p:txBody>
      </p:sp>
      <p:sp>
        <p:nvSpPr>
          <p:cNvPr id="77842" name="Rectangle 18"/>
          <p:cNvSpPr>
            <a:spLocks noGrp="1" noChangeArrowheads="1"/>
          </p:cNvSpPr>
          <p:nvPr>
            <p:ph type="body" sz="quarter" idx="3"/>
          </p:nvPr>
        </p:nvSpPr>
        <p:spPr bwMode="auto">
          <a:xfrm>
            <a:off x="920750" y="4379913"/>
            <a:ext cx="5135563" cy="4152900"/>
          </a:xfrm>
          <a:prstGeom prst="rect">
            <a:avLst/>
          </a:prstGeom>
          <a:noFill/>
          <a:ln w="9525">
            <a:noFill/>
            <a:miter lim="800000"/>
            <a:headEnd/>
            <a:tailEnd/>
          </a:ln>
          <a:effectLst/>
        </p:spPr>
        <p:txBody>
          <a:bodyPr vert="horz" wrap="square" lIns="73025" tIns="36512" rIns="73025" bIns="365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611004080"/>
      </p:ext>
    </p:extLst>
  </p:cSld>
  <p:clrMap bg1="lt1" tx1="dk1" bg2="lt2" tx2="dk2" accent1="accent1" accent2="accent2" accent3="accent3" accent4="accent4" accent5="accent5" accent6="accent6" hlink="hlink" folHlink="folHlink"/>
  <p:notesStyle>
    <a:lvl1pPr marL="168275" indent="-168275"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1pPr>
    <a:lvl2pPr marL="579438" indent="-122238"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2pPr>
    <a:lvl3pPr marL="1027113" indent="-112713"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3pPr>
    <a:lvl4pPr marL="1493838" indent="-122238"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4pPr>
    <a:lvl5pPr marL="1943100" indent="-114300"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7"/>
          <p:cNvSpPr>
            <a:spLocks noGrp="1" noChangeArrowheads="1"/>
          </p:cNvSpPr>
          <p:nvPr>
            <p:ph type="sldNum" sz="quarter" idx="5"/>
          </p:nvPr>
        </p:nvSpPr>
        <p:spPr>
          <a:noFill/>
        </p:spPr>
        <p:txBody>
          <a:bodyPr/>
          <a:lstStyle/>
          <a:p>
            <a:fld id="{EEDA7607-E85B-6646-B5C2-E7C9923C0710}" type="slidenum">
              <a:rPr lang="en-US"/>
              <a:pPr/>
              <a:t>1</a:t>
            </a:fld>
            <a:endParaRPr lang="en-US"/>
          </a:p>
        </p:txBody>
      </p:sp>
      <p:sp>
        <p:nvSpPr>
          <p:cNvPr id="9218" name="Rectangle 2"/>
          <p:cNvSpPr>
            <a:spLocks noGrp="1" noRot="1" noChangeAspect="1" noChangeArrowheads="1" noTextEdit="1"/>
          </p:cNvSpPr>
          <p:nvPr>
            <p:ph type="sldImg"/>
          </p:nvPr>
        </p:nvSpPr>
        <p:spPr>
          <a:xfrm>
            <a:off x="914400" y="242888"/>
            <a:ext cx="5264150" cy="3948112"/>
          </a:xfrm>
          <a:ln/>
        </p:spPr>
      </p:sp>
      <p:sp>
        <p:nvSpPr>
          <p:cNvPr id="9219" name="Rectangle 3"/>
          <p:cNvSpPr>
            <a:spLocks noGrp="1" noChangeArrowheads="1"/>
          </p:cNvSpPr>
          <p:nvPr>
            <p:ph type="body" idx="1"/>
          </p:nvPr>
        </p:nvSpPr>
        <p:spPr>
          <a:xfrm>
            <a:off x="404813" y="4330700"/>
            <a:ext cx="6143625" cy="4205288"/>
          </a:xfrm>
          <a:solidFill>
            <a:srgbClr val="FFFFFF"/>
          </a:solidFill>
          <a:ln>
            <a:solidFill>
              <a:srgbClr val="000000"/>
            </a:solidFill>
          </a:ln>
        </p:spPr>
        <p:txBody>
          <a:bodyPr lIns="91427" tIns="45713" rIns="91427" bIns="45713"/>
          <a:lstStyle/>
          <a:p>
            <a:pPr>
              <a:buNone/>
            </a:pPr>
            <a:endParaRPr lang="en-US" dirty="0">
              <a:latin typeface="Arial" pitchFamily="-84" charset="0"/>
              <a:ea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A11ABF93-DD80-4E91-AE80-F4E0B7337EC5}" type="slidenum">
              <a:rPr lang="en-US" sz="800" b="0">
                <a:latin typeface="Arial" charset="0"/>
              </a:rPr>
              <a:pPr/>
              <a:t>13</a:t>
            </a:fld>
            <a:endParaRPr lang="en-US" sz="800" b="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55CB978D-03D0-4FF8-BC7C-6F269158CE40}" type="slidenum">
              <a:rPr lang="en-US" sz="800" b="0">
                <a:latin typeface="Arial" charset="0"/>
              </a:rPr>
              <a:pPr/>
              <a:t>14</a:t>
            </a:fld>
            <a:endParaRPr lang="en-US" sz="800" b="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BCB67FC7-D9A5-4487-B079-01A946CA8924}" type="slidenum">
              <a:rPr lang="en-US" sz="800" b="0">
                <a:latin typeface="Arial" charset="0"/>
              </a:rPr>
              <a:pPr/>
              <a:t>15</a:t>
            </a:fld>
            <a:endParaRPr lang="en-US" sz="800" b="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7FC2BE21-E5E7-48C2-8AF3-08D8F495453C}" type="slidenum">
              <a:rPr lang="en-US" sz="800" b="0">
                <a:latin typeface="Arial" charset="0"/>
              </a:rPr>
              <a:pPr/>
              <a:t>16</a:t>
            </a:fld>
            <a:endParaRPr lang="en-US" sz="800" b="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891BCE8C-9F72-48F6-990D-D74CF0C87945}" type="slidenum">
              <a:rPr lang="en-US" sz="800" b="0">
                <a:latin typeface="Arial" charset="0"/>
              </a:rPr>
              <a:pPr/>
              <a:t>18</a:t>
            </a:fld>
            <a:endParaRPr lang="en-US" sz="800" b="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B34891A3-FC8B-48B4-B386-30921535CC90}" type="slidenum">
              <a:rPr lang="en-US" sz="800" b="0">
                <a:latin typeface="Arial" charset="0"/>
              </a:rPr>
              <a:pPr/>
              <a:t>20</a:t>
            </a:fld>
            <a:endParaRPr lang="en-US" sz="800" b="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62303DD6-5B82-4B22-9C7B-65B98F656C62}" type="slidenum">
              <a:rPr lang="en-US" sz="800" b="0">
                <a:latin typeface="Arial" charset="0"/>
              </a:rPr>
              <a:pPr/>
              <a:t>21</a:t>
            </a:fld>
            <a:endParaRPr lang="en-US" sz="800" b="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62303DD6-5B82-4B22-9C7B-65B98F656C62}" type="slidenum">
              <a:rPr lang="en-US" sz="800" b="0">
                <a:latin typeface="Arial" charset="0"/>
              </a:rPr>
              <a:pPr/>
              <a:t>22</a:t>
            </a:fld>
            <a:endParaRPr lang="en-US" sz="800" b="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80A9B8B9-C9BD-44A9-A4AB-F0675C91CE33}" type="slidenum">
              <a:rPr lang="en-US" sz="800" b="0">
                <a:latin typeface="Arial" charset="0"/>
              </a:rPr>
              <a:pPr/>
              <a:t>23</a:t>
            </a:fld>
            <a:endParaRPr lang="en-US" sz="800" b="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E40450B3-B1DB-4ED2-B610-77CC40E4EC42}" type="slidenum">
              <a:rPr lang="en-US" sz="800" b="0">
                <a:latin typeface="Arial" charset="0"/>
              </a:rPr>
              <a:pPr/>
              <a:t>24</a:t>
            </a:fld>
            <a:endParaRPr lang="en-US" sz="800" b="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2F1268-DAA7-5B4A-BBED-1B1085CC18A8}"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A1BC31F9-E04A-4621-8A40-506423515B08}" type="slidenum">
              <a:rPr lang="en-US" sz="800" b="0">
                <a:latin typeface="Arial" charset="0"/>
              </a:rPr>
              <a:pPr/>
              <a:t>25</a:t>
            </a:fld>
            <a:endParaRPr lang="en-US" sz="800" b="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8F7F8133-9A19-42C0-8A5B-356369C3D982}" type="slidenum">
              <a:rPr lang="en-US" sz="800" b="0">
                <a:latin typeface="Arial" charset="0"/>
              </a:rPr>
              <a:pPr/>
              <a:t>26</a:t>
            </a:fld>
            <a:endParaRPr lang="en-US" sz="800" b="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62ECD975-F58D-46D3-BD3F-BAB0C61F9275}" type="slidenum">
              <a:rPr lang="en-US" sz="800" b="0">
                <a:latin typeface="Arial" charset="0"/>
              </a:rPr>
              <a:pPr/>
              <a:t>27</a:t>
            </a:fld>
            <a:endParaRPr lang="en-US" sz="800" b="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dirty="0" smtClean="0"/>
              <a:t>One effective strategy for finding an overall optimum over multiple</a:t>
            </a:r>
          </a:p>
          <a:p>
            <a:pPr marL="0" indent="0">
              <a:buNone/>
            </a:pPr>
            <a:r>
              <a:rPr lang="en-US" dirty="0" smtClean="0"/>
              <a:t>bands is to choose the best height for the highest frequency band</a:t>
            </a:r>
          </a:p>
          <a:p>
            <a:pPr marL="0" indent="0">
              <a:buNone/>
            </a:pPr>
            <a:r>
              <a:rPr lang="en-US" dirty="0" smtClean="0"/>
              <a:t>of interest. That somewhat sacrifices the performance for the lowest</a:t>
            </a:r>
          </a:p>
          <a:p>
            <a:pPr marL="0" indent="0">
              <a:buNone/>
            </a:pPr>
            <a:r>
              <a:rPr lang="en-US" dirty="0" smtClean="0"/>
              <a:t>arrival angles at the lower frequency bands, but more gently than the</a:t>
            </a:r>
          </a:p>
          <a:p>
            <a:pPr marL="0" indent="0">
              <a:buNone/>
            </a:pPr>
            <a:r>
              <a:rPr lang="en-US" dirty="0" smtClean="0"/>
              <a:t>destructive interference loss of height gain for higher arrival angles if</a:t>
            </a:r>
          </a:p>
          <a:p>
            <a:pPr marL="0" indent="0">
              <a:buNone/>
            </a:pPr>
            <a:r>
              <a:rPr lang="en-US" dirty="0" smtClean="0"/>
              <a:t>a higher antenna were chosen.</a:t>
            </a:r>
          </a:p>
          <a:p>
            <a:pPr marL="0" indent="0">
              <a:buNone/>
            </a:pPr>
            <a:r>
              <a:rPr lang="en-US" dirty="0" smtClean="0"/>
              <a:t>The optimum heights for various frequency bands between 7 and</a:t>
            </a:r>
          </a:p>
          <a:p>
            <a:pPr marL="0" indent="0">
              <a:buNone/>
            </a:pPr>
            <a:r>
              <a:rPr lang="en-US" dirty="0" smtClean="0"/>
              <a:t>54 MHz are shown in here. The three curves are for three different</a:t>
            </a:r>
          </a:p>
          <a:p>
            <a:pPr marL="0" indent="0">
              <a:buNone/>
            </a:pPr>
            <a:r>
              <a:rPr lang="en-US" dirty="0" smtClean="0"/>
              <a:t>minimum angles, the upper curve shows optima for a 1° to 16° arrival</a:t>
            </a:r>
          </a:p>
          <a:p>
            <a:pPr marL="0" indent="0">
              <a:buNone/>
            </a:pPr>
            <a:r>
              <a:rPr lang="en-US" dirty="0" smtClean="0"/>
              <a:t>angle range, the middle curve for 2° to 16°, and the lower curve for</a:t>
            </a:r>
          </a:p>
          <a:p>
            <a:pPr marL="0" indent="0">
              <a:buNone/>
            </a:pPr>
            <a:r>
              <a:rPr lang="en-US" dirty="0" smtClean="0"/>
              <a:t>3° to 16°. The middle curve slopes from about 1.5 to 1.6 wavelengths</a:t>
            </a:r>
          </a:p>
          <a:p>
            <a:pPr marL="0" indent="0">
              <a:buNone/>
            </a:pPr>
            <a:r>
              <a:rPr lang="en-US" dirty="0" smtClean="0"/>
              <a:t>between 7 and 29 </a:t>
            </a:r>
            <a:r>
              <a:rPr lang="en-US" dirty="0" err="1" smtClean="0"/>
              <a:t>MHz.</a:t>
            </a:r>
            <a:endParaRPr lang="en-US" dirty="0" smtClean="0"/>
          </a:p>
          <a:p>
            <a:pPr marL="0" indent="0">
              <a:buNone/>
            </a:pPr>
            <a:r>
              <a:rPr lang="en-US" dirty="0" smtClean="0"/>
              <a:t>If operation anywhere in the 10 m to 40 m bands is of equal</a:t>
            </a:r>
          </a:p>
          <a:p>
            <a:pPr marL="0" indent="0">
              <a:buNone/>
            </a:pPr>
            <a:r>
              <a:rPr lang="en-US" dirty="0" smtClean="0"/>
              <a:t>interest, the “best” height works out to about 19.9 m. That height is</a:t>
            </a:r>
          </a:p>
          <a:p>
            <a:pPr marL="0" indent="0">
              <a:buNone/>
            </a:pPr>
            <a:r>
              <a:rPr lang="en-US" dirty="0" smtClean="0"/>
              <a:t>suitable for arrival angles as low as 1° in the 10 m band, and is also</a:t>
            </a:r>
          </a:p>
          <a:p>
            <a:pPr marL="0" indent="0">
              <a:buNone/>
            </a:pPr>
            <a:r>
              <a:rPr lang="en-US" dirty="0" smtClean="0"/>
              <a:t>suitable for angles above about 4° in the 20 m band. In the 40 m and</a:t>
            </a:r>
          </a:p>
          <a:p>
            <a:pPr marL="0" indent="0">
              <a:buNone/>
            </a:pPr>
            <a:r>
              <a:rPr lang="en-US" dirty="0" smtClean="0"/>
              <a:t>30 m bands the results are “best effort,” but as will be shown in the</a:t>
            </a:r>
          </a:p>
          <a:p>
            <a:pPr marL="0" indent="0">
              <a:buNone/>
            </a:pPr>
            <a:r>
              <a:rPr lang="en-US" dirty="0" smtClean="0"/>
              <a:t>next section, paths at higher arrival angles may exist, but with an</a:t>
            </a:r>
          </a:p>
          <a:p>
            <a:pPr marL="0" indent="0">
              <a:buNone/>
            </a:pPr>
            <a:r>
              <a:rPr lang="en-US" dirty="0" smtClean="0"/>
              <a:t>increased number of earth-ionosphere hops. If the 20 m band is to be</a:t>
            </a:r>
          </a:p>
          <a:p>
            <a:pPr marL="0" indent="0">
              <a:buNone/>
            </a:pPr>
            <a:r>
              <a:rPr lang="en-US" dirty="0" smtClean="0"/>
              <a:t>optimized, then the best height is about 32 m. If 6 m band operation</a:t>
            </a:r>
          </a:p>
          <a:p>
            <a:pPr marL="0" indent="0">
              <a:buNone/>
            </a:pPr>
            <a:r>
              <a:rPr lang="en-US" dirty="0" smtClean="0"/>
              <a:t>is important then the optimum height is about 15.3 m. The heights</a:t>
            </a:r>
          </a:p>
          <a:p>
            <a:pPr marL="0" indent="0">
              <a:buNone/>
            </a:pPr>
            <a:r>
              <a:rPr lang="en-US" dirty="0" smtClean="0"/>
              <a:t>between about 15 m and 32 m (50 to 105 </a:t>
            </a:r>
            <a:r>
              <a:rPr lang="en-US" dirty="0" err="1" smtClean="0"/>
              <a:t>ft</a:t>
            </a:r>
            <a:r>
              <a:rPr lang="en-US" dirty="0" smtClean="0"/>
              <a:t>) emerge as a good range</a:t>
            </a:r>
          </a:p>
          <a:p>
            <a:pPr marL="0" indent="0">
              <a:buNone/>
            </a:pPr>
            <a:r>
              <a:rPr lang="en-US" dirty="0" smtClean="0"/>
              <a:t>of compromise choices for multiband HF and 6 m band operations.</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C2F55053-4EE0-45C3-B46B-266829665513}" type="slidenum">
              <a:rPr lang="en-US" sz="800" b="0">
                <a:latin typeface="Arial" charset="0"/>
              </a:rPr>
              <a:pPr/>
              <a:t>28</a:t>
            </a:fld>
            <a:endParaRPr lang="en-US" sz="800" b="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dirty="0" smtClean="0"/>
              <a:t>Notice that the four-hop path has a stronger signal by over an</a:t>
            </a:r>
          </a:p>
          <a:p>
            <a:pPr marL="0" indent="0">
              <a:buNone/>
            </a:pPr>
            <a:r>
              <a:rPr lang="en-US" dirty="0" smtClean="0"/>
              <a:t>S-unit more than the example three-hop path because the increased</a:t>
            </a:r>
          </a:p>
          <a:p>
            <a:pPr marL="0" indent="0">
              <a:buNone/>
            </a:pPr>
            <a:r>
              <a:rPr lang="en-US" dirty="0" smtClean="0"/>
              <a:t>height gains </a:t>
            </a:r>
            <a:r>
              <a:rPr lang="en-US" i="1" dirty="0" err="1" smtClean="0"/>
              <a:t>gw</a:t>
            </a:r>
            <a:r>
              <a:rPr lang="en-US" i="1" dirty="0" smtClean="0"/>
              <a:t> </a:t>
            </a:r>
            <a:r>
              <a:rPr lang="en-US" dirty="0" smtClean="0"/>
              <a:t>of a combined 8 dB at the higher arrival </a:t>
            </a:r>
          </a:p>
          <a:p>
            <a:pPr marL="0" indent="0">
              <a:buNone/>
            </a:pPr>
            <a:r>
              <a:rPr lang="en-US" dirty="0" smtClean="0"/>
              <a:t>at both ends of the link more than compensate for</a:t>
            </a:r>
          </a:p>
          <a:p>
            <a:pPr marL="0" indent="0">
              <a:buNone/>
            </a:pPr>
            <a:r>
              <a:rPr lang="en-US" dirty="0" smtClean="0"/>
              <a:t>the additional reflection losses of an additional hop. The height gain</a:t>
            </a:r>
          </a:p>
          <a:p>
            <a:pPr marL="0" indent="0">
              <a:buNone/>
            </a:pPr>
            <a:r>
              <a:rPr lang="en-US" dirty="0" smtClean="0"/>
              <a:t>is the intersection of the arrival angle, </a:t>
            </a:r>
            <a:r>
              <a:rPr lang="en-US" i="1" dirty="0" smtClean="0"/>
              <a:t>T</a:t>
            </a:r>
            <a:r>
              <a:rPr lang="en-US" dirty="0" smtClean="0"/>
              <a:t>, with the antenna height. </a:t>
            </a:r>
          </a:p>
          <a:p>
            <a:pPr marL="0" indent="0">
              <a:buNone/>
            </a:pPr>
            <a:r>
              <a:rPr lang="en-US" dirty="0" smtClean="0"/>
              <a:t>The four-hop 6.9° arrival angle results in less destructive</a:t>
            </a:r>
          </a:p>
          <a:p>
            <a:pPr marL="0" indent="0">
              <a:buNone/>
            </a:pPr>
            <a:r>
              <a:rPr lang="en-US" dirty="0" smtClean="0"/>
              <a:t>interference by 7 dB at each end of the link than the three-hop 2.8°</a:t>
            </a:r>
          </a:p>
          <a:p>
            <a:pPr marL="0" indent="0">
              <a:buNone/>
            </a:pPr>
            <a:r>
              <a:rPr lang="en-US" dirty="0" smtClean="0"/>
              <a:t>arrival angle. </a:t>
            </a:r>
            <a:r>
              <a:rPr lang="en-US" i="1" dirty="0" smtClean="0"/>
              <a:t>The lowest arrival angle path is not always the best!</a:t>
            </a:r>
          </a:p>
          <a:p>
            <a:pPr marL="0" indent="0">
              <a:buNone/>
            </a:pPr>
            <a:r>
              <a:rPr lang="en-US" dirty="0" smtClean="0"/>
              <a:t>Agonizing over a lower “take-off angle” is futile. This effect justifies</a:t>
            </a:r>
          </a:p>
          <a:p>
            <a:pPr marL="0" indent="0">
              <a:buNone/>
            </a:pPr>
            <a:r>
              <a:rPr lang="en-US" dirty="0" smtClean="0"/>
              <a:t>a compromise lower limit for the angle of arrival at lower frequencies</a:t>
            </a:r>
          </a:p>
          <a:p>
            <a:pPr marL="0" indent="0">
              <a:buNone/>
            </a:pPr>
            <a:r>
              <a:rPr lang="en-US" dirty="0" smtClean="0"/>
              <a:t>when choosing a compromise height for a multiband antenna.</a:t>
            </a:r>
          </a:p>
          <a:p>
            <a:pPr marL="0" indent="0">
              <a:buNone/>
            </a:pPr>
            <a:r>
              <a:rPr lang="en-US" dirty="0" smtClean="0"/>
              <a:t>The five-hop path suffers additional earth and </a:t>
            </a:r>
            <a:r>
              <a:rPr lang="en-US" dirty="0" err="1" smtClean="0"/>
              <a:t>ionospheric</a:t>
            </a:r>
            <a:r>
              <a:rPr lang="en-US" dirty="0" smtClean="0"/>
              <a:t> reflection</a:t>
            </a:r>
          </a:p>
          <a:p>
            <a:pPr marL="0" indent="0">
              <a:buNone/>
            </a:pPr>
            <a:r>
              <a:rPr lang="en-US" dirty="0" smtClean="0"/>
              <a:t>losses, but still results in a respectable S = 2.9 signal.</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1D34CEF8-C8AF-45B5-B6F3-B242CF4483AB}" type="slidenum">
              <a:rPr lang="en-US" sz="800" b="0">
                <a:latin typeface="Arial" charset="0"/>
              </a:rPr>
              <a:pPr/>
              <a:t>29</a:t>
            </a:fld>
            <a:endParaRPr lang="en-US" sz="800" b="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37D585FE-0F17-40A3-8DA8-F441FA0C4021}" type="slidenum">
              <a:rPr lang="en-US" sz="800" b="0">
                <a:latin typeface="Arial" charset="0"/>
              </a:rPr>
              <a:pPr/>
              <a:t>6</a:t>
            </a:fld>
            <a:endParaRPr lang="en-US" sz="800" b="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34570B64-8EE5-4860-981C-DD6F296B913E}" type="slidenum">
              <a:rPr lang="en-US" sz="800" b="0">
                <a:latin typeface="Arial" charset="0"/>
              </a:rPr>
              <a:pPr/>
              <a:t>7</a:t>
            </a:fld>
            <a:endParaRPr lang="en-US" sz="800" b="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F18B6BA8-6C9B-449A-9ED0-0CB804C92734}" type="slidenum">
              <a:rPr lang="en-US" sz="800" b="0">
                <a:latin typeface="Arial" charset="0"/>
              </a:rPr>
              <a:pPr/>
              <a:t>8</a:t>
            </a:fld>
            <a:endParaRPr lang="en-US" sz="800" b="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0F7E6E0B-86D0-4E6F-8E0A-630A3EBEA332}" type="slidenum">
              <a:rPr lang="en-US" sz="800" b="0">
                <a:latin typeface="Arial" charset="0"/>
              </a:rPr>
              <a:pPr/>
              <a:t>9</a:t>
            </a:fld>
            <a:endParaRPr lang="en-US" sz="800" b="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9D872E32-CDAA-41F5-970F-085FC9CABD84}" type="slidenum">
              <a:rPr lang="en-US" sz="800" b="0">
                <a:latin typeface="Arial" charset="0"/>
              </a:rPr>
              <a:pPr/>
              <a:t>10</a:t>
            </a:fld>
            <a:endParaRPr lang="en-US" sz="800" b="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701A0E8E-08F7-4C8A-84F1-461BCFCDE791}" type="slidenum">
              <a:rPr lang="en-US" sz="800" b="0">
                <a:latin typeface="Arial" charset="0"/>
              </a:rPr>
              <a:pPr/>
              <a:t>11</a:t>
            </a:fld>
            <a:endParaRPr lang="en-US" sz="800" b="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a:solidFill>
                  <a:schemeClr val="tx1"/>
                </a:solidFill>
                <a:latin typeface="Neurochrome" pitchFamily="2" charset="0"/>
              </a:defRPr>
            </a:lvl1pPr>
            <a:lvl2pPr marL="756695" indent="-291036">
              <a:defRPr sz="3100" b="1">
                <a:solidFill>
                  <a:schemeClr val="tx1"/>
                </a:solidFill>
                <a:latin typeface="Neurochrome" pitchFamily="2" charset="0"/>
              </a:defRPr>
            </a:lvl2pPr>
            <a:lvl3pPr marL="1164146" indent="-232829">
              <a:defRPr sz="3100" b="1">
                <a:solidFill>
                  <a:schemeClr val="tx1"/>
                </a:solidFill>
                <a:latin typeface="Neurochrome" pitchFamily="2" charset="0"/>
              </a:defRPr>
            </a:lvl3pPr>
            <a:lvl4pPr marL="1629804" indent="-232829">
              <a:defRPr sz="3100" b="1">
                <a:solidFill>
                  <a:schemeClr val="tx1"/>
                </a:solidFill>
                <a:latin typeface="Neurochrome" pitchFamily="2" charset="0"/>
              </a:defRPr>
            </a:lvl4pPr>
            <a:lvl5pPr marL="2095462" indent="-232829">
              <a:defRPr sz="3100" b="1">
                <a:solidFill>
                  <a:schemeClr val="tx1"/>
                </a:solidFill>
                <a:latin typeface="Neurochrome" pitchFamily="2" charset="0"/>
              </a:defRPr>
            </a:lvl5pPr>
            <a:lvl6pPr marL="2561120" indent="-232829" eaLnBrk="0" fontAlgn="base" hangingPunct="0">
              <a:lnSpc>
                <a:spcPct val="90000"/>
              </a:lnSpc>
              <a:spcBef>
                <a:spcPct val="0"/>
              </a:spcBef>
              <a:spcAft>
                <a:spcPct val="0"/>
              </a:spcAft>
              <a:defRPr sz="3100" b="1">
                <a:solidFill>
                  <a:schemeClr val="tx1"/>
                </a:solidFill>
                <a:latin typeface="Neurochrome" pitchFamily="2" charset="0"/>
              </a:defRPr>
            </a:lvl6pPr>
            <a:lvl7pPr marL="3026778" indent="-232829" eaLnBrk="0" fontAlgn="base" hangingPunct="0">
              <a:lnSpc>
                <a:spcPct val="90000"/>
              </a:lnSpc>
              <a:spcBef>
                <a:spcPct val="0"/>
              </a:spcBef>
              <a:spcAft>
                <a:spcPct val="0"/>
              </a:spcAft>
              <a:defRPr sz="3100" b="1">
                <a:solidFill>
                  <a:schemeClr val="tx1"/>
                </a:solidFill>
                <a:latin typeface="Neurochrome" pitchFamily="2" charset="0"/>
              </a:defRPr>
            </a:lvl7pPr>
            <a:lvl8pPr marL="3492437" indent="-232829" eaLnBrk="0" fontAlgn="base" hangingPunct="0">
              <a:lnSpc>
                <a:spcPct val="90000"/>
              </a:lnSpc>
              <a:spcBef>
                <a:spcPct val="0"/>
              </a:spcBef>
              <a:spcAft>
                <a:spcPct val="0"/>
              </a:spcAft>
              <a:defRPr sz="3100" b="1">
                <a:solidFill>
                  <a:schemeClr val="tx1"/>
                </a:solidFill>
                <a:latin typeface="Neurochrome" pitchFamily="2" charset="0"/>
              </a:defRPr>
            </a:lvl8pPr>
            <a:lvl9pPr marL="3958095" indent="-232829" eaLnBrk="0" fontAlgn="base" hangingPunct="0">
              <a:lnSpc>
                <a:spcPct val="90000"/>
              </a:lnSpc>
              <a:spcBef>
                <a:spcPct val="0"/>
              </a:spcBef>
              <a:spcAft>
                <a:spcPct val="0"/>
              </a:spcAft>
              <a:defRPr sz="3100" b="1">
                <a:solidFill>
                  <a:schemeClr val="tx1"/>
                </a:solidFill>
                <a:latin typeface="Neurochrome" pitchFamily="2" charset="0"/>
              </a:defRPr>
            </a:lvl9pPr>
          </a:lstStyle>
          <a:p>
            <a:fld id="{F557AF97-2A78-4E3D-9478-9E9F79BE8600}" type="slidenum">
              <a:rPr lang="en-US" sz="800" b="0">
                <a:latin typeface="Arial" charset="0"/>
              </a:rPr>
              <a:pPr/>
              <a:t>12</a:t>
            </a:fld>
            <a:endParaRPr lang="en-US" sz="800" b="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1231900"/>
            <a:ext cx="9144000" cy="5626100"/>
          </a:xfrm>
          <a:prstGeom prst="rect">
            <a:avLst/>
          </a:prstGeom>
          <a:solidFill>
            <a:srgbClr val="355876">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625600" y="1663700"/>
            <a:ext cx="6718300" cy="4356100"/>
          </a:xfrm>
        </p:spPr>
        <p:txBody>
          <a:body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bg>
      <p:bgPr>
        <a:gradFill flip="none" rotWithShape="1">
          <a:gsLst>
            <a:gs pos="4000">
              <a:srgbClr val="355876">
                <a:alpha val="80000"/>
              </a:srgbClr>
            </a:gs>
            <a:gs pos="95000">
              <a:srgbClr val="FFFFFF">
                <a:alpha val="80000"/>
              </a:srgbClr>
            </a:gs>
          </a:gsLst>
          <a:lin ang="16200000" scaled="0"/>
          <a:tileRect/>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41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userDrawn="1"/>
        </p:nvSpPr>
        <p:spPr>
          <a:xfrm>
            <a:off x="0" y="1231900"/>
            <a:ext cx="9144000" cy="5626100"/>
          </a:xfrm>
          <a:prstGeom prst="rect">
            <a:avLst/>
          </a:prstGeom>
          <a:gradFill flip="none" rotWithShape="1">
            <a:gsLst>
              <a:gs pos="0">
                <a:schemeClr val="accent6">
                  <a:lumMod val="75000"/>
                  <a:alpha val="30000"/>
                </a:schemeClr>
              </a:gs>
              <a:gs pos="100000">
                <a:srgbClr val="FFFFFF">
                  <a:alpha val="20000"/>
                </a:srgb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625600" y="1663700"/>
            <a:ext cx="6718300" cy="4356100"/>
          </a:xfrm>
        </p:spPr>
        <p:txBody>
          <a:body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userDrawn="1"/>
        </p:nvSpPr>
        <p:spPr>
          <a:xfrm>
            <a:off x="0" y="1231900"/>
            <a:ext cx="9144000" cy="5626100"/>
          </a:xfrm>
          <a:prstGeom prst="rect">
            <a:avLst/>
          </a:prstGeom>
          <a:blipFill rotWithShape="1">
            <a:blip r:embed="rId2">
              <a:alphaModFix amt="40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p:cNvSpPr/>
          <p:nvPr userDrawn="1"/>
        </p:nvSpPr>
        <p:spPr>
          <a:xfrm>
            <a:off x="0" y="1231900"/>
            <a:ext cx="9144000" cy="5626100"/>
          </a:xfrm>
          <a:prstGeom prst="rect">
            <a:avLst/>
          </a:prstGeom>
          <a:blipFill rotWithShape="1">
            <a:blip r:embed="rId2">
              <a:alphaModFix amt="40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235075" y="1854200"/>
            <a:ext cx="6718300" cy="4356100"/>
          </a:xfrm>
        </p:spPr>
        <p:txBody>
          <a:body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rgbClr val="355876">
            <a:alpha val="80000"/>
          </a:srgbClr>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3_Blank">
    <p:bg>
      <p:bgPr>
        <a:gradFill flip="none" rotWithShape="1">
          <a:gsLst>
            <a:gs pos="4000">
              <a:srgbClr val="355876">
                <a:alpha val="80000"/>
              </a:srgbClr>
            </a:gs>
            <a:gs pos="95000">
              <a:srgbClr val="FFFFFF">
                <a:alpha val="80000"/>
              </a:srgbClr>
            </a:gs>
          </a:gsLst>
          <a:lin ang="16200000" scaled="0"/>
          <a:tileRect/>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a:off x="-3175" y="1022350"/>
            <a:ext cx="9147175" cy="242888"/>
          </a:xfrm>
          <a:custGeom>
            <a:avLst/>
            <a:gdLst>
              <a:gd name="T0" fmla="*/ 0 w 5762"/>
              <a:gd name="T1" fmla="*/ 153 h 153"/>
              <a:gd name="T2" fmla="*/ 0 w 5762"/>
              <a:gd name="T3" fmla="*/ 72 h 153"/>
              <a:gd name="T4" fmla="*/ 3846 w 5762"/>
              <a:gd name="T5" fmla="*/ 71 h 153"/>
              <a:gd name="T6" fmla="*/ 3913 w 5762"/>
              <a:gd name="T7" fmla="*/ 0 h 153"/>
              <a:gd name="T8" fmla="*/ 5762 w 5762"/>
              <a:gd name="T9" fmla="*/ 0 h 153"/>
              <a:gd name="T10" fmla="*/ 5761 w 5762"/>
              <a:gd name="T11" fmla="*/ 153 h 153"/>
              <a:gd name="T12" fmla="*/ 0 w 5762"/>
              <a:gd name="T13" fmla="*/ 153 h 1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153">
                <a:moveTo>
                  <a:pt x="0" y="153"/>
                </a:moveTo>
                <a:lnTo>
                  <a:pt x="0" y="72"/>
                </a:lnTo>
                <a:lnTo>
                  <a:pt x="3846" y="71"/>
                </a:lnTo>
                <a:lnTo>
                  <a:pt x="3913" y="0"/>
                </a:lnTo>
                <a:lnTo>
                  <a:pt x="5762" y="0"/>
                </a:lnTo>
                <a:lnTo>
                  <a:pt x="5761" y="153"/>
                </a:lnTo>
                <a:lnTo>
                  <a:pt x="0" y="153"/>
                </a:lnTo>
                <a:close/>
              </a:path>
            </a:pathLst>
          </a:custGeom>
          <a:solidFill>
            <a:srgbClr val="567895"/>
          </a:solidFill>
          <a:ln w="9525" cap="flat" cmpd="sng">
            <a:noFill/>
            <a:prstDash val="solid"/>
            <a:round/>
            <a:headEnd/>
            <a:tailEnd/>
          </a:ln>
        </p:spPr>
        <p:txBody>
          <a:bodyPr lIns="73025" tIns="36512" rIns="73025" bIns="36512">
            <a:prstTxWarp prst="textNoShape">
              <a:avLst/>
            </a:prstTxWarp>
          </a:bodyPr>
          <a:lstStyle/>
          <a:p>
            <a:pPr eaLnBrk="0" hangingPunct="0">
              <a:lnSpc>
                <a:spcPct val="90000"/>
              </a:lnSpc>
              <a:defRPr/>
            </a:pPr>
            <a:endParaRPr lang="en-US" sz="3000">
              <a:latin typeface="Neurochrome" pitchFamily="2" charset="0"/>
              <a:ea typeface="+mn-ea"/>
              <a:cs typeface="+mn-cs"/>
            </a:endParaRPr>
          </a:p>
        </p:txBody>
      </p:sp>
      <p:sp>
        <p:nvSpPr>
          <p:cNvPr id="12" name="Rectangle 11"/>
          <p:cNvSpPr/>
          <p:nvPr/>
        </p:nvSpPr>
        <p:spPr>
          <a:xfrm>
            <a:off x="6302375" y="996950"/>
            <a:ext cx="2513013" cy="288925"/>
          </a:xfrm>
          <a:prstGeom prst="rect">
            <a:avLst/>
          </a:prstGeom>
        </p:spPr>
        <p:txBody>
          <a:bodyPr>
            <a:prstTxWarp prst="textNoShape">
              <a:avLst/>
            </a:prstTxWarp>
            <a:spAutoFit/>
          </a:bodyPr>
          <a:lstStyle/>
          <a:p>
            <a:pPr eaLnBrk="0" hangingPunct="0">
              <a:lnSpc>
                <a:spcPct val="90000"/>
              </a:lnSpc>
            </a:pPr>
            <a:r>
              <a:rPr lang="en-US" sz="1400" b="0">
                <a:solidFill>
                  <a:schemeClr val="bg1"/>
                </a:solidFill>
              </a:rPr>
              <a:t>DX University – Visalia 2012</a:t>
            </a:r>
          </a:p>
        </p:txBody>
      </p:sp>
      <p:sp>
        <p:nvSpPr>
          <p:cNvPr id="9" name="Rectangle 6"/>
          <p:cNvSpPr>
            <a:spLocks noChangeArrowheads="1"/>
          </p:cNvSpPr>
          <p:nvPr/>
        </p:nvSpPr>
        <p:spPr bwMode="auto">
          <a:xfrm>
            <a:off x="8613775" y="6524625"/>
            <a:ext cx="320675" cy="234950"/>
          </a:xfrm>
          <a:prstGeom prst="rect">
            <a:avLst/>
          </a:prstGeom>
          <a:noFill/>
          <a:ln w="9525">
            <a:noFill/>
            <a:miter lim="800000"/>
            <a:headEnd/>
            <a:tailEnd/>
          </a:ln>
        </p:spPr>
        <p:txBody>
          <a:bodyPr wrap="none" lIns="82124" tIns="41061" rIns="82124" bIns="41061" anchor="b" anchorCtr="1">
            <a:prstTxWarp prst="textNoShape">
              <a:avLst/>
            </a:prstTxWarp>
            <a:spAutoFit/>
          </a:bodyPr>
          <a:lstStyle/>
          <a:p>
            <a:pPr defTabSz="814388" eaLnBrk="0" hangingPunct="0"/>
            <a:fld id="{0359252A-450C-5E4F-AA59-4F52C1A207A0}" type="slidenum">
              <a:rPr lang="en-US" sz="1000" b="0">
                <a:solidFill>
                  <a:srgbClr val="808080"/>
                </a:solidFill>
              </a:rPr>
              <a:pPr defTabSz="814388" eaLnBrk="0" hangingPunct="0"/>
              <a:t>‹#›</a:t>
            </a:fld>
            <a:endParaRPr lang="en-US" sz="1000" b="0">
              <a:solidFill>
                <a:srgbClr val="808080"/>
              </a:solidFill>
            </a:endParaRPr>
          </a:p>
        </p:txBody>
      </p:sp>
      <p:sp>
        <p:nvSpPr>
          <p:cNvPr id="3078" name="Rectangle 4"/>
          <p:cNvSpPr>
            <a:spLocks noGrp="1" noChangeArrowheads="1"/>
          </p:cNvSpPr>
          <p:nvPr>
            <p:ph type="title"/>
          </p:nvPr>
        </p:nvSpPr>
        <p:spPr bwMode="auto">
          <a:xfrm>
            <a:off x="1355725" y="196850"/>
            <a:ext cx="6824663" cy="750888"/>
          </a:xfrm>
          <a:prstGeom prst="rect">
            <a:avLst/>
          </a:prstGeom>
          <a:noFill/>
          <a:ln w="9525">
            <a:noFill/>
            <a:miter lim="800000"/>
            <a:headEnd/>
            <a:tailEnd/>
          </a:ln>
        </p:spPr>
        <p:txBody>
          <a:bodyPr vert="horz" wrap="square" lIns="82124" tIns="41061" rIns="82124" bIns="41061" numCol="1" anchor="b" anchorCtr="0" compatLnSpc="1">
            <a:prstTxWarp prst="textNoShape">
              <a:avLst/>
            </a:prstTxWarp>
          </a:bodyPr>
          <a:lstStyle/>
          <a:p>
            <a:pPr lvl="0"/>
            <a:r>
              <a:rPr lang="en-US"/>
              <a:t>Click to edit slide title</a:t>
            </a:r>
          </a:p>
        </p:txBody>
      </p:sp>
      <p:sp>
        <p:nvSpPr>
          <p:cNvPr id="3079" name="Rectangle 5"/>
          <p:cNvSpPr>
            <a:spLocks noGrp="1" noChangeArrowheads="1"/>
          </p:cNvSpPr>
          <p:nvPr>
            <p:ph type="body" idx="1"/>
          </p:nvPr>
        </p:nvSpPr>
        <p:spPr bwMode="auto">
          <a:xfrm>
            <a:off x="1320800" y="1720850"/>
            <a:ext cx="7219950" cy="3571875"/>
          </a:xfrm>
          <a:prstGeom prst="rect">
            <a:avLst/>
          </a:prstGeom>
          <a:noFill/>
          <a:ln w="9525">
            <a:noFill/>
            <a:miter lim="800000"/>
            <a:headEnd/>
            <a:tailEnd/>
          </a:ln>
        </p:spPr>
        <p:txBody>
          <a:bodyPr vert="horz" wrap="square" lIns="82124" tIns="41061" rIns="82124" bIns="41061" numCol="1" anchor="t" anchorCtr="0" compatLnSpc="1">
            <a:prstTxWarp prst="textNoShape">
              <a:avLst/>
            </a:prstTxWarp>
          </a:bodyPr>
          <a:lstStyle/>
          <a:p>
            <a:pPr lvl="0"/>
            <a:r>
              <a:rPr lang="en-US" dirty="0"/>
              <a:t>Body </a:t>
            </a:r>
            <a:r>
              <a:rPr lang="en-US" dirty="0" smtClean="0"/>
              <a:t>Text</a:t>
            </a:r>
          </a:p>
          <a:p>
            <a:pPr lvl="0"/>
            <a:r>
              <a:rPr lang="en-US" dirty="0" smtClean="0"/>
              <a:t>		Second Level</a:t>
            </a:r>
          </a:p>
          <a:p>
            <a:pPr lvl="0"/>
            <a:r>
              <a:rPr lang="en-US" dirty="0" smtClean="0"/>
              <a:t>			Third Level</a:t>
            </a:r>
          </a:p>
          <a:p>
            <a:pPr lvl="0"/>
            <a:r>
              <a:rPr lang="en-US" dirty="0" smtClean="0"/>
              <a:t>				Fourth Level</a:t>
            </a:r>
          </a:p>
          <a:p>
            <a:pPr lvl="0"/>
            <a:r>
              <a:rPr lang="en-US" dirty="0" smtClean="0"/>
              <a:t>					Fifth </a:t>
            </a:r>
            <a:r>
              <a:rPr lang="en-US" dirty="0"/>
              <a:t>Level</a:t>
            </a:r>
          </a:p>
        </p:txBody>
      </p:sp>
      <p:sp>
        <p:nvSpPr>
          <p:cNvPr id="2" name="Freeform 2"/>
          <p:cNvSpPr>
            <a:spLocks/>
          </p:cNvSpPr>
          <p:nvPr/>
        </p:nvSpPr>
        <p:spPr bwMode="auto">
          <a:xfrm>
            <a:off x="-3175" y="1022350"/>
            <a:ext cx="9147175" cy="242888"/>
          </a:xfrm>
          <a:custGeom>
            <a:avLst/>
            <a:gdLst>
              <a:gd name="T0" fmla="*/ 0 w 5762"/>
              <a:gd name="T1" fmla="*/ 153 h 153"/>
              <a:gd name="T2" fmla="*/ 0 w 5762"/>
              <a:gd name="T3" fmla="*/ 72 h 153"/>
              <a:gd name="T4" fmla="*/ 3846 w 5762"/>
              <a:gd name="T5" fmla="*/ 71 h 153"/>
              <a:gd name="T6" fmla="*/ 3913 w 5762"/>
              <a:gd name="T7" fmla="*/ 0 h 153"/>
              <a:gd name="T8" fmla="*/ 5762 w 5762"/>
              <a:gd name="T9" fmla="*/ 0 h 153"/>
              <a:gd name="T10" fmla="*/ 5761 w 5762"/>
              <a:gd name="T11" fmla="*/ 153 h 153"/>
              <a:gd name="T12" fmla="*/ 0 w 5762"/>
              <a:gd name="T13" fmla="*/ 153 h 1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153">
                <a:moveTo>
                  <a:pt x="0" y="153"/>
                </a:moveTo>
                <a:lnTo>
                  <a:pt x="0" y="72"/>
                </a:lnTo>
                <a:lnTo>
                  <a:pt x="3846" y="71"/>
                </a:lnTo>
                <a:lnTo>
                  <a:pt x="3913" y="0"/>
                </a:lnTo>
                <a:lnTo>
                  <a:pt x="5762" y="0"/>
                </a:lnTo>
                <a:lnTo>
                  <a:pt x="5761" y="153"/>
                </a:lnTo>
                <a:lnTo>
                  <a:pt x="0" y="153"/>
                </a:lnTo>
                <a:close/>
              </a:path>
            </a:pathLst>
          </a:custGeom>
          <a:solidFill>
            <a:srgbClr val="567895"/>
          </a:solidFill>
          <a:ln w="9525" cap="flat" cmpd="sng">
            <a:noFill/>
            <a:prstDash val="solid"/>
            <a:round/>
            <a:headEnd/>
            <a:tailEnd/>
          </a:ln>
        </p:spPr>
        <p:txBody>
          <a:bodyPr lIns="73025" tIns="36512" rIns="73025" bIns="36512">
            <a:prstTxWarp prst="textNoShape">
              <a:avLst/>
            </a:prstTxWarp>
          </a:bodyPr>
          <a:lstStyle/>
          <a:p>
            <a:pPr eaLnBrk="0" hangingPunct="0">
              <a:lnSpc>
                <a:spcPct val="90000"/>
              </a:lnSpc>
              <a:defRPr/>
            </a:pPr>
            <a:endParaRPr lang="en-US" sz="3000">
              <a:latin typeface="Neurochrome" pitchFamily="2" charset="0"/>
              <a:ea typeface="+mn-ea"/>
              <a:cs typeface="+mn-cs"/>
            </a:endParaRPr>
          </a:p>
        </p:txBody>
      </p:sp>
      <p:sp>
        <p:nvSpPr>
          <p:cNvPr id="3" name="Rectangle 11"/>
          <p:cNvSpPr/>
          <p:nvPr/>
        </p:nvSpPr>
        <p:spPr>
          <a:xfrm>
            <a:off x="6302375" y="996950"/>
            <a:ext cx="2841625" cy="483722"/>
          </a:xfrm>
          <a:prstGeom prst="rect">
            <a:avLst/>
          </a:prstGeom>
        </p:spPr>
        <p:txBody>
          <a:bodyPr wrap="square">
            <a:prstTxWarp prst="textNoShape">
              <a:avLst/>
            </a:prstTxWarp>
            <a:spAutoFit/>
          </a:bodyPr>
          <a:lstStyle/>
          <a:p>
            <a:pPr eaLnBrk="0" hangingPunct="0">
              <a:lnSpc>
                <a:spcPct val="90000"/>
              </a:lnSpc>
            </a:pPr>
            <a:r>
              <a:rPr lang="en-US" sz="1400" b="0" dirty="0" smtClean="0">
                <a:solidFill>
                  <a:schemeClr val="bg1"/>
                </a:solidFill>
              </a:rPr>
              <a:t>DXU</a:t>
            </a:r>
            <a:r>
              <a:rPr lang="en-US" sz="1400" b="0" baseline="0" dirty="0" smtClean="0">
                <a:solidFill>
                  <a:schemeClr val="bg1"/>
                </a:solidFill>
              </a:rPr>
              <a:t> – </a:t>
            </a:r>
            <a:r>
              <a:rPr lang="en-US" sz="1400" b="0" dirty="0" smtClean="0">
                <a:solidFill>
                  <a:schemeClr val="bg1"/>
                </a:solidFill>
              </a:rPr>
              <a:t>Bryce Canyon, UT  2012	</a:t>
            </a:r>
            <a:endParaRPr lang="en-US" sz="1400" b="0" dirty="0">
              <a:solidFill>
                <a:schemeClr val="bg1"/>
              </a:solidFill>
            </a:endParaRPr>
          </a:p>
        </p:txBody>
      </p:sp>
      <p:pic>
        <p:nvPicPr>
          <p:cNvPr id="3082" name="Picture 13" descr="Iconic column redone.png"/>
          <p:cNvPicPr>
            <a:picLocks noChangeAspect="1"/>
          </p:cNvPicPr>
          <p:nvPr/>
        </p:nvPicPr>
        <p:blipFill>
          <a:blip r:embed="rId13"/>
          <a:srcRect/>
          <a:stretch>
            <a:fillRect/>
          </a:stretch>
        </p:blipFill>
        <p:spPr bwMode="auto">
          <a:xfrm>
            <a:off x="212725" y="122238"/>
            <a:ext cx="1038225" cy="992187"/>
          </a:xfrm>
          <a:prstGeom prst="rect">
            <a:avLst/>
          </a:prstGeom>
          <a:noFill/>
          <a:ln w="9525">
            <a:noFill/>
            <a:miter lim="800000"/>
            <a:headEnd/>
            <a:tailEnd/>
          </a:ln>
        </p:spPr>
      </p:pic>
      <p:sp>
        <p:nvSpPr>
          <p:cNvPr id="16" name="Rectangle 15">
            <a:hlinkClick r:id="" action="ppaction://noaction"/>
          </p:cNvPr>
          <p:cNvSpPr>
            <a:spLocks noChangeArrowheads="1"/>
          </p:cNvSpPr>
          <p:nvPr userDrawn="1"/>
        </p:nvSpPr>
        <p:spPr bwMode="auto">
          <a:xfrm>
            <a:off x="6388100" y="59182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7" name="Rectangle 16">
            <a:hlinkClick r:id="rId14" action="ppaction://hlinksldjump"/>
          </p:cNvPr>
          <p:cNvSpPr>
            <a:spLocks noChangeArrowheads="1"/>
          </p:cNvSpPr>
          <p:nvPr userDrawn="1"/>
        </p:nvSpPr>
        <p:spPr bwMode="auto">
          <a:xfrm>
            <a:off x="7518400" y="59182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8" name="Rectangle 17">
            <a:hlinkClick r:id="" action="ppaction://noaction"/>
          </p:cNvPr>
          <p:cNvSpPr>
            <a:spLocks noChangeArrowheads="1"/>
          </p:cNvSpPr>
          <p:nvPr userDrawn="1"/>
        </p:nvSpPr>
        <p:spPr bwMode="auto">
          <a:xfrm>
            <a:off x="7988300" y="1016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9" name="Rectangle 18">
            <a:hlinkClick r:id="rId14" action="ppaction://hlinksldjump"/>
          </p:cNvPr>
          <p:cNvSpPr>
            <a:spLocks noChangeArrowheads="1"/>
          </p:cNvSpPr>
          <p:nvPr userDrawn="1"/>
        </p:nvSpPr>
        <p:spPr bwMode="auto">
          <a:xfrm>
            <a:off x="279400" y="1651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94" r:id="rId1"/>
    <p:sldLayoutId id="2147483796" r:id="rId2"/>
    <p:sldLayoutId id="2147483797" r:id="rId3"/>
    <p:sldLayoutId id="2147483800" r:id="rId4"/>
    <p:sldLayoutId id="2147483798" r:id="rId5"/>
    <p:sldLayoutId id="2147483789" r:id="rId6"/>
    <p:sldLayoutId id="2147483791" r:id="rId7"/>
    <p:sldLayoutId id="2147483792" r:id="rId8"/>
    <p:sldLayoutId id="2147483799" r:id="rId9"/>
    <p:sldLayoutId id="2147483801" r:id="rId10"/>
    <p:sldLayoutId id="2147483802" r:id="rId11"/>
  </p:sldLayoutIdLst>
  <p:timing>
    <p:tnLst>
      <p:par>
        <p:cTn id="1" dur="indefinite" restart="never" nodeType="tmRoot"/>
      </p:par>
    </p:tnLst>
  </p:timing>
  <p:txStyles>
    <p:titleStyle>
      <a:lvl1pPr algn="l" defTabSz="814388" rtl="0" eaLnBrk="0" fontAlgn="base" hangingPunct="0">
        <a:lnSpc>
          <a:spcPct val="90000"/>
        </a:lnSpc>
        <a:spcBef>
          <a:spcPct val="0"/>
        </a:spcBef>
        <a:spcAft>
          <a:spcPct val="0"/>
        </a:spcAft>
        <a:defRPr sz="24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2pPr>
      <a:lvl3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3pPr>
      <a:lvl4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4pPr>
      <a:lvl5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5pPr>
      <a:lvl6pPr marL="4572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6pPr>
      <a:lvl7pPr marL="9144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7pPr>
      <a:lvl8pPr marL="13716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8pPr>
      <a:lvl9pPr marL="18288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9pPr>
    </p:titleStyle>
    <p:bodyStyle>
      <a:lvl1pPr marL="236538" indent="-236538" algn="l" defTabSz="814388" rtl="0" eaLnBrk="0" fontAlgn="base" hangingPunct="0">
        <a:lnSpc>
          <a:spcPct val="95000"/>
        </a:lnSpc>
        <a:spcBef>
          <a:spcPct val="50000"/>
        </a:spcBef>
        <a:spcAft>
          <a:spcPct val="0"/>
        </a:spcAft>
        <a:buClr>
          <a:schemeClr val="accent1"/>
        </a:buClr>
        <a:buSzPct val="100000"/>
        <a:buFontTx/>
        <a:buNone/>
        <a:defRPr sz="3200" b="1">
          <a:solidFill>
            <a:schemeClr val="tx1"/>
          </a:solidFill>
          <a:latin typeface="+mn-lt"/>
          <a:ea typeface="+mn-ea"/>
          <a:cs typeface="+mn-cs"/>
        </a:defRPr>
      </a:lvl1pPr>
      <a:lvl2pPr marL="574675" indent="-117475"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2pPr>
      <a:lvl3pPr marL="914400"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3pPr>
      <a:lvl4pPr marL="1254125" indent="117475"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4pPr>
      <a:lvl5pPr marL="1604963" indent="223838"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5pPr>
      <a:lvl6pPr marL="2062163" indent="223838" algn="l" defTabSz="814388" rtl="0" eaLnBrk="0" fontAlgn="base" hangingPunct="0">
        <a:lnSpc>
          <a:spcPct val="95000"/>
        </a:lnSpc>
        <a:spcBef>
          <a:spcPct val="50000"/>
        </a:spcBef>
        <a:spcAft>
          <a:spcPct val="0"/>
        </a:spcAft>
        <a:defRPr sz="2000" b="1">
          <a:solidFill>
            <a:schemeClr val="tx1"/>
          </a:solidFill>
          <a:latin typeface="+mn-lt"/>
          <a:ea typeface="+mn-ea"/>
        </a:defRPr>
      </a:lvl6pPr>
      <a:lvl7pPr marL="2519363" indent="223838" algn="l" defTabSz="814388" rtl="0" eaLnBrk="0" fontAlgn="base" hangingPunct="0">
        <a:lnSpc>
          <a:spcPct val="95000"/>
        </a:lnSpc>
        <a:spcBef>
          <a:spcPct val="50000"/>
        </a:spcBef>
        <a:spcAft>
          <a:spcPct val="0"/>
        </a:spcAft>
        <a:defRPr sz="2000" b="1">
          <a:solidFill>
            <a:schemeClr val="tx1"/>
          </a:solidFill>
          <a:latin typeface="+mn-lt"/>
          <a:ea typeface="+mn-ea"/>
        </a:defRPr>
      </a:lvl7pPr>
      <a:lvl8pPr marL="2976563" indent="223838" algn="l" defTabSz="814388" rtl="0" eaLnBrk="0" fontAlgn="base" hangingPunct="0">
        <a:lnSpc>
          <a:spcPct val="95000"/>
        </a:lnSpc>
        <a:spcBef>
          <a:spcPct val="50000"/>
        </a:spcBef>
        <a:spcAft>
          <a:spcPct val="0"/>
        </a:spcAft>
        <a:defRPr sz="2000" b="1">
          <a:solidFill>
            <a:schemeClr val="tx1"/>
          </a:solidFill>
          <a:latin typeface="+mn-lt"/>
          <a:ea typeface="+mn-ea"/>
        </a:defRPr>
      </a:lvl8pPr>
      <a:lvl9pPr marL="3433763" indent="223838" algn="l" defTabSz="814388" rtl="0" eaLnBrk="0" fontAlgn="base" hangingPunct="0">
        <a:lnSpc>
          <a:spcPct val="95000"/>
        </a:lnSpc>
        <a:spcBef>
          <a:spcPct val="50000"/>
        </a:spcBef>
        <a:spcAft>
          <a:spcPct val="0"/>
        </a:spcAft>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0.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550333" y="365125"/>
            <a:ext cx="8058680" cy="6094942"/>
          </a:xfrm>
          <a:prstGeom prst="roundRect">
            <a:avLst>
              <a:gd name="adj" fmla="val 16667"/>
            </a:avLst>
          </a:prstGeom>
          <a:solidFill>
            <a:srgbClr val="567895"/>
          </a:solidFill>
          <a:ln w="9525">
            <a:solidFill>
              <a:srgbClr val="4A7EBB"/>
            </a:solidFill>
            <a:round/>
            <a:headEnd/>
            <a:tailEnd/>
          </a:ln>
          <a:effectLst>
            <a:glow rad="228600">
              <a:srgbClr val="355876"/>
            </a:glow>
            <a:outerShdw blurRad="63500" dist="23000" dir="5400000" rotWithShape="0">
              <a:srgbClr val="000000">
                <a:alpha val="34999"/>
              </a:srgbClr>
            </a:outerShdw>
            <a:softEdge rad="635000"/>
          </a:effectLst>
        </p:spPr>
        <p:txBody>
          <a:bodyPr anchor="ctr">
            <a:prstTxWarp prst="textNoShape">
              <a:avLst/>
            </a:prstTxWarp>
          </a:bodyPr>
          <a:lstStyle/>
          <a:p>
            <a:pPr algn="ctr" eaLnBrk="0" hangingPunct="0">
              <a:lnSpc>
                <a:spcPct val="90000"/>
              </a:lnSpc>
              <a:defRPr/>
            </a:pPr>
            <a:endParaRPr lang="en-US" sz="3000">
              <a:solidFill>
                <a:schemeClr val="lt1"/>
              </a:solidFill>
              <a:latin typeface="+mn-lt"/>
              <a:ea typeface="+mn-ea"/>
              <a:cs typeface="+mn-cs"/>
            </a:endParaRPr>
          </a:p>
        </p:txBody>
      </p:sp>
      <p:sp>
        <p:nvSpPr>
          <p:cNvPr id="9" name="Rounded Rectangle 8"/>
          <p:cNvSpPr>
            <a:spLocks noChangeArrowheads="1"/>
          </p:cNvSpPr>
          <p:nvPr/>
        </p:nvSpPr>
        <p:spPr bwMode="auto">
          <a:xfrm>
            <a:off x="741625" y="500063"/>
            <a:ext cx="7694613" cy="5776912"/>
          </a:xfrm>
          <a:prstGeom prst="roundRect">
            <a:avLst>
              <a:gd name="adj" fmla="val 16667"/>
            </a:avLst>
          </a:prstGeom>
          <a:solidFill>
            <a:schemeClr val="bg1"/>
          </a:solidFill>
          <a:ln w="9525">
            <a:solidFill>
              <a:srgbClr val="4A7EBB"/>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eaLnBrk="0" hangingPunct="0">
              <a:lnSpc>
                <a:spcPct val="90000"/>
              </a:lnSpc>
              <a:defRPr/>
            </a:pPr>
            <a:endParaRPr lang="en-US" sz="3000">
              <a:solidFill>
                <a:schemeClr val="lt1"/>
              </a:solidFill>
              <a:latin typeface="+mn-lt"/>
              <a:ea typeface="+mn-ea"/>
              <a:cs typeface="+mn-cs"/>
            </a:endParaRPr>
          </a:p>
        </p:txBody>
      </p:sp>
      <p:pic>
        <p:nvPicPr>
          <p:cNvPr id="8195" name="Picture 30" descr="Iconic column redone.png"/>
          <p:cNvPicPr>
            <a:picLocks noChangeAspect="1"/>
          </p:cNvPicPr>
          <p:nvPr/>
        </p:nvPicPr>
        <p:blipFill>
          <a:blip r:embed="rId3"/>
          <a:srcRect/>
          <a:stretch>
            <a:fillRect/>
          </a:stretch>
        </p:blipFill>
        <p:spPr bwMode="auto">
          <a:xfrm>
            <a:off x="3587750" y="1237192"/>
            <a:ext cx="1965325" cy="1876425"/>
          </a:xfrm>
          <a:prstGeom prst="rect">
            <a:avLst/>
          </a:prstGeom>
          <a:noFill/>
          <a:ln w="9525">
            <a:noFill/>
            <a:miter lim="800000"/>
            <a:headEnd/>
            <a:tailEnd/>
          </a:ln>
        </p:spPr>
      </p:pic>
      <p:grpSp>
        <p:nvGrpSpPr>
          <p:cNvPr id="2" name="Group 9"/>
          <p:cNvGrpSpPr>
            <a:grpSpLocks/>
          </p:cNvGrpSpPr>
          <p:nvPr/>
        </p:nvGrpSpPr>
        <p:grpSpPr bwMode="auto">
          <a:xfrm>
            <a:off x="1356254" y="3495146"/>
            <a:ext cx="6475412" cy="946150"/>
            <a:chOff x="1322086" y="3071135"/>
            <a:chExt cx="6475103" cy="947367"/>
          </a:xfrm>
        </p:grpSpPr>
        <p:sp>
          <p:nvSpPr>
            <p:cNvPr id="36" name="Rectangle 35"/>
            <p:cNvSpPr>
              <a:spLocks noChangeArrowheads="1"/>
            </p:cNvSpPr>
            <p:nvPr/>
          </p:nvSpPr>
          <p:spPr bwMode="auto">
            <a:xfrm>
              <a:off x="1322086" y="3071135"/>
              <a:ext cx="6475103" cy="947367"/>
            </a:xfrm>
            <a:prstGeom prst="rect">
              <a:avLst/>
            </a:prstGeom>
            <a:gradFill rotWithShape="1">
              <a:gsLst>
                <a:gs pos="0">
                  <a:srgbClr val="4F81BD">
                    <a:alpha val="12000"/>
                  </a:srgbClr>
                </a:gs>
                <a:gs pos="35001">
                  <a:srgbClr val="4F81BD">
                    <a:alpha val="12000"/>
                  </a:srgbClr>
                </a:gs>
                <a:gs pos="100000">
                  <a:srgbClr val="FFFFFF">
                    <a:alpha val="12000"/>
                  </a:srgbClr>
                </a:gs>
              </a:gsLst>
              <a:lin ang="0" scaled="1"/>
            </a:gradFill>
            <a:ln w="9525">
              <a:solidFill>
                <a:srgbClr val="4A7EBB"/>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eaLnBrk="0" hangingPunct="0">
                <a:lnSpc>
                  <a:spcPct val="90000"/>
                </a:lnSpc>
                <a:defRPr/>
              </a:pPr>
              <a:endParaRPr lang="en-US" sz="3000">
                <a:solidFill>
                  <a:schemeClr val="lt1"/>
                </a:solidFill>
                <a:latin typeface="+mn-lt"/>
                <a:ea typeface="+mn-ea"/>
                <a:cs typeface="+mn-cs"/>
              </a:endParaRPr>
            </a:p>
          </p:txBody>
        </p:sp>
        <p:sp>
          <p:nvSpPr>
            <p:cNvPr id="8201" name="TextBox 31"/>
            <p:cNvSpPr txBox="1">
              <a:spLocks noChangeArrowheads="1"/>
            </p:cNvSpPr>
            <p:nvPr/>
          </p:nvSpPr>
          <p:spPr bwMode="auto">
            <a:xfrm>
              <a:off x="2310210" y="3071901"/>
              <a:ext cx="4781738" cy="932222"/>
            </a:xfrm>
            <a:prstGeom prst="rect">
              <a:avLst/>
            </a:prstGeom>
            <a:noFill/>
            <a:ln w="9525">
              <a:noFill/>
              <a:miter lim="800000"/>
              <a:headEnd/>
              <a:tailEnd/>
            </a:ln>
          </p:spPr>
          <p:txBody>
            <a:bodyPr wrap="none">
              <a:prstTxWarp prst="textNoShape">
                <a:avLst/>
              </a:prstTxWarp>
              <a:spAutoFit/>
            </a:bodyPr>
            <a:lstStyle/>
            <a:p>
              <a:pPr algn="ctr" eaLnBrk="0" hangingPunct="0">
                <a:lnSpc>
                  <a:spcPct val="90000"/>
                </a:lnSpc>
              </a:pPr>
              <a:r>
                <a:rPr lang="en-US" sz="3000" dirty="0"/>
                <a:t>DX University</a:t>
              </a:r>
              <a:endParaRPr lang="en-US" sz="3000" dirty="0" smtClean="0"/>
            </a:p>
            <a:p>
              <a:pPr algn="ctr" eaLnBrk="0" hangingPunct="0">
                <a:lnSpc>
                  <a:spcPct val="90000"/>
                </a:lnSpc>
              </a:pPr>
              <a:r>
                <a:rPr lang="en-US" sz="3000" dirty="0" smtClean="0"/>
                <a:t>Bryce Canyon, UT – </a:t>
              </a:r>
              <a:r>
                <a:rPr lang="en-US" sz="3000" dirty="0"/>
                <a:t>2012</a:t>
              </a:r>
            </a:p>
          </p:txBody>
        </p:sp>
      </p:grpSp>
      <p:sp>
        <p:nvSpPr>
          <p:cNvPr id="11" name="TextBox 10"/>
          <p:cNvSpPr txBox="1"/>
          <p:nvPr/>
        </p:nvSpPr>
        <p:spPr>
          <a:xfrm>
            <a:off x="6570133" y="7484533"/>
            <a:ext cx="184666" cy="615553"/>
          </a:xfrm>
          <a:prstGeom prst="rect">
            <a:avLst/>
          </a:prstGeom>
          <a:noFill/>
        </p:spPr>
        <p:txBody>
          <a:bodyPr wrap="none" rtlCol="0">
            <a:spAutoFit/>
          </a:bodyPr>
          <a:lstStyle/>
          <a:p>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3438525"/>
            <a:ext cx="32289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10243" name="Title 1"/>
          <p:cNvSpPr>
            <a:spLocks noGrp="1"/>
          </p:cNvSpPr>
          <p:nvPr>
            <p:ph type="title"/>
          </p:nvPr>
        </p:nvSpPr>
        <p:spPr/>
        <p:txBody>
          <a:bodyPr/>
          <a:lstStyle/>
          <a:p>
            <a:r>
              <a:rPr lang="en-US" smtClean="0"/>
              <a:t>IP3 (3rd Order Intercept)</a:t>
            </a:r>
          </a:p>
        </p:txBody>
      </p:sp>
      <p:sp>
        <p:nvSpPr>
          <p:cNvPr id="10244" name="Content Placeholder 2"/>
          <p:cNvSpPr>
            <a:spLocks noGrp="1"/>
          </p:cNvSpPr>
          <p:nvPr>
            <p:ph idx="1"/>
          </p:nvPr>
        </p:nvSpPr>
        <p:spPr>
          <a:xfrm>
            <a:off x="520700" y="1720850"/>
            <a:ext cx="8020050" cy="3571875"/>
          </a:xfrm>
        </p:spPr>
        <p:txBody>
          <a:bodyPr/>
          <a:lstStyle/>
          <a:p>
            <a:r>
              <a:rPr lang="en-US" sz="2000" b="0" dirty="0" smtClean="0"/>
              <a:t>It is a theoretical number.</a:t>
            </a:r>
          </a:p>
          <a:p>
            <a:r>
              <a:rPr lang="en-US" sz="2000" b="0" dirty="0" smtClean="0"/>
              <a:t>It has more meaning for a block amplifier or mixer.</a:t>
            </a:r>
          </a:p>
          <a:p>
            <a:r>
              <a:rPr lang="en-US" sz="2000" b="0" dirty="0" smtClean="0"/>
              <a:t>Almost meaningless if the AGC of a receiver is involved</a:t>
            </a:r>
          </a:p>
          <a:p>
            <a:pPr marL="336550" lvl="1" indent="0"/>
            <a:r>
              <a:rPr lang="en-US" sz="2000" b="0" dirty="0" smtClean="0"/>
              <a:t>October 2007 QST Product Review FT-2000D</a:t>
            </a:r>
          </a:p>
          <a:p>
            <a:pPr marL="336550" lvl="1" indent="0"/>
            <a:r>
              <a:rPr lang="en-US" sz="2000" b="0" dirty="0" smtClean="0"/>
              <a:t>DR3 Spacing Level IP3</a:t>
            </a:r>
          </a:p>
          <a:p>
            <a:pPr marL="336550" lvl="1" indent="0"/>
            <a:r>
              <a:rPr lang="en-US" sz="2000" b="0" dirty="0" smtClean="0"/>
              <a:t>98 dB 20 kHz Noise Floor +25 </a:t>
            </a:r>
            <a:r>
              <a:rPr lang="en-US" sz="2000" b="0" dirty="0" err="1" smtClean="0"/>
              <a:t>dBm</a:t>
            </a:r>
            <a:endParaRPr lang="en-US" sz="2000" b="0" dirty="0" smtClean="0"/>
          </a:p>
          <a:p>
            <a:pPr marL="336550" lvl="1" indent="0"/>
            <a:r>
              <a:rPr lang="en-US" sz="2000" b="0" dirty="0" smtClean="0"/>
              <a:t>69 dB 2 kHz Noise Floor -19 </a:t>
            </a:r>
            <a:r>
              <a:rPr lang="en-US" sz="2000" b="0" dirty="0" err="1" smtClean="0"/>
              <a:t>dBm</a:t>
            </a:r>
            <a:endParaRPr lang="en-US" sz="2000" b="0" dirty="0" smtClean="0"/>
          </a:p>
          <a:p>
            <a:pPr marL="336550" lvl="1" indent="0"/>
            <a:r>
              <a:rPr lang="en-US" sz="2000" b="0" dirty="0" smtClean="0"/>
              <a:t>29 dB 2 kHz 0 </a:t>
            </a:r>
            <a:r>
              <a:rPr lang="en-US" sz="2000" b="0" dirty="0" err="1" smtClean="0"/>
              <a:t>dBm</a:t>
            </a:r>
            <a:r>
              <a:rPr lang="en-US" sz="2000" b="0" dirty="0" smtClean="0"/>
              <a:t> = S9+73 dB +15 </a:t>
            </a:r>
            <a:r>
              <a:rPr lang="en-US" sz="2000" b="0" dirty="0" err="1" smtClean="0"/>
              <a:t>dBm</a:t>
            </a:r>
            <a:endParaRPr lang="en-US" sz="2000" dirty="0" smtClean="0"/>
          </a:p>
        </p:txBody>
      </p:sp>
    </p:spTree>
    <p:extLst>
      <p:ext uri="{BB962C8B-B14F-4D97-AF65-F5344CB8AC3E}">
        <p14:creationId xmlns:p14="http://schemas.microsoft.com/office/powerpoint/2010/main" val="210770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342900" indent="-342900">
              <a:buFont typeface="Arial" pitchFamily="34" charset="0"/>
              <a:buChar char="•"/>
            </a:pPr>
            <a:r>
              <a:rPr lang="en-US" smtClean="0"/>
              <a:t>Blocking &amp; Phase Noise</a:t>
            </a:r>
          </a:p>
        </p:txBody>
      </p:sp>
      <p:sp>
        <p:nvSpPr>
          <p:cNvPr id="3" name="Content Placeholder 2"/>
          <p:cNvSpPr>
            <a:spLocks noGrp="1"/>
          </p:cNvSpPr>
          <p:nvPr>
            <p:ph idx="1"/>
          </p:nvPr>
        </p:nvSpPr>
        <p:spPr>
          <a:xfrm>
            <a:off x="635000" y="2159000"/>
            <a:ext cx="7219950" cy="3571875"/>
          </a:xfrm>
        </p:spPr>
        <p:txBody>
          <a:bodyPr/>
          <a:lstStyle/>
          <a:p>
            <a:pPr marL="342900" indent="-342900">
              <a:buFont typeface="Arial" pitchFamily="34" charset="0"/>
              <a:buChar char="•"/>
              <a:defRPr/>
            </a:pPr>
            <a:r>
              <a:rPr lang="en-US" sz="2000" b="0" dirty="0"/>
              <a:t>Blocking is the onset of gain compression.</a:t>
            </a:r>
          </a:p>
          <a:p>
            <a:pPr marL="342900" indent="-342900">
              <a:buFont typeface="Arial" pitchFamily="34" charset="0"/>
              <a:buChar char="•"/>
              <a:defRPr/>
            </a:pPr>
            <a:r>
              <a:rPr lang="en-US" sz="2000" b="0" dirty="0"/>
              <a:t>This can be an issue with another ham within “line-of-site”.</a:t>
            </a:r>
          </a:p>
          <a:p>
            <a:pPr marL="342900" indent="-342900">
              <a:buFont typeface="Arial" pitchFamily="34" charset="0"/>
              <a:buChar char="•"/>
              <a:defRPr/>
            </a:pPr>
            <a:r>
              <a:rPr lang="en-US" sz="2000" b="0" dirty="0"/>
              <a:t>It is an issue on Field Day and multi-multi contest stations.</a:t>
            </a:r>
          </a:p>
          <a:p>
            <a:pPr marL="342900" indent="-342900">
              <a:buFont typeface="Arial" pitchFamily="34" charset="0"/>
              <a:buChar char="•"/>
              <a:defRPr/>
            </a:pPr>
            <a:r>
              <a:rPr lang="en-US" sz="2000" b="0" dirty="0"/>
              <a:t>Low phase noise is desirable, but a very good low </a:t>
            </a:r>
            <a:r>
              <a:rPr lang="en-US" sz="2000" b="0" dirty="0" smtClean="0"/>
              <a:t>phase 	noise receiver </a:t>
            </a:r>
            <a:r>
              <a:rPr lang="en-US" sz="2000" b="0" dirty="0"/>
              <a:t>has to contend with transmitted </a:t>
            </a:r>
            <a:r>
              <a:rPr lang="en-US" sz="2000" b="0" dirty="0" smtClean="0"/>
              <a:t>phase 	noise</a:t>
            </a:r>
            <a:r>
              <a:rPr lang="en-US" sz="2000" b="0" dirty="0"/>
              <a:t>.</a:t>
            </a:r>
          </a:p>
          <a:p>
            <a:pPr marL="342900" indent="-342900">
              <a:buFont typeface="Arial" pitchFamily="34" charset="0"/>
              <a:buChar char="•"/>
              <a:defRPr/>
            </a:pPr>
            <a:r>
              <a:rPr lang="en-US" sz="2000" b="0" dirty="0"/>
              <a:t>Dealing with transmitted phase noise is like dealing </a:t>
            </a:r>
            <a:r>
              <a:rPr lang="en-US" sz="2000" b="0" dirty="0" smtClean="0"/>
              <a:t>with 	transmitted </a:t>
            </a:r>
            <a:r>
              <a:rPr lang="en-US" sz="2000" b="0" dirty="0"/>
              <a:t>IMD products and </a:t>
            </a:r>
            <a:r>
              <a:rPr lang="en-US" sz="2000" b="0" dirty="0" smtClean="0"/>
              <a:t>splatter. We </a:t>
            </a:r>
            <a:r>
              <a:rPr lang="en-US" sz="2000" b="0" dirty="0"/>
              <a:t>cannot do </a:t>
            </a:r>
            <a:r>
              <a:rPr lang="en-US" sz="2000" b="0" dirty="0" smtClean="0"/>
              <a:t>	much about </a:t>
            </a:r>
            <a:r>
              <a:rPr lang="en-US" sz="2000" b="0" dirty="0"/>
              <a:t>it.</a:t>
            </a:r>
            <a:endParaRPr lang="en-US" sz="2000" dirty="0"/>
          </a:p>
        </p:txBody>
      </p:sp>
    </p:spTree>
    <p:extLst>
      <p:ext uri="{BB962C8B-B14F-4D97-AF65-F5344CB8AC3E}">
        <p14:creationId xmlns:p14="http://schemas.microsoft.com/office/powerpoint/2010/main" val="2706929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b="0" smtClean="0"/>
              <a:t>Noise Floor?</a:t>
            </a:r>
            <a:endParaRPr lang="en-US" smtClean="0"/>
          </a:p>
        </p:txBody>
      </p:sp>
      <p:sp>
        <p:nvSpPr>
          <p:cNvPr id="12291" name="Content Placeholder 2"/>
          <p:cNvSpPr>
            <a:spLocks noGrp="1"/>
          </p:cNvSpPr>
          <p:nvPr>
            <p:ph idx="1"/>
          </p:nvPr>
        </p:nvSpPr>
        <p:spPr/>
        <p:txBody>
          <a:bodyPr/>
          <a:lstStyle/>
          <a:p>
            <a:pPr marL="342900" indent="-342900">
              <a:buFont typeface="Arial" pitchFamily="34" charset="0"/>
              <a:buChar char="•"/>
            </a:pPr>
            <a:r>
              <a:rPr lang="en-US" sz="2000" b="0" dirty="0" smtClean="0"/>
              <a:t>Sensitivity is a familiar number, normally applies to SSB.</a:t>
            </a:r>
          </a:p>
          <a:p>
            <a:pPr marL="342900" indent="-342900">
              <a:buFont typeface="Arial" pitchFamily="34" charset="0"/>
              <a:buChar char="•"/>
            </a:pPr>
            <a:r>
              <a:rPr lang="pt-BR" sz="2000" dirty="0" smtClean="0"/>
              <a:t>Sensitivity </a:t>
            </a:r>
            <a:r>
              <a:rPr lang="pt-BR" sz="2000" b="0" dirty="0" smtClean="0"/>
              <a:t>= 10 dB Signal + Noise / Noise (10 dB S+N/N)</a:t>
            </a:r>
          </a:p>
          <a:p>
            <a:pPr marL="342900" indent="-342900">
              <a:buFont typeface="Arial" pitchFamily="34" charset="0"/>
              <a:buChar char="•"/>
            </a:pPr>
            <a:r>
              <a:rPr lang="pt-BR" sz="2000" dirty="0" smtClean="0"/>
              <a:t>Noise Floor </a:t>
            </a:r>
            <a:r>
              <a:rPr lang="pt-BR" sz="2000" b="0" dirty="0" smtClean="0"/>
              <a:t>= 3 dB Signal + Noise / Noise (3 dB S+N/N)</a:t>
            </a:r>
          </a:p>
          <a:p>
            <a:pPr marL="342900" indent="-342900">
              <a:buFont typeface="Arial" pitchFamily="34" charset="0"/>
              <a:buChar char="•"/>
            </a:pPr>
            <a:r>
              <a:rPr lang="en-US" sz="2000" b="0" dirty="0" smtClean="0"/>
              <a:t>Noise floor can be measured at any filter bandwidth, CW or 	SSB, for example, and is bandwidth dependent.</a:t>
            </a:r>
          </a:p>
          <a:p>
            <a:pPr marL="342900" indent="-342900">
              <a:buFont typeface="Arial" pitchFamily="34" charset="0"/>
              <a:buChar char="•"/>
            </a:pPr>
            <a:r>
              <a:rPr lang="en-US" sz="2000" b="0" dirty="0" smtClean="0"/>
              <a:t>ARRL normally only publishes noise floor for a CW 	bandwidth, typically 500 Hz CW filter.</a:t>
            </a:r>
            <a:endParaRPr lang="en-US" sz="2000" dirty="0" smtClean="0"/>
          </a:p>
        </p:txBody>
      </p:sp>
    </p:spTree>
    <p:extLst>
      <p:ext uri="{BB962C8B-B14F-4D97-AF65-F5344CB8AC3E}">
        <p14:creationId xmlns:p14="http://schemas.microsoft.com/office/powerpoint/2010/main" val="1356961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b="0" smtClean="0"/>
              <a:t>Transmitter Third Order IMD</a:t>
            </a:r>
            <a:endParaRPr lang="en-US" smtClean="0"/>
          </a:p>
        </p:txBody>
      </p:sp>
      <p:sp>
        <p:nvSpPr>
          <p:cNvPr id="13315" name="Content Placeholder 2"/>
          <p:cNvSpPr>
            <a:spLocks noGrp="1"/>
          </p:cNvSpPr>
          <p:nvPr>
            <p:ph idx="1"/>
          </p:nvPr>
        </p:nvSpPr>
        <p:spPr/>
        <p:txBody>
          <a:bodyPr/>
          <a:lstStyle/>
          <a:p>
            <a:endParaRPr lang="en-US" smtClean="0"/>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13" y="1655763"/>
            <a:ext cx="6929437"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83245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b="0" smtClean="0"/>
              <a:t>Close-in Signals and Splatter</a:t>
            </a:r>
            <a:endParaRPr lang="en-US" smtClean="0"/>
          </a:p>
        </p:txBody>
      </p:sp>
      <p:sp>
        <p:nvSpPr>
          <p:cNvPr id="19459" name="Content Placeholder 2"/>
          <p:cNvSpPr>
            <a:spLocks noGrp="1"/>
          </p:cNvSpPr>
          <p:nvPr>
            <p:ph idx="1"/>
          </p:nvPr>
        </p:nvSpPr>
        <p:spPr/>
        <p:txBody>
          <a:bodyPr/>
          <a:lstStyle/>
          <a:p>
            <a:r>
              <a:rPr lang="en-US" smtClean="0"/>
              <a:t>Reduce your power</a:t>
            </a: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6825"/>
            <a:ext cx="4291013"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194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13" y="2495550"/>
            <a:ext cx="4484687"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19462" name="TextBox 3"/>
          <p:cNvSpPr txBox="1">
            <a:spLocks noChangeArrowheads="1"/>
          </p:cNvSpPr>
          <p:nvPr/>
        </p:nvSpPr>
        <p:spPr bwMode="auto">
          <a:xfrm>
            <a:off x="2428875" y="3495675"/>
            <a:ext cx="91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Neurochrome" pitchFamily="2" charset="0"/>
              </a:defRPr>
            </a:lvl1pPr>
            <a:lvl2pPr marL="742950" indent="-285750">
              <a:defRPr sz="3000" b="1">
                <a:solidFill>
                  <a:schemeClr val="tx1"/>
                </a:solidFill>
                <a:latin typeface="Neurochrome" pitchFamily="2" charset="0"/>
              </a:defRPr>
            </a:lvl2pPr>
            <a:lvl3pPr marL="1143000" indent="-228600">
              <a:defRPr sz="3000" b="1">
                <a:solidFill>
                  <a:schemeClr val="tx1"/>
                </a:solidFill>
                <a:latin typeface="Neurochrome" pitchFamily="2" charset="0"/>
              </a:defRPr>
            </a:lvl3pPr>
            <a:lvl4pPr marL="1600200" indent="-228600">
              <a:defRPr sz="3000" b="1">
                <a:solidFill>
                  <a:schemeClr val="tx1"/>
                </a:solidFill>
                <a:latin typeface="Neurochrome" pitchFamily="2" charset="0"/>
              </a:defRPr>
            </a:lvl4pPr>
            <a:lvl5pPr marL="2057400" indent="-228600">
              <a:defRPr sz="3000" b="1">
                <a:solidFill>
                  <a:schemeClr val="tx1"/>
                </a:solidFill>
                <a:latin typeface="Neurochrome" pitchFamily="2" charset="0"/>
              </a:defRPr>
            </a:lvl5pPr>
            <a:lvl6pPr marL="2514600" indent="-228600" eaLnBrk="0" fontAlgn="base" hangingPunct="0">
              <a:lnSpc>
                <a:spcPct val="90000"/>
              </a:lnSpc>
              <a:spcBef>
                <a:spcPct val="0"/>
              </a:spcBef>
              <a:spcAft>
                <a:spcPct val="0"/>
              </a:spcAft>
              <a:defRPr sz="3000" b="1">
                <a:solidFill>
                  <a:schemeClr val="tx1"/>
                </a:solidFill>
                <a:latin typeface="Neurochrome" pitchFamily="2" charset="0"/>
              </a:defRPr>
            </a:lvl6pPr>
            <a:lvl7pPr marL="2971800" indent="-228600" eaLnBrk="0" fontAlgn="base" hangingPunct="0">
              <a:lnSpc>
                <a:spcPct val="90000"/>
              </a:lnSpc>
              <a:spcBef>
                <a:spcPct val="0"/>
              </a:spcBef>
              <a:spcAft>
                <a:spcPct val="0"/>
              </a:spcAft>
              <a:defRPr sz="3000" b="1">
                <a:solidFill>
                  <a:schemeClr val="tx1"/>
                </a:solidFill>
                <a:latin typeface="Neurochrome" pitchFamily="2" charset="0"/>
              </a:defRPr>
            </a:lvl7pPr>
            <a:lvl8pPr marL="3429000" indent="-228600" eaLnBrk="0" fontAlgn="base" hangingPunct="0">
              <a:lnSpc>
                <a:spcPct val="90000"/>
              </a:lnSpc>
              <a:spcBef>
                <a:spcPct val="0"/>
              </a:spcBef>
              <a:spcAft>
                <a:spcPct val="0"/>
              </a:spcAft>
              <a:defRPr sz="3000" b="1">
                <a:solidFill>
                  <a:schemeClr val="tx1"/>
                </a:solidFill>
                <a:latin typeface="Neurochrome" pitchFamily="2" charset="0"/>
              </a:defRPr>
            </a:lvl8pPr>
            <a:lvl9pPr marL="3886200" indent="-228600" eaLnBrk="0" fontAlgn="base" hangingPunct="0">
              <a:lnSpc>
                <a:spcPct val="90000"/>
              </a:lnSpc>
              <a:spcBef>
                <a:spcPct val="0"/>
              </a:spcBef>
              <a:spcAft>
                <a:spcPct val="0"/>
              </a:spcAft>
              <a:defRPr sz="3000" b="1">
                <a:solidFill>
                  <a:schemeClr val="tx1"/>
                </a:solidFill>
                <a:latin typeface="Neurochrome" pitchFamily="2" charset="0"/>
              </a:defRPr>
            </a:lvl9pPr>
          </a:lstStyle>
          <a:p>
            <a:r>
              <a:rPr lang="en-US"/>
              <a:t>-30 dB</a:t>
            </a:r>
          </a:p>
        </p:txBody>
      </p:sp>
      <p:sp>
        <p:nvSpPr>
          <p:cNvPr id="19463" name="TextBox 4"/>
          <p:cNvSpPr txBox="1">
            <a:spLocks noChangeArrowheads="1"/>
          </p:cNvSpPr>
          <p:nvPr/>
        </p:nvSpPr>
        <p:spPr bwMode="auto">
          <a:xfrm>
            <a:off x="7286625" y="3892550"/>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Neurochrome" pitchFamily="2" charset="0"/>
              </a:defRPr>
            </a:lvl1pPr>
            <a:lvl2pPr marL="742950" indent="-285750">
              <a:defRPr sz="3000" b="1">
                <a:solidFill>
                  <a:schemeClr val="tx1"/>
                </a:solidFill>
                <a:latin typeface="Neurochrome" pitchFamily="2" charset="0"/>
              </a:defRPr>
            </a:lvl2pPr>
            <a:lvl3pPr marL="1143000" indent="-228600">
              <a:defRPr sz="3000" b="1">
                <a:solidFill>
                  <a:schemeClr val="tx1"/>
                </a:solidFill>
                <a:latin typeface="Neurochrome" pitchFamily="2" charset="0"/>
              </a:defRPr>
            </a:lvl3pPr>
            <a:lvl4pPr marL="1600200" indent="-228600">
              <a:defRPr sz="3000" b="1">
                <a:solidFill>
                  <a:schemeClr val="tx1"/>
                </a:solidFill>
                <a:latin typeface="Neurochrome" pitchFamily="2" charset="0"/>
              </a:defRPr>
            </a:lvl4pPr>
            <a:lvl5pPr marL="2057400" indent="-228600">
              <a:defRPr sz="3000" b="1">
                <a:solidFill>
                  <a:schemeClr val="tx1"/>
                </a:solidFill>
                <a:latin typeface="Neurochrome" pitchFamily="2" charset="0"/>
              </a:defRPr>
            </a:lvl5pPr>
            <a:lvl6pPr marL="2514600" indent="-228600" eaLnBrk="0" fontAlgn="base" hangingPunct="0">
              <a:lnSpc>
                <a:spcPct val="90000"/>
              </a:lnSpc>
              <a:spcBef>
                <a:spcPct val="0"/>
              </a:spcBef>
              <a:spcAft>
                <a:spcPct val="0"/>
              </a:spcAft>
              <a:defRPr sz="3000" b="1">
                <a:solidFill>
                  <a:schemeClr val="tx1"/>
                </a:solidFill>
                <a:latin typeface="Neurochrome" pitchFamily="2" charset="0"/>
              </a:defRPr>
            </a:lvl6pPr>
            <a:lvl7pPr marL="2971800" indent="-228600" eaLnBrk="0" fontAlgn="base" hangingPunct="0">
              <a:lnSpc>
                <a:spcPct val="90000"/>
              </a:lnSpc>
              <a:spcBef>
                <a:spcPct val="0"/>
              </a:spcBef>
              <a:spcAft>
                <a:spcPct val="0"/>
              </a:spcAft>
              <a:defRPr sz="3000" b="1">
                <a:solidFill>
                  <a:schemeClr val="tx1"/>
                </a:solidFill>
                <a:latin typeface="Neurochrome" pitchFamily="2" charset="0"/>
              </a:defRPr>
            </a:lvl7pPr>
            <a:lvl8pPr marL="3429000" indent="-228600" eaLnBrk="0" fontAlgn="base" hangingPunct="0">
              <a:lnSpc>
                <a:spcPct val="90000"/>
              </a:lnSpc>
              <a:spcBef>
                <a:spcPct val="0"/>
              </a:spcBef>
              <a:spcAft>
                <a:spcPct val="0"/>
              </a:spcAft>
              <a:defRPr sz="3000" b="1">
                <a:solidFill>
                  <a:schemeClr val="tx1"/>
                </a:solidFill>
                <a:latin typeface="Neurochrome" pitchFamily="2" charset="0"/>
              </a:defRPr>
            </a:lvl8pPr>
            <a:lvl9pPr marL="3886200" indent="-228600" eaLnBrk="0" fontAlgn="base" hangingPunct="0">
              <a:lnSpc>
                <a:spcPct val="90000"/>
              </a:lnSpc>
              <a:spcBef>
                <a:spcPct val="0"/>
              </a:spcBef>
              <a:spcAft>
                <a:spcPct val="0"/>
              </a:spcAft>
              <a:defRPr sz="3000" b="1">
                <a:solidFill>
                  <a:schemeClr val="tx1"/>
                </a:solidFill>
                <a:latin typeface="Neurochrome" pitchFamily="2" charset="0"/>
              </a:defRPr>
            </a:lvl9pPr>
          </a:lstStyle>
          <a:p>
            <a:r>
              <a:rPr lang="en-US"/>
              <a:t>-42 dB</a:t>
            </a:r>
          </a:p>
        </p:txBody>
      </p:sp>
    </p:spTree>
    <p:extLst>
      <p:ext uri="{BB962C8B-B14F-4D97-AF65-F5344CB8AC3E}">
        <p14:creationId xmlns:p14="http://schemas.microsoft.com/office/powerpoint/2010/main" val="584329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0" smtClean="0"/>
              <a:t>Close-in Signals and Splatter</a:t>
            </a:r>
            <a:endParaRPr lang="en-US" smtClean="0"/>
          </a:p>
        </p:txBody>
      </p:sp>
      <p:sp>
        <p:nvSpPr>
          <p:cNvPr id="20483" name="Content Placeholder 2"/>
          <p:cNvSpPr>
            <a:spLocks noGrp="1"/>
          </p:cNvSpPr>
          <p:nvPr>
            <p:ph idx="1"/>
          </p:nvPr>
        </p:nvSpPr>
        <p:spPr>
          <a:xfrm>
            <a:off x="990600" y="1898650"/>
            <a:ext cx="7219950" cy="3571875"/>
          </a:xfrm>
        </p:spPr>
        <p:txBody>
          <a:bodyPr/>
          <a:lstStyle/>
          <a:p>
            <a:pPr marL="342900" indent="-342900">
              <a:buFont typeface="Arial" pitchFamily="34" charset="0"/>
              <a:buChar char="•"/>
            </a:pPr>
            <a:r>
              <a:rPr lang="en-US" sz="2400" b="0" dirty="0" smtClean="0"/>
              <a:t>Some transceivers, in addition to normal IMD products,	produce additional ALC-Induced splatter. On CW the ALC can cause leading-edge key clicks.</a:t>
            </a:r>
          </a:p>
          <a:p>
            <a:pPr marL="342900" indent="-342900">
              <a:buFont typeface="Arial" pitchFamily="34" charset="0"/>
              <a:buChar char="•"/>
            </a:pPr>
            <a:r>
              <a:rPr lang="en-US" sz="2400" b="0" dirty="0" smtClean="0"/>
              <a:t>Some modern rigs splatter more if the ALC is more than “tickled”, or induce clicks on CW.</a:t>
            </a:r>
            <a:endParaRPr lang="en-US" sz="2400" dirty="0" smtClean="0"/>
          </a:p>
        </p:txBody>
      </p:sp>
    </p:spTree>
    <p:extLst>
      <p:ext uri="{BB962C8B-B14F-4D97-AF65-F5344CB8AC3E}">
        <p14:creationId xmlns:p14="http://schemas.microsoft.com/office/powerpoint/2010/main" val="3035836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b="0" smtClean="0"/>
              <a:t>Conclusions</a:t>
            </a:r>
            <a:endParaRPr lang="en-US" smtClean="0"/>
          </a:p>
        </p:txBody>
      </p:sp>
      <p:sp>
        <p:nvSpPr>
          <p:cNvPr id="21507" name="Content Placeholder 2"/>
          <p:cNvSpPr>
            <a:spLocks noGrp="1"/>
          </p:cNvSpPr>
          <p:nvPr>
            <p:ph idx="1"/>
          </p:nvPr>
        </p:nvSpPr>
        <p:spPr/>
        <p:txBody>
          <a:bodyPr/>
          <a:lstStyle/>
          <a:p>
            <a:pPr marL="342900" indent="-342900">
              <a:buFont typeface="Arial" pitchFamily="34" charset="0"/>
              <a:buChar char="•"/>
            </a:pPr>
            <a:r>
              <a:rPr lang="en-US" sz="2400" dirty="0" err="1" smtClean="0"/>
              <a:t>DX’ers</a:t>
            </a:r>
            <a:r>
              <a:rPr lang="en-US" sz="2400" dirty="0" smtClean="0"/>
              <a:t> need a good receiver for SSB and even better for CW</a:t>
            </a:r>
          </a:p>
          <a:p>
            <a:pPr marL="342900" indent="-342900">
              <a:buFont typeface="Arial" pitchFamily="34" charset="0"/>
              <a:buChar char="•"/>
            </a:pPr>
            <a:r>
              <a:rPr lang="en-US" sz="2400" dirty="0" smtClean="0"/>
              <a:t>High Dynamic Range Receiver</a:t>
            </a:r>
          </a:p>
          <a:p>
            <a:pPr marL="342900" indent="-342900">
              <a:buFont typeface="Arial" pitchFamily="34" charset="0"/>
              <a:buChar char="•"/>
            </a:pPr>
            <a:r>
              <a:rPr lang="en-US" sz="2400" dirty="0" smtClean="0"/>
              <a:t>Good Speech Processor on SSB</a:t>
            </a:r>
          </a:p>
          <a:p>
            <a:pPr marL="342900" indent="-342900">
              <a:buFont typeface="Arial" pitchFamily="34" charset="0"/>
              <a:buChar char="•"/>
            </a:pPr>
            <a:r>
              <a:rPr lang="en-US" sz="2400" dirty="0" smtClean="0"/>
              <a:t>But Your Brain Can Get “Fried” due to operator fatigue.</a:t>
            </a:r>
          </a:p>
          <a:p>
            <a:pPr marL="342900" indent="-342900">
              <a:buFont typeface="Arial" pitchFamily="34" charset="0"/>
              <a:buChar char="•"/>
            </a:pPr>
            <a:r>
              <a:rPr lang="en-US" sz="2400" dirty="0" smtClean="0"/>
              <a:t>Bad audio can be a factor in that fatigue</a:t>
            </a:r>
            <a:r>
              <a:rPr lang="en-US" sz="2400" b="0" dirty="0" smtClean="0"/>
              <a:t>.</a:t>
            </a:r>
            <a:endParaRPr lang="en-US" sz="2400" dirty="0" smtClean="0"/>
          </a:p>
        </p:txBody>
      </p:sp>
    </p:spTree>
    <p:extLst>
      <p:ext uri="{BB962C8B-B14F-4D97-AF65-F5344CB8AC3E}">
        <p14:creationId xmlns:p14="http://schemas.microsoft.com/office/powerpoint/2010/main" val="3979251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pPr>
              <a:defRPr/>
            </a:pPr>
            <a:r>
              <a:rPr lang="en-US" dirty="0">
                <a:effectLst>
                  <a:outerShdw blurRad="38100" dist="38100" dir="2700000" algn="tl">
                    <a:srgbClr val="000000">
                      <a:alpha val="43137"/>
                    </a:srgbClr>
                  </a:outerShdw>
                </a:effectLst>
              </a:rPr>
              <a:t>Station </a:t>
            </a:r>
            <a:r>
              <a:rPr lang="en-US" dirty="0" smtClean="0">
                <a:effectLst>
                  <a:outerShdw blurRad="38100" dist="38100" dir="2700000" algn="tl">
                    <a:srgbClr val="000000">
                      <a:alpha val="43137"/>
                    </a:srgbClr>
                  </a:outerShdw>
                </a:effectLst>
              </a:rPr>
              <a:t>Considerations</a:t>
            </a:r>
            <a:endParaRPr lang="en-US" dirty="0">
              <a:solidFill>
                <a:srgbClr val="FFFFFF"/>
              </a:solidFill>
              <a:effectLst>
                <a:outerShdw blurRad="38100" dist="38100" dir="2700000" algn="tl">
                  <a:srgbClr val="000000">
                    <a:alpha val="43137"/>
                  </a:srgbClr>
                </a:outerShdw>
              </a:effectLst>
              <a:latin typeface="Arial" charset="0"/>
            </a:endParaRPr>
          </a:p>
        </p:txBody>
      </p:sp>
      <p:sp>
        <p:nvSpPr>
          <p:cNvPr id="2" name="TextBox 1"/>
          <p:cNvSpPr txBox="1"/>
          <p:nvPr/>
        </p:nvSpPr>
        <p:spPr>
          <a:xfrm>
            <a:off x="1587500" y="2362200"/>
            <a:ext cx="5118100" cy="2185214"/>
          </a:xfrm>
          <a:prstGeom prst="rect">
            <a:avLst/>
          </a:prstGeom>
          <a:noFill/>
        </p:spPr>
        <p:txBody>
          <a:bodyPr wrap="square" rtlCol="0">
            <a:spAutoFit/>
          </a:bodyPr>
          <a:lstStyle/>
          <a:p>
            <a:pPr marL="457200" indent="-457200">
              <a:buFont typeface="Arial" pitchFamily="34" charset="0"/>
              <a:buChar char="•"/>
            </a:pPr>
            <a:r>
              <a:rPr lang="en-US" b="0" dirty="0" smtClean="0"/>
              <a:t>Transceivers</a:t>
            </a:r>
            <a:endParaRPr lang="en-US" b="0" dirty="0"/>
          </a:p>
          <a:p>
            <a:pPr marL="457200" indent="-457200">
              <a:buFont typeface="Arial" pitchFamily="34" charset="0"/>
              <a:buChar char="•"/>
            </a:pPr>
            <a:r>
              <a:rPr lang="en-US" dirty="0" smtClean="0"/>
              <a:t>Antennas</a:t>
            </a:r>
            <a:endParaRPr lang="en-US" dirty="0"/>
          </a:p>
          <a:p>
            <a:pPr marL="457200" indent="-457200">
              <a:buFont typeface="Arial" pitchFamily="34" charset="0"/>
              <a:buChar char="•"/>
            </a:pPr>
            <a:r>
              <a:rPr lang="en-US" b="0" dirty="0" smtClean="0"/>
              <a:t>Automation</a:t>
            </a:r>
            <a:endParaRPr lang="en-US" b="0" dirty="0"/>
          </a:p>
          <a:p>
            <a:endParaRPr lang="en-US" b="0" dirty="0"/>
          </a:p>
        </p:txBody>
      </p:sp>
    </p:spTree>
    <p:extLst>
      <p:ext uri="{BB962C8B-B14F-4D97-AF65-F5344CB8AC3E}">
        <p14:creationId xmlns:p14="http://schemas.microsoft.com/office/powerpoint/2010/main" val="2819247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Antenna Considerations</a:t>
            </a:r>
          </a:p>
        </p:txBody>
      </p:sp>
      <p:sp>
        <p:nvSpPr>
          <p:cNvPr id="23555" name="Content Placeholder 2"/>
          <p:cNvSpPr>
            <a:spLocks noGrp="1"/>
          </p:cNvSpPr>
          <p:nvPr>
            <p:ph idx="1"/>
          </p:nvPr>
        </p:nvSpPr>
        <p:spPr>
          <a:xfrm>
            <a:off x="655638" y="1636713"/>
            <a:ext cx="4552950" cy="3571875"/>
          </a:xfrm>
        </p:spPr>
        <p:txBody>
          <a:bodyPr/>
          <a:lstStyle/>
          <a:p>
            <a:r>
              <a:rPr lang="en-US" i="1" smtClean="0"/>
              <a:t>"All I'm totally certain of is that any antenna is better than no antenna and the antenna should preferably erected as high and be as long as is possible or desirable". </a:t>
            </a:r>
          </a:p>
          <a:p>
            <a:endParaRPr lang="en-US" smtClean="0"/>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588" y="1498600"/>
            <a:ext cx="3614737"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614670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a:t>Oh, Math, Where is thy Sting?</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513681"/>
            <a:ext cx="501808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7" y="2812255"/>
            <a:ext cx="3627437"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5763" y="2820095"/>
            <a:ext cx="4724400" cy="1938992"/>
          </a:xfrm>
          <a:prstGeom prst="rect">
            <a:avLst/>
          </a:prstGeom>
          <a:noFill/>
        </p:spPr>
        <p:txBody>
          <a:bodyPr wrap="square" rtlCol="0">
            <a:spAutoFit/>
          </a:bodyPr>
          <a:lstStyle/>
          <a:p>
            <a:pPr defTabSz="814388"/>
            <a:r>
              <a:rPr lang="en-US" sz="2400" dirty="0"/>
              <a:t>Strong Measures are necessary to drive the</a:t>
            </a:r>
          </a:p>
          <a:p>
            <a:pPr defTabSz="814388"/>
            <a:r>
              <a:rPr lang="en-US" sz="2400" dirty="0"/>
              <a:t>mathematical spooks from the castle of </a:t>
            </a:r>
            <a:r>
              <a:rPr lang="en-US" sz="2400" dirty="0" smtClean="0"/>
              <a:t>the amateur </a:t>
            </a:r>
            <a:r>
              <a:rPr lang="en-US" sz="2400" dirty="0"/>
              <a:t>mind”</a:t>
            </a:r>
          </a:p>
          <a:p>
            <a:endParaRPr lang="en-US" sz="2400"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4900613"/>
            <a:ext cx="53530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482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a:spLocks noChangeArrowheads="1"/>
          </p:cNvSpPr>
          <p:nvPr/>
        </p:nvSpPr>
        <p:spPr bwMode="auto">
          <a:xfrm>
            <a:off x="715430" y="1532467"/>
            <a:ext cx="7762875" cy="4627033"/>
          </a:xfrm>
          <a:prstGeom prst="roundRect">
            <a:avLst>
              <a:gd name="adj" fmla="val 16667"/>
            </a:avLst>
          </a:prstGeom>
          <a:solidFill>
            <a:srgbClr val="355876"/>
          </a:solidFill>
          <a:ln w="9525">
            <a:noFill/>
            <a:round/>
            <a:headEnd/>
            <a:tailEnd/>
          </a:ln>
          <a:effectLst>
            <a:glow rad="127000">
              <a:srgbClr val="355876"/>
            </a:glow>
          </a:effectLst>
        </p:spPr>
        <p:txBody>
          <a:bodyPr lIns="82124" tIns="41061" rIns="82124" bIns="41061">
            <a:prstTxWarp prst="textNoShape">
              <a:avLst/>
            </a:prstTxWarp>
          </a:bodyPr>
          <a:lstStyle/>
          <a:p>
            <a:pPr defTabSz="814388" eaLnBrk="0" hangingPunct="0">
              <a:lnSpc>
                <a:spcPct val="90000"/>
              </a:lnSpc>
            </a:pPr>
            <a:endParaRPr lang="en-US" sz="3000">
              <a:latin typeface="Neurochrome" pitchFamily="2" charset="0"/>
            </a:endParaRPr>
          </a:p>
        </p:txBody>
      </p:sp>
      <p:sp>
        <p:nvSpPr>
          <p:cNvPr id="14338" name="TextBox 10"/>
          <p:cNvSpPr txBox="1">
            <a:spLocks noChangeArrowheads="1"/>
          </p:cNvSpPr>
          <p:nvPr/>
        </p:nvSpPr>
        <p:spPr bwMode="auto">
          <a:xfrm>
            <a:off x="2175684" y="2876550"/>
            <a:ext cx="4891083" cy="2177519"/>
          </a:xfrm>
          <a:prstGeom prst="rect">
            <a:avLst/>
          </a:prstGeom>
          <a:noFill/>
          <a:ln w="9525">
            <a:noFill/>
            <a:miter lim="800000"/>
            <a:headEnd/>
            <a:tailEnd/>
          </a:ln>
        </p:spPr>
        <p:txBody>
          <a:bodyPr wrap="none">
            <a:prstTxWarp prst="textNoShape">
              <a:avLst/>
            </a:prstTxWarp>
            <a:spAutoFit/>
          </a:bodyPr>
          <a:lstStyle/>
          <a:p>
            <a:pPr algn="ctr" eaLnBrk="0" hangingPunct="0">
              <a:lnSpc>
                <a:spcPct val="90000"/>
              </a:lnSpc>
            </a:pPr>
            <a:r>
              <a:rPr lang="en-US" sz="3000" dirty="0" smtClean="0">
                <a:solidFill>
                  <a:srgbClr val="FFFFFF"/>
                </a:solidFill>
              </a:rPr>
              <a:t>Building a </a:t>
            </a:r>
            <a:r>
              <a:rPr lang="en-US" sz="3000" dirty="0" err="1" smtClean="0">
                <a:solidFill>
                  <a:srgbClr val="FFFFFF"/>
                </a:solidFill>
              </a:rPr>
              <a:t>Dxing</a:t>
            </a:r>
            <a:r>
              <a:rPr lang="en-US" sz="3000" dirty="0" smtClean="0">
                <a:solidFill>
                  <a:srgbClr val="FFFFFF"/>
                </a:solidFill>
              </a:rPr>
              <a:t> Station</a:t>
            </a:r>
          </a:p>
          <a:p>
            <a:pPr algn="ctr" eaLnBrk="0" hangingPunct="0">
              <a:lnSpc>
                <a:spcPct val="90000"/>
              </a:lnSpc>
            </a:pPr>
            <a:endParaRPr lang="en-US" sz="3000" dirty="0" smtClean="0">
              <a:solidFill>
                <a:srgbClr val="FFFFFF"/>
              </a:solidFill>
            </a:endParaRPr>
          </a:p>
          <a:p>
            <a:pPr algn="ctr" eaLnBrk="0" hangingPunct="0">
              <a:lnSpc>
                <a:spcPct val="90000"/>
              </a:lnSpc>
            </a:pPr>
            <a:r>
              <a:rPr lang="en-US" sz="3000" dirty="0" smtClean="0">
                <a:solidFill>
                  <a:srgbClr val="FFFFFF"/>
                </a:solidFill>
              </a:rPr>
              <a:t>– Equipment –</a:t>
            </a:r>
          </a:p>
          <a:p>
            <a:pPr algn="ctr" eaLnBrk="0" hangingPunct="0">
              <a:lnSpc>
                <a:spcPct val="90000"/>
              </a:lnSpc>
            </a:pPr>
            <a:endParaRPr lang="en-US" sz="3000" dirty="0" smtClean="0">
              <a:solidFill>
                <a:srgbClr val="FFFFFF"/>
              </a:solidFill>
            </a:endParaRPr>
          </a:p>
          <a:p>
            <a:pPr algn="ctr" eaLnBrk="0" hangingPunct="0">
              <a:lnSpc>
                <a:spcPct val="90000"/>
              </a:lnSpc>
            </a:pPr>
            <a:r>
              <a:rPr lang="en-US" sz="3000" dirty="0" smtClean="0">
                <a:solidFill>
                  <a:srgbClr val="FFFFFF"/>
                </a:solidFill>
              </a:rPr>
              <a:t>Mark Richardson W7HPW</a:t>
            </a:r>
            <a:endParaRPr lang="en-US" sz="3000" dirty="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725" y="2562225"/>
            <a:ext cx="499745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24579" name="Title 1"/>
          <p:cNvSpPr>
            <a:spLocks noGrp="1"/>
          </p:cNvSpPr>
          <p:nvPr>
            <p:ph type="title"/>
          </p:nvPr>
        </p:nvSpPr>
        <p:spPr/>
        <p:txBody>
          <a:bodyPr/>
          <a:lstStyle/>
          <a:p>
            <a:r>
              <a:rPr lang="en-US" smtClean="0"/>
              <a:t>The Hard Stuff</a:t>
            </a:r>
          </a:p>
        </p:txBody>
      </p:sp>
      <p:sp>
        <p:nvSpPr>
          <p:cNvPr id="24580" name="Content Placeholder 2"/>
          <p:cNvSpPr>
            <a:spLocks noGrp="1"/>
          </p:cNvSpPr>
          <p:nvPr>
            <p:ph idx="1"/>
          </p:nvPr>
        </p:nvSpPr>
        <p:spPr>
          <a:xfrm>
            <a:off x="598488" y="2181225"/>
            <a:ext cx="3516312" cy="3571875"/>
          </a:xfrm>
        </p:spPr>
        <p:txBody>
          <a:bodyPr/>
          <a:lstStyle/>
          <a:p>
            <a:pPr marL="0" indent="0">
              <a:buFont typeface="Arial" charset="0"/>
              <a:buNone/>
            </a:pPr>
            <a:r>
              <a:rPr lang="en-US" sz="2000" b="0" dirty="0" smtClean="0"/>
              <a:t>where:</a:t>
            </a:r>
          </a:p>
          <a:p>
            <a:pPr marL="0" indent="0">
              <a:buFont typeface="Arial" charset="0"/>
              <a:buNone/>
            </a:pPr>
            <a:r>
              <a:rPr lang="en-US" sz="2000" b="0" i="1" dirty="0" err="1" smtClean="0"/>
              <a:t>hant</a:t>
            </a:r>
            <a:r>
              <a:rPr lang="en-US" sz="2000" b="0" i="1" dirty="0" smtClean="0"/>
              <a:t> </a:t>
            </a:r>
            <a:r>
              <a:rPr lang="en-US" sz="2000" b="0" dirty="0" smtClean="0"/>
              <a:t>is the height at the receiving antenna,</a:t>
            </a:r>
          </a:p>
          <a:p>
            <a:pPr marL="0" indent="0">
              <a:buFont typeface="Arial" charset="0"/>
              <a:buNone/>
            </a:pPr>
            <a:r>
              <a:rPr lang="en-US" sz="2000" b="0" i="1" dirty="0" err="1" smtClean="0"/>
              <a:t>ae</a:t>
            </a:r>
            <a:r>
              <a:rPr lang="en-US" sz="2000" b="0" i="1" dirty="0" smtClean="0"/>
              <a:t> </a:t>
            </a:r>
            <a:r>
              <a:rPr lang="en-US" sz="2000" b="0" dirty="0" smtClean="0"/>
              <a:t>is the earth’s radius,</a:t>
            </a:r>
          </a:p>
          <a:p>
            <a:pPr marL="0" indent="0">
              <a:buFont typeface="Arial" charset="0"/>
              <a:buNone/>
            </a:pPr>
            <a:r>
              <a:rPr lang="en-US" sz="2000" b="0" dirty="0" smtClean="0"/>
              <a:t>the distances </a:t>
            </a:r>
            <a:r>
              <a:rPr lang="en-US" sz="2000" b="0" i="1" dirty="0" smtClean="0"/>
              <a:t>G </a:t>
            </a:r>
            <a:r>
              <a:rPr lang="en-US" sz="2000" b="0" dirty="0" smtClean="0"/>
              <a:t>and </a:t>
            </a:r>
            <a:r>
              <a:rPr lang="en-US" sz="2000" b="0" i="1" dirty="0" smtClean="0"/>
              <a:t>Gb </a:t>
            </a:r>
            <a:r>
              <a:rPr lang="en-US" sz="2000" b="0" dirty="0" smtClean="0"/>
              <a:t>are functions of the angle </a:t>
            </a:r>
            <a:r>
              <a:rPr lang="en-US" sz="2000" b="0" i="1" dirty="0" smtClean="0"/>
              <a:t>T </a:t>
            </a:r>
            <a:r>
              <a:rPr lang="en-US" sz="2000" b="0" dirty="0" smtClean="0"/>
              <a:t>between the local horizon and the direction to the wave source point at height </a:t>
            </a:r>
            <a:r>
              <a:rPr lang="en-US" sz="2000" b="0" i="1" dirty="0" smtClean="0"/>
              <a:t>hi </a:t>
            </a:r>
            <a:r>
              <a:rPr lang="en-US" sz="2000" b="0" dirty="0" smtClean="0"/>
              <a:t>in the ionosphere.</a:t>
            </a:r>
            <a:endParaRPr lang="en-US" sz="2000" dirty="0" smtClean="0"/>
          </a:p>
        </p:txBody>
      </p:sp>
      <p:pic>
        <p:nvPicPr>
          <p:cNvPr id="245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1878013"/>
            <a:ext cx="52101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24582" name="TextBox 1"/>
          <p:cNvSpPr txBox="1">
            <a:spLocks noChangeArrowheads="1"/>
          </p:cNvSpPr>
          <p:nvPr/>
        </p:nvSpPr>
        <p:spPr bwMode="auto">
          <a:xfrm>
            <a:off x="352425" y="1392238"/>
            <a:ext cx="51768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chemeClr val="tx1"/>
                </a:solidFill>
                <a:latin typeface="Neurochrome" pitchFamily="2" charset="0"/>
              </a:defRPr>
            </a:lvl1pPr>
            <a:lvl2pPr marL="742950" indent="-285750">
              <a:defRPr sz="3000" b="1">
                <a:solidFill>
                  <a:schemeClr val="tx1"/>
                </a:solidFill>
                <a:latin typeface="Neurochrome" pitchFamily="2" charset="0"/>
              </a:defRPr>
            </a:lvl2pPr>
            <a:lvl3pPr marL="1143000" indent="-228600">
              <a:defRPr sz="3000" b="1">
                <a:solidFill>
                  <a:schemeClr val="tx1"/>
                </a:solidFill>
                <a:latin typeface="Neurochrome" pitchFamily="2" charset="0"/>
              </a:defRPr>
            </a:lvl3pPr>
            <a:lvl4pPr marL="1600200" indent="-228600">
              <a:defRPr sz="3000" b="1">
                <a:solidFill>
                  <a:schemeClr val="tx1"/>
                </a:solidFill>
                <a:latin typeface="Neurochrome" pitchFamily="2" charset="0"/>
              </a:defRPr>
            </a:lvl4pPr>
            <a:lvl5pPr marL="2057400" indent="-228600">
              <a:defRPr sz="3000" b="1">
                <a:solidFill>
                  <a:schemeClr val="tx1"/>
                </a:solidFill>
                <a:latin typeface="Neurochrome" pitchFamily="2" charset="0"/>
              </a:defRPr>
            </a:lvl5pPr>
            <a:lvl6pPr marL="2514600" indent="-228600" eaLnBrk="0" fontAlgn="base" hangingPunct="0">
              <a:lnSpc>
                <a:spcPct val="90000"/>
              </a:lnSpc>
              <a:spcBef>
                <a:spcPct val="0"/>
              </a:spcBef>
              <a:spcAft>
                <a:spcPct val="0"/>
              </a:spcAft>
              <a:defRPr sz="3000" b="1">
                <a:solidFill>
                  <a:schemeClr val="tx1"/>
                </a:solidFill>
                <a:latin typeface="Neurochrome" pitchFamily="2" charset="0"/>
              </a:defRPr>
            </a:lvl6pPr>
            <a:lvl7pPr marL="2971800" indent="-228600" eaLnBrk="0" fontAlgn="base" hangingPunct="0">
              <a:lnSpc>
                <a:spcPct val="90000"/>
              </a:lnSpc>
              <a:spcBef>
                <a:spcPct val="0"/>
              </a:spcBef>
              <a:spcAft>
                <a:spcPct val="0"/>
              </a:spcAft>
              <a:defRPr sz="3000" b="1">
                <a:solidFill>
                  <a:schemeClr val="tx1"/>
                </a:solidFill>
                <a:latin typeface="Neurochrome" pitchFamily="2" charset="0"/>
              </a:defRPr>
            </a:lvl7pPr>
            <a:lvl8pPr marL="3429000" indent="-228600" eaLnBrk="0" fontAlgn="base" hangingPunct="0">
              <a:lnSpc>
                <a:spcPct val="90000"/>
              </a:lnSpc>
              <a:spcBef>
                <a:spcPct val="0"/>
              </a:spcBef>
              <a:spcAft>
                <a:spcPct val="0"/>
              </a:spcAft>
              <a:defRPr sz="3000" b="1">
                <a:solidFill>
                  <a:schemeClr val="tx1"/>
                </a:solidFill>
                <a:latin typeface="Neurochrome" pitchFamily="2" charset="0"/>
              </a:defRPr>
            </a:lvl8pPr>
            <a:lvl9pPr marL="3886200" indent="-228600" eaLnBrk="0" fontAlgn="base" hangingPunct="0">
              <a:lnSpc>
                <a:spcPct val="90000"/>
              </a:lnSpc>
              <a:spcBef>
                <a:spcPct val="0"/>
              </a:spcBef>
              <a:spcAft>
                <a:spcPct val="0"/>
              </a:spcAft>
              <a:defRPr sz="3000" b="1">
                <a:solidFill>
                  <a:schemeClr val="tx1"/>
                </a:solidFill>
                <a:latin typeface="Neurochrome" pitchFamily="2" charset="0"/>
              </a:defRPr>
            </a:lvl9pPr>
          </a:lstStyle>
          <a:p>
            <a:r>
              <a:rPr lang="en-US"/>
              <a:t>Matching a Antenna to the propagation path</a:t>
            </a:r>
          </a:p>
        </p:txBody>
      </p:sp>
    </p:spTree>
    <p:extLst>
      <p:ext uri="{BB962C8B-B14F-4D97-AF65-F5344CB8AC3E}">
        <p14:creationId xmlns:p14="http://schemas.microsoft.com/office/powerpoint/2010/main" val="3308891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Arrival Angles</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199" y="1631950"/>
            <a:ext cx="6643667" cy="4806950"/>
          </a:xfrm>
        </p:spPr>
      </p:pic>
    </p:spTree>
    <p:extLst>
      <p:ext uri="{BB962C8B-B14F-4D97-AF65-F5344CB8AC3E}">
        <p14:creationId xmlns:p14="http://schemas.microsoft.com/office/powerpoint/2010/main" val="4130744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Arrival Angles</a:t>
            </a:r>
          </a:p>
        </p:txBody>
      </p:sp>
      <p:sp>
        <p:nvSpPr>
          <p:cNvPr id="25603" name="Content Placeholder 2"/>
          <p:cNvSpPr>
            <a:spLocks noGrp="1"/>
          </p:cNvSpPr>
          <p:nvPr>
            <p:ph idx="1"/>
          </p:nvPr>
        </p:nvSpPr>
        <p:spPr/>
        <p:txBody>
          <a:bodyPr/>
          <a:lstStyle/>
          <a:p>
            <a:endParaRPr lang="en-US" smtClean="0"/>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747838"/>
            <a:ext cx="5607050" cy="42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2992720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70100"/>
            <a:ext cx="7056438"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32771" name="Title 1"/>
          <p:cNvSpPr>
            <a:spLocks noGrp="1"/>
          </p:cNvSpPr>
          <p:nvPr>
            <p:ph type="title"/>
          </p:nvPr>
        </p:nvSpPr>
        <p:spPr/>
        <p:txBody>
          <a:bodyPr/>
          <a:lstStyle/>
          <a:p>
            <a:r>
              <a:rPr lang="en-US" smtClean="0"/>
              <a:t>Arrival Angles vs. Distance</a:t>
            </a:r>
          </a:p>
        </p:txBody>
      </p:sp>
      <p:sp>
        <p:nvSpPr>
          <p:cNvPr id="32772" name="Content Placeholder 2"/>
          <p:cNvSpPr>
            <a:spLocks noGrp="1"/>
          </p:cNvSpPr>
          <p:nvPr>
            <p:ph idx="1"/>
          </p:nvPr>
        </p:nvSpPr>
        <p:spPr>
          <a:xfrm>
            <a:off x="617538" y="1403350"/>
            <a:ext cx="7940675" cy="1243013"/>
          </a:xfrm>
        </p:spPr>
        <p:txBody>
          <a:bodyPr/>
          <a:lstStyle/>
          <a:p>
            <a:r>
              <a:rPr lang="en-US" sz="1600" smtClean="0"/>
              <a:t>Hop distances, with the 3, 4, and 5 hop points marked for a 10,000 km path</a:t>
            </a:r>
          </a:p>
        </p:txBody>
      </p:sp>
    </p:spTree>
    <p:extLst>
      <p:ext uri="{BB962C8B-B14F-4D97-AF65-F5344CB8AC3E}">
        <p14:creationId xmlns:p14="http://schemas.microsoft.com/office/powerpoint/2010/main" val="366564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Radiation Angles</a:t>
            </a:r>
          </a:p>
        </p:txBody>
      </p:sp>
      <p:sp>
        <p:nvSpPr>
          <p:cNvPr id="36867" name="Content Placeholder 2"/>
          <p:cNvSpPr>
            <a:spLocks noGrp="1"/>
          </p:cNvSpPr>
          <p:nvPr>
            <p:ph idx="1"/>
          </p:nvPr>
        </p:nvSpPr>
        <p:spPr>
          <a:xfrm>
            <a:off x="482600" y="1644650"/>
            <a:ext cx="7219950" cy="3571875"/>
          </a:xfrm>
        </p:spPr>
        <p:txBody>
          <a:bodyPr/>
          <a:lstStyle/>
          <a:p>
            <a:pPr marL="0" indent="0">
              <a:buFont typeface="Arial" charset="0"/>
              <a:buNone/>
            </a:pPr>
            <a:r>
              <a:rPr lang="en-US" sz="2400" dirty="0" smtClean="0"/>
              <a:t>3/8ʎ			     		    1/2ʎ</a:t>
            </a:r>
          </a:p>
          <a:p>
            <a:pPr marL="0" indent="0">
              <a:buFont typeface="Arial" charset="0"/>
              <a:buNone/>
            </a:pPr>
            <a:endParaRPr lang="en-US" dirty="0" smtClean="0"/>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2114550"/>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368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863" y="2114550"/>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322296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Radiation Angles</a:t>
            </a:r>
          </a:p>
        </p:txBody>
      </p:sp>
      <p:sp>
        <p:nvSpPr>
          <p:cNvPr id="37891" name="Content Placeholder 2"/>
          <p:cNvSpPr>
            <a:spLocks noGrp="1"/>
          </p:cNvSpPr>
          <p:nvPr>
            <p:ph idx="1"/>
          </p:nvPr>
        </p:nvSpPr>
        <p:spPr>
          <a:xfrm>
            <a:off x="461963" y="1543050"/>
            <a:ext cx="8078787" cy="3571875"/>
          </a:xfrm>
        </p:spPr>
        <p:txBody>
          <a:bodyPr/>
          <a:lstStyle/>
          <a:p>
            <a:r>
              <a:rPr lang="en-US" sz="2400" dirty="0" smtClean="0"/>
              <a:t>5/8ʎ			                 3/4ʎ</a:t>
            </a:r>
          </a:p>
          <a:p>
            <a:endParaRPr lang="en-US" sz="2400" dirty="0" smtClean="0"/>
          </a:p>
          <a:p>
            <a:endParaRPr lang="en-US" sz="2400" dirty="0" smtClean="0"/>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971675"/>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1971675"/>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2250462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Radiation Angles</a:t>
            </a:r>
          </a:p>
        </p:txBody>
      </p:sp>
      <p:sp>
        <p:nvSpPr>
          <p:cNvPr id="38915" name="Content Placeholder 2"/>
          <p:cNvSpPr>
            <a:spLocks noGrp="1"/>
          </p:cNvSpPr>
          <p:nvPr>
            <p:ph idx="1"/>
          </p:nvPr>
        </p:nvSpPr>
        <p:spPr>
          <a:xfrm>
            <a:off x="452438" y="1657350"/>
            <a:ext cx="7219950" cy="3571875"/>
          </a:xfrm>
        </p:spPr>
        <p:txBody>
          <a:bodyPr/>
          <a:lstStyle/>
          <a:p>
            <a:r>
              <a:rPr lang="en-US" sz="2400" dirty="0" smtClean="0"/>
              <a:t>7/8ʎ			                1ʎ</a:t>
            </a:r>
          </a:p>
          <a:p>
            <a:endParaRPr lang="en-US" sz="2400" dirty="0" smtClean="0"/>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2133600"/>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389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2133600"/>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4244151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Radiation Angles</a:t>
            </a:r>
          </a:p>
        </p:txBody>
      </p:sp>
      <p:sp>
        <p:nvSpPr>
          <p:cNvPr id="39939" name="Content Placeholder 2"/>
          <p:cNvSpPr>
            <a:spLocks noGrp="1"/>
          </p:cNvSpPr>
          <p:nvPr>
            <p:ph idx="1"/>
          </p:nvPr>
        </p:nvSpPr>
        <p:spPr>
          <a:xfrm>
            <a:off x="558800" y="1619250"/>
            <a:ext cx="7219950" cy="3571875"/>
          </a:xfrm>
        </p:spPr>
        <p:txBody>
          <a:bodyPr/>
          <a:lstStyle/>
          <a:p>
            <a:r>
              <a:rPr lang="en-US" sz="2400" dirty="0" smtClean="0"/>
              <a:t>1½ʎ			      	             2ʎ</a:t>
            </a:r>
          </a:p>
          <a:p>
            <a:endParaRPr lang="en-US" sz="2400" dirty="0" smtClean="0"/>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2047875"/>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399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2047875"/>
            <a:ext cx="383857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563768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57375"/>
            <a:ext cx="6640513"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29699" name="Title 1"/>
          <p:cNvSpPr>
            <a:spLocks noGrp="1"/>
          </p:cNvSpPr>
          <p:nvPr>
            <p:ph type="title"/>
          </p:nvPr>
        </p:nvSpPr>
        <p:spPr/>
        <p:txBody>
          <a:bodyPr/>
          <a:lstStyle/>
          <a:p>
            <a:r>
              <a:rPr lang="en-US" smtClean="0"/>
              <a:t>Multiband Considerations</a:t>
            </a:r>
          </a:p>
        </p:txBody>
      </p:sp>
      <p:sp>
        <p:nvSpPr>
          <p:cNvPr id="29700" name="Content Placeholder 2"/>
          <p:cNvSpPr>
            <a:spLocks noGrp="1"/>
          </p:cNvSpPr>
          <p:nvPr>
            <p:ph idx="1"/>
          </p:nvPr>
        </p:nvSpPr>
        <p:spPr>
          <a:xfrm>
            <a:off x="608013" y="1455738"/>
            <a:ext cx="7940675" cy="3571875"/>
          </a:xfrm>
        </p:spPr>
        <p:txBody>
          <a:bodyPr/>
          <a:lstStyle/>
          <a:p>
            <a:r>
              <a:rPr lang="en-US" sz="1800" smtClean="0"/>
              <a:t>Optimum antenna heights over even terrain for various frequencies</a:t>
            </a:r>
          </a:p>
        </p:txBody>
      </p:sp>
    </p:spTree>
    <p:extLst>
      <p:ext uri="{BB962C8B-B14F-4D97-AF65-F5344CB8AC3E}">
        <p14:creationId xmlns:p14="http://schemas.microsoft.com/office/powerpoint/2010/main" val="769036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Path Loss vs. Arrival Angle</a:t>
            </a:r>
          </a:p>
        </p:txBody>
      </p:sp>
      <p:graphicFrame>
        <p:nvGraphicFramePr>
          <p:cNvPr id="33795" name="Content Placeholder 2"/>
          <p:cNvGraphicFramePr>
            <a:graphicFrameLocks noGrp="1" noChangeAspect="1"/>
          </p:cNvGraphicFramePr>
          <p:nvPr>
            <p:ph idx="1"/>
          </p:nvPr>
        </p:nvGraphicFramePr>
        <p:xfrm>
          <a:off x="627063" y="1797050"/>
          <a:ext cx="7940675" cy="1077913"/>
        </p:xfrm>
        <a:graphic>
          <a:graphicData uri="http://schemas.openxmlformats.org/presentationml/2006/ole">
            <mc:AlternateContent xmlns:mc="http://schemas.openxmlformats.org/markup-compatibility/2006">
              <mc:Choice xmlns:v="urn:schemas-microsoft-com:vml" Requires="v">
                <p:oleObj spid="_x0000_s1033" name="Worksheet" r:id="rId5" imgW="8486767" imgH="1152630" progId="Excel.Sheet.12">
                  <p:embed/>
                </p:oleObj>
              </mc:Choice>
              <mc:Fallback>
                <p:oleObj name="Worksheet" r:id="rId5" imgW="8486767" imgH="1152630" progId="Excel.Sheet.1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63" y="1797050"/>
                        <a:ext cx="79406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3725" y="3548063"/>
            <a:ext cx="485775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342584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1472666" y="236007"/>
            <a:ext cx="6824662" cy="750888"/>
          </a:xfrm>
        </p:spPr>
        <p:txBody>
          <a:bodyPr/>
          <a:lstStyle/>
          <a:p>
            <a:r>
              <a:rPr lang="en-US" dirty="0" smtClean="0"/>
              <a:t>Mark Richardson W7HPW</a:t>
            </a:r>
            <a:endParaRPr lang="en-US" dirty="0"/>
          </a:p>
        </p:txBody>
      </p:sp>
      <p:pic>
        <p:nvPicPr>
          <p:cNvPr id="3" name="Picture 2" descr="w7hpw Western Electric.jpg"/>
          <p:cNvPicPr>
            <a:picLocks noChangeAspect="1"/>
          </p:cNvPicPr>
          <p:nvPr/>
        </p:nvPicPr>
        <p:blipFill>
          <a:blip r:embed="rId3"/>
          <a:stretch>
            <a:fillRect/>
          </a:stretch>
        </p:blipFill>
        <p:spPr>
          <a:xfrm>
            <a:off x="473604" y="1922463"/>
            <a:ext cx="3510139" cy="2632604"/>
          </a:xfrm>
          <a:prstGeom prst="rect">
            <a:avLst/>
          </a:prstGeom>
        </p:spPr>
      </p:pic>
      <p:sp>
        <p:nvSpPr>
          <p:cNvPr id="4" name="TextBox 3"/>
          <p:cNvSpPr txBox="1"/>
          <p:nvPr/>
        </p:nvSpPr>
        <p:spPr>
          <a:xfrm>
            <a:off x="4453467" y="1727200"/>
            <a:ext cx="4267200" cy="3416320"/>
          </a:xfrm>
          <a:prstGeom prst="rect">
            <a:avLst/>
          </a:prstGeom>
          <a:noFill/>
        </p:spPr>
        <p:txBody>
          <a:bodyPr wrap="square" rtlCol="0">
            <a:spAutoFit/>
          </a:bodyPr>
          <a:lstStyle/>
          <a:p>
            <a:r>
              <a:rPr lang="en-US" sz="1800" dirty="0" smtClean="0"/>
              <a:t>Licensed in Novice/Technician 1985 as KB7DAL, General/Advanced 1996, Extra 1997</a:t>
            </a:r>
          </a:p>
          <a:p>
            <a:endParaRPr lang="en-US" sz="1800" dirty="0" smtClean="0"/>
          </a:p>
          <a:p>
            <a:r>
              <a:rPr lang="en-US" sz="1800" dirty="0" smtClean="0"/>
              <a:t>Awards: DXCC, 5BDXCC + 17&amp;12, Phone, CW, Digital – Current 318 confirmed, DXCC Millennium</a:t>
            </a:r>
          </a:p>
          <a:p>
            <a:endParaRPr lang="en-US" sz="1800" dirty="0" smtClean="0"/>
          </a:p>
          <a:p>
            <a:r>
              <a:rPr lang="en-US" sz="1800" dirty="0" smtClean="0"/>
              <a:t>Professional Network Engineer with Mountain States Networking</a:t>
            </a:r>
          </a:p>
          <a:p>
            <a:endParaRPr lang="en-US" sz="1800" dirty="0" smtClean="0"/>
          </a:p>
          <a:p>
            <a:r>
              <a:rPr lang="en-US" sz="1800" dirty="0" smtClean="0"/>
              <a:t>Club Memberships: UDXA, ARRL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pPr>
              <a:defRPr/>
            </a:pPr>
            <a:r>
              <a:rPr lang="en-US" dirty="0">
                <a:effectLst>
                  <a:outerShdw blurRad="38100" dist="38100" dir="2700000" algn="tl">
                    <a:srgbClr val="000000">
                      <a:alpha val="43137"/>
                    </a:srgbClr>
                  </a:outerShdw>
                </a:effectLst>
              </a:rPr>
              <a:t>Station </a:t>
            </a:r>
            <a:r>
              <a:rPr lang="en-US" dirty="0" smtClean="0">
                <a:effectLst>
                  <a:outerShdw blurRad="38100" dist="38100" dir="2700000" algn="tl">
                    <a:srgbClr val="000000">
                      <a:alpha val="43137"/>
                    </a:srgbClr>
                  </a:outerShdw>
                </a:effectLst>
              </a:rPr>
              <a:t>Considerations</a:t>
            </a:r>
            <a:endParaRPr lang="en-US" dirty="0">
              <a:solidFill>
                <a:srgbClr val="FFFFFF"/>
              </a:solidFill>
              <a:effectLst>
                <a:outerShdw blurRad="38100" dist="38100" dir="2700000" algn="tl">
                  <a:srgbClr val="000000">
                    <a:alpha val="43137"/>
                  </a:srgbClr>
                </a:outerShdw>
              </a:effectLst>
              <a:latin typeface="Arial" charset="0"/>
            </a:endParaRPr>
          </a:p>
        </p:txBody>
      </p:sp>
      <p:sp>
        <p:nvSpPr>
          <p:cNvPr id="2" name="TextBox 1"/>
          <p:cNvSpPr txBox="1"/>
          <p:nvPr/>
        </p:nvSpPr>
        <p:spPr>
          <a:xfrm>
            <a:off x="1587500" y="2362200"/>
            <a:ext cx="5118100" cy="2185214"/>
          </a:xfrm>
          <a:prstGeom prst="rect">
            <a:avLst/>
          </a:prstGeom>
          <a:noFill/>
        </p:spPr>
        <p:txBody>
          <a:bodyPr wrap="square" rtlCol="0">
            <a:spAutoFit/>
          </a:bodyPr>
          <a:lstStyle/>
          <a:p>
            <a:pPr marL="457200" indent="-457200">
              <a:buFont typeface="Arial" pitchFamily="34" charset="0"/>
              <a:buChar char="•"/>
            </a:pPr>
            <a:r>
              <a:rPr lang="en-US" b="0" dirty="0" smtClean="0"/>
              <a:t>Transceivers</a:t>
            </a:r>
            <a:endParaRPr lang="en-US" b="0" dirty="0"/>
          </a:p>
          <a:p>
            <a:pPr marL="457200" indent="-457200">
              <a:buFont typeface="Arial" pitchFamily="34" charset="0"/>
              <a:buChar char="•"/>
            </a:pPr>
            <a:r>
              <a:rPr lang="en-US" b="0" dirty="0" smtClean="0"/>
              <a:t>Antennas</a:t>
            </a:r>
            <a:endParaRPr lang="en-US" b="0" dirty="0"/>
          </a:p>
          <a:p>
            <a:pPr marL="457200" indent="-457200">
              <a:buFont typeface="Arial" pitchFamily="34" charset="0"/>
              <a:buChar char="•"/>
            </a:pPr>
            <a:r>
              <a:rPr lang="en-US" dirty="0" smtClean="0"/>
              <a:t>Automation</a:t>
            </a:r>
            <a:endParaRPr lang="en-US" dirty="0"/>
          </a:p>
          <a:p>
            <a:endParaRPr lang="en-US" dirty="0"/>
          </a:p>
        </p:txBody>
      </p:sp>
    </p:spTree>
    <p:extLst>
      <p:ext uri="{BB962C8B-B14F-4D97-AF65-F5344CB8AC3E}">
        <p14:creationId xmlns:p14="http://schemas.microsoft.com/office/powerpoint/2010/main" val="273089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smtClean="0"/>
              <a:t>Automation</a:t>
            </a:r>
            <a:endParaRPr lang="en-US" dirty="0"/>
          </a:p>
        </p:txBody>
      </p:sp>
      <p:sp>
        <p:nvSpPr>
          <p:cNvPr id="2" name="TextBox 1"/>
          <p:cNvSpPr txBox="1"/>
          <p:nvPr/>
        </p:nvSpPr>
        <p:spPr>
          <a:xfrm>
            <a:off x="1511300" y="2209800"/>
            <a:ext cx="5384800" cy="2708434"/>
          </a:xfrm>
          <a:prstGeom prst="rect">
            <a:avLst/>
          </a:prstGeom>
          <a:noFill/>
        </p:spPr>
        <p:txBody>
          <a:bodyPr wrap="square" rtlCol="0">
            <a:spAutoFit/>
          </a:bodyPr>
          <a:lstStyle/>
          <a:p>
            <a:pPr marL="457200" indent="-457200">
              <a:buFont typeface="Arial" pitchFamily="34" charset="0"/>
              <a:buChar char="•"/>
            </a:pPr>
            <a:r>
              <a:rPr lang="en-US" dirty="0" smtClean="0"/>
              <a:t>Rig Control</a:t>
            </a:r>
          </a:p>
          <a:p>
            <a:pPr marL="457200" indent="-457200">
              <a:buFont typeface="Arial" pitchFamily="34" charset="0"/>
              <a:buChar char="•"/>
            </a:pPr>
            <a:r>
              <a:rPr lang="en-US" dirty="0" smtClean="0"/>
              <a:t>Antenna Switching</a:t>
            </a:r>
          </a:p>
          <a:p>
            <a:pPr marL="457200" indent="-457200">
              <a:buFont typeface="Arial" pitchFamily="34" charset="0"/>
              <a:buChar char="•"/>
            </a:pPr>
            <a:r>
              <a:rPr lang="en-US" dirty="0" smtClean="0"/>
              <a:t>Antenna Rotation</a:t>
            </a:r>
          </a:p>
          <a:p>
            <a:pPr marL="457200" indent="-457200">
              <a:buFont typeface="Arial" pitchFamily="34" charset="0"/>
              <a:buChar char="•"/>
            </a:pPr>
            <a:r>
              <a:rPr lang="en-US" dirty="0" smtClean="0"/>
              <a:t>Amplifier Control</a:t>
            </a:r>
          </a:p>
          <a:p>
            <a:pPr marL="457200" indent="-457200">
              <a:buFont typeface="Arial" pitchFamily="34" charset="0"/>
              <a:buChar char="•"/>
            </a:pPr>
            <a:endParaRPr lang="en-US" dirty="0"/>
          </a:p>
        </p:txBody>
      </p:sp>
    </p:spTree>
    <p:extLst>
      <p:ext uri="{BB962C8B-B14F-4D97-AF65-F5344CB8AC3E}">
        <p14:creationId xmlns:p14="http://schemas.microsoft.com/office/powerpoint/2010/main" val="3721315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pPr marL="457200" indent="-457200"/>
            <a:r>
              <a:rPr lang="en-US" dirty="0"/>
              <a:t>Rig Control</a:t>
            </a:r>
          </a:p>
        </p:txBody>
      </p:sp>
      <p:pic>
        <p:nvPicPr>
          <p:cNvPr id="5122" name="Picture 2" descr="http://trx-manager.com/rigcontro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2268537"/>
            <a:ext cx="48577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rx-manager.com/smartpho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175" y="2254248"/>
            <a:ext cx="1428750"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96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smtClean="0"/>
              <a:t>Antennas</a:t>
            </a:r>
            <a:endParaRPr lang="en-US" dirty="0"/>
          </a:p>
        </p:txBody>
      </p:sp>
      <p:pic>
        <p:nvPicPr>
          <p:cNvPr id="2" name="Picture 3" descr="D:\Mark\Pictures\New\IMG_0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885" y="3365895"/>
            <a:ext cx="4160839" cy="31206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Mark\Pictures\New\IMG_0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1654968"/>
            <a:ext cx="4562475" cy="342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2952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smtClean="0"/>
              <a:t>Amplifier</a:t>
            </a:r>
            <a:endParaRPr lang="en-US" dirty="0"/>
          </a:p>
        </p:txBody>
      </p:sp>
      <p:pic>
        <p:nvPicPr>
          <p:cNvPr id="6146" name="Picture 2" descr="D:\Mark\Pictures\LD-T2\New\LD-T2 Doors op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099" y="1521618"/>
            <a:ext cx="6353176" cy="476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995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smtClean="0"/>
              <a:t>Automation</a:t>
            </a:r>
            <a:endParaRPr lang="en-US" dirty="0"/>
          </a:p>
        </p:txBody>
      </p:sp>
      <p:pic>
        <p:nvPicPr>
          <p:cNvPr id="2050" name="Picture 2" descr="D:\Mark\Pictures\New\station ma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828167"/>
            <a:ext cx="8089900" cy="187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21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a:t>Automation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511301"/>
            <a:ext cx="5842062"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570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a:t>Automation</a:t>
            </a:r>
          </a:p>
        </p:txBody>
      </p:sp>
      <p:sp>
        <p:nvSpPr>
          <p:cNvPr id="2" name="TextBox 1"/>
          <p:cNvSpPr txBox="1"/>
          <p:nvPr/>
        </p:nvSpPr>
        <p:spPr>
          <a:xfrm>
            <a:off x="1028700" y="1343025"/>
            <a:ext cx="7156126" cy="5293757"/>
          </a:xfrm>
          <a:prstGeom prst="rect">
            <a:avLst/>
          </a:prstGeom>
          <a:noFill/>
        </p:spPr>
        <p:txBody>
          <a:bodyPr wrap="none" rtlCol="0">
            <a:spAutoFit/>
          </a:bodyPr>
          <a:lstStyle/>
          <a:p>
            <a:r>
              <a:rPr lang="en-US" sz="800" dirty="0"/>
              <a:t>General: </a:t>
            </a:r>
          </a:p>
          <a:p>
            <a:pPr marL="171450" indent="-171450">
              <a:buFont typeface="Arial" pitchFamily="34" charset="0"/>
              <a:buChar char="•"/>
            </a:pPr>
            <a:r>
              <a:rPr lang="en-US" sz="800" dirty="0"/>
              <a:t>Twenty (20) programmable relay outputs</a:t>
            </a:r>
          </a:p>
          <a:p>
            <a:pPr marL="171450" indent="-171450">
              <a:buFont typeface="Arial" pitchFamily="34" charset="0"/>
              <a:buChar char="•"/>
            </a:pPr>
            <a:r>
              <a:rPr lang="en-US" sz="800" dirty="0"/>
              <a:t>integrated level converter (similar to CI-V, IF-232, FIF-232) for communication between computer and radio, no additional interface required</a:t>
            </a:r>
          </a:p>
          <a:p>
            <a:pPr marL="171450" indent="-171450">
              <a:buFont typeface="Arial" pitchFamily="34" charset="0"/>
              <a:buChar char="•"/>
            </a:pPr>
            <a:r>
              <a:rPr lang="en-US" sz="800" dirty="0"/>
              <a:t>Decodes all frequencies supported by the connected transceiver, including 75m, 60m, 6m, 4m, VHF and UHF</a:t>
            </a:r>
          </a:p>
          <a:p>
            <a:pPr marL="171450" indent="-171450">
              <a:buFont typeface="Arial" pitchFamily="34" charset="0"/>
              <a:buChar char="•"/>
            </a:pPr>
            <a:r>
              <a:rPr lang="en-US" sz="800" dirty="0"/>
              <a:t>Unlimited number of custom defined frequency segments “bands”</a:t>
            </a:r>
          </a:p>
          <a:p>
            <a:pPr marL="171450" indent="-171450">
              <a:buFont typeface="Arial" pitchFamily="34" charset="0"/>
              <a:buChar char="•"/>
            </a:pPr>
            <a:r>
              <a:rPr lang="en-US" sz="800" dirty="0"/>
              <a:t>Single USB connection to computer</a:t>
            </a:r>
          </a:p>
          <a:p>
            <a:pPr marL="171450" indent="-171450">
              <a:buFont typeface="Arial" pitchFamily="34" charset="0"/>
              <a:buChar char="•"/>
            </a:pPr>
            <a:r>
              <a:rPr lang="en-US" sz="800" dirty="0"/>
              <a:t>Stand alone operation </a:t>
            </a:r>
          </a:p>
          <a:p>
            <a:pPr marL="171450" indent="-171450">
              <a:buFont typeface="Arial" pitchFamily="34" charset="0"/>
              <a:buChar char="•"/>
            </a:pPr>
            <a:r>
              <a:rPr lang="en-US" sz="800" dirty="0"/>
              <a:t>Internal Rotator control</a:t>
            </a:r>
          </a:p>
          <a:p>
            <a:pPr marL="171450" indent="-171450">
              <a:buFont typeface="Arial" pitchFamily="34" charset="0"/>
              <a:buChar char="•"/>
            </a:pPr>
            <a:r>
              <a:rPr lang="en-US" sz="800" dirty="0"/>
              <a:t>Virtual Rotators function for automatic control of phased array systems </a:t>
            </a:r>
          </a:p>
          <a:p>
            <a:pPr marL="171450" indent="-171450">
              <a:buFont typeface="Arial" pitchFamily="34" charset="0"/>
              <a:buChar char="•"/>
            </a:pPr>
            <a:r>
              <a:rPr lang="en-US" sz="800" dirty="0"/>
              <a:t>Separate RX/TX antenna support - including RX only antenna </a:t>
            </a:r>
            <a:r>
              <a:rPr lang="en-US" sz="800" dirty="0" err="1"/>
              <a:t>swtiching</a:t>
            </a:r>
            <a:endParaRPr lang="en-US" sz="800" dirty="0"/>
          </a:p>
          <a:p>
            <a:pPr marL="171450" indent="-171450">
              <a:buFont typeface="Arial" pitchFamily="34" charset="0"/>
              <a:buChar char="•"/>
            </a:pPr>
            <a:r>
              <a:rPr lang="en-US" sz="800" dirty="0"/>
              <a:t>Proprietary </a:t>
            </a:r>
            <a:r>
              <a:rPr lang="en-US" sz="800" dirty="0" err="1"/>
              <a:t>SteppIR</a:t>
            </a:r>
            <a:r>
              <a:rPr lang="en-US" sz="800" dirty="0"/>
              <a:t> support with automatic tuning and protection</a:t>
            </a:r>
          </a:p>
          <a:p>
            <a:pPr marL="171450" indent="-171450">
              <a:buFont typeface="Arial" pitchFamily="34" charset="0"/>
              <a:buChar char="•"/>
            </a:pPr>
            <a:r>
              <a:rPr lang="en-US" sz="800" dirty="0"/>
              <a:t>PS/2 keypad support for manual rotator or antenna switch control</a:t>
            </a:r>
          </a:p>
          <a:p>
            <a:pPr marL="171450" indent="-171450">
              <a:buFont typeface="Arial" pitchFamily="34" charset="0"/>
              <a:buChar char="•"/>
            </a:pPr>
            <a:endParaRPr lang="en-US" sz="800" dirty="0"/>
          </a:p>
          <a:p>
            <a:r>
              <a:rPr lang="en-US" sz="800" dirty="0"/>
              <a:t>Antenna Control:</a:t>
            </a:r>
          </a:p>
          <a:p>
            <a:r>
              <a:rPr lang="en-US" sz="800" dirty="0"/>
              <a:t>Port A: </a:t>
            </a:r>
          </a:p>
          <a:p>
            <a:pPr marL="171450" indent="-171450">
              <a:buFont typeface="Arial" pitchFamily="34" charset="0"/>
              <a:buChar char="•"/>
            </a:pPr>
            <a:r>
              <a:rPr lang="en-US" sz="800" dirty="0"/>
              <a:t>Ten (10) programmable relay outputs</a:t>
            </a:r>
          </a:p>
          <a:p>
            <a:pPr marL="171450" indent="-171450">
              <a:buFont typeface="Arial" pitchFamily="34" charset="0"/>
              <a:buChar char="•"/>
            </a:pPr>
            <a:r>
              <a:rPr lang="en-US" sz="800" dirty="0"/>
              <a:t>Selectable common source, common ground, external supply </a:t>
            </a:r>
          </a:p>
          <a:p>
            <a:pPr marL="171450" indent="-171450">
              <a:buFont typeface="Arial" pitchFamily="34" charset="0"/>
              <a:buChar char="•"/>
            </a:pPr>
            <a:r>
              <a:rPr lang="en-US" sz="800" dirty="0"/>
              <a:t>External supply to +24V maximum</a:t>
            </a:r>
          </a:p>
          <a:p>
            <a:pPr marL="171450" indent="-171450">
              <a:buFont typeface="Arial" pitchFamily="34" charset="0"/>
              <a:buChar char="•"/>
            </a:pPr>
            <a:r>
              <a:rPr lang="en-US" sz="800" dirty="0"/>
              <a:t>Compatible with all remote antenna switches using common ground or positive control</a:t>
            </a:r>
          </a:p>
          <a:p>
            <a:r>
              <a:rPr lang="en-US" sz="800" dirty="0"/>
              <a:t>Port B: </a:t>
            </a:r>
          </a:p>
          <a:p>
            <a:pPr marL="171450" indent="-171450">
              <a:buFont typeface="Arial" pitchFamily="34" charset="0"/>
              <a:buChar char="•"/>
            </a:pPr>
            <a:r>
              <a:rPr lang="en-US" sz="800" dirty="0"/>
              <a:t>Six (6) programmable relay outputs with selectable common source, common ground, external supply </a:t>
            </a:r>
          </a:p>
          <a:p>
            <a:pPr marL="171450" indent="-171450">
              <a:buFont typeface="Arial" pitchFamily="34" charset="0"/>
              <a:buChar char="•"/>
            </a:pPr>
            <a:r>
              <a:rPr lang="en-US" sz="800" dirty="0"/>
              <a:t>Four (4) programmable relay outputs with isolated contacts</a:t>
            </a:r>
          </a:p>
          <a:p>
            <a:pPr marL="171450" indent="-171450">
              <a:buFont typeface="Arial" pitchFamily="34" charset="0"/>
              <a:buChar char="•"/>
            </a:pPr>
            <a:r>
              <a:rPr lang="en-US" sz="800" dirty="0"/>
              <a:t>External supply to +24V maximum</a:t>
            </a:r>
          </a:p>
          <a:p>
            <a:pPr marL="171450" indent="-171450">
              <a:buFont typeface="Arial" pitchFamily="34" charset="0"/>
              <a:buChar char="•"/>
            </a:pPr>
            <a:r>
              <a:rPr lang="en-US" sz="800" dirty="0"/>
              <a:t>Compatible with all remote antenna switches using common ground or positive control</a:t>
            </a:r>
          </a:p>
          <a:p>
            <a:pPr marL="171450" indent="-171450">
              <a:buFont typeface="Arial" pitchFamily="34" charset="0"/>
              <a:buChar char="•"/>
            </a:pPr>
            <a:endParaRPr lang="en-US" sz="800" dirty="0"/>
          </a:p>
          <a:p>
            <a:r>
              <a:rPr lang="en-US" sz="800" dirty="0"/>
              <a:t>Sequencer:</a:t>
            </a:r>
          </a:p>
          <a:p>
            <a:pPr marL="171450" indent="-171450">
              <a:buFont typeface="Arial" pitchFamily="34" charset="0"/>
              <a:buChar char="•"/>
            </a:pPr>
            <a:r>
              <a:rPr lang="en-US" sz="800" dirty="0"/>
              <a:t>Any of 20 relays available for sequencer control </a:t>
            </a:r>
          </a:p>
          <a:p>
            <a:pPr marL="171450" indent="-171450">
              <a:buFont typeface="Arial" pitchFamily="34" charset="0"/>
              <a:buChar char="•"/>
            </a:pPr>
            <a:r>
              <a:rPr lang="en-US" sz="800" dirty="0"/>
              <a:t>Independent lead/tail time for each output</a:t>
            </a:r>
          </a:p>
          <a:p>
            <a:pPr marL="171450" indent="-171450">
              <a:buFont typeface="Arial" pitchFamily="34" charset="0"/>
              <a:buChar char="•"/>
            </a:pPr>
            <a:endParaRPr lang="en-US" sz="800" dirty="0"/>
          </a:p>
          <a:p>
            <a:r>
              <a:rPr lang="en-US" sz="800" dirty="0"/>
              <a:t>Rotator control:</a:t>
            </a:r>
          </a:p>
          <a:p>
            <a:pPr marL="171450" indent="-171450">
              <a:buFont typeface="Arial" pitchFamily="34" charset="0"/>
              <a:buChar char="•"/>
            </a:pPr>
            <a:r>
              <a:rPr lang="en-US" sz="800" dirty="0"/>
              <a:t>Three (3) programmable relay outputs</a:t>
            </a:r>
          </a:p>
          <a:p>
            <a:pPr marL="171450" indent="-171450">
              <a:buFont typeface="Arial" pitchFamily="34" charset="0"/>
              <a:buChar char="•"/>
            </a:pPr>
            <a:r>
              <a:rPr lang="en-US" sz="800" dirty="0"/>
              <a:t>Configurable support for BRAKE or SPEED control</a:t>
            </a:r>
          </a:p>
          <a:p>
            <a:pPr marL="171450" indent="-171450">
              <a:buFont typeface="Arial" pitchFamily="34" charset="0"/>
              <a:buChar char="•"/>
            </a:pPr>
            <a:r>
              <a:rPr lang="en-US" sz="800" dirty="0"/>
              <a:t>Support for multi-turn rotators</a:t>
            </a:r>
          </a:p>
          <a:p>
            <a:pPr marL="171450" indent="-171450">
              <a:buFont typeface="Arial" pitchFamily="34" charset="0"/>
              <a:buChar char="•"/>
            </a:pPr>
            <a:r>
              <a:rPr lang="en-US" sz="800" dirty="0"/>
              <a:t>Support for analog (pot) or discrete (pulse) azimuth </a:t>
            </a:r>
            <a:r>
              <a:rPr lang="en-US" sz="800" dirty="0" err="1"/>
              <a:t>iniddcators</a:t>
            </a:r>
            <a:endParaRPr lang="en-US" sz="800" dirty="0"/>
          </a:p>
          <a:p>
            <a:pPr marL="171450" indent="-171450">
              <a:buFont typeface="Arial" pitchFamily="34" charset="0"/>
              <a:buChar char="•"/>
            </a:pPr>
            <a:r>
              <a:rPr lang="en-US" sz="800" dirty="0"/>
              <a:t>Programmable software limits </a:t>
            </a:r>
          </a:p>
          <a:p>
            <a:pPr marL="171450" indent="-171450">
              <a:buFont typeface="Arial" pitchFamily="34" charset="0"/>
              <a:buChar char="•"/>
            </a:pPr>
            <a:r>
              <a:rPr lang="en-US" sz="800" dirty="0"/>
              <a:t>Four azimuth memories</a:t>
            </a:r>
          </a:p>
          <a:p>
            <a:pPr marL="171450" indent="-171450">
              <a:buFont typeface="Arial" pitchFamily="34" charset="0"/>
              <a:buChar char="•"/>
            </a:pPr>
            <a:r>
              <a:rPr lang="en-US" sz="800" dirty="0"/>
              <a:t>Automatic azimuth control from many logging programs</a:t>
            </a:r>
          </a:p>
          <a:p>
            <a:pPr marL="171450" indent="-171450">
              <a:buFont typeface="Arial" pitchFamily="34" charset="0"/>
              <a:buChar char="•"/>
            </a:pPr>
            <a:endParaRPr lang="en-US" sz="800" dirty="0"/>
          </a:p>
          <a:p>
            <a:r>
              <a:rPr lang="en-US" sz="800" dirty="0"/>
              <a:t>Amplifier control:</a:t>
            </a:r>
          </a:p>
          <a:p>
            <a:pPr marL="171450" indent="-171450">
              <a:buFont typeface="Arial" pitchFamily="34" charset="0"/>
              <a:buChar char="•"/>
            </a:pPr>
            <a:r>
              <a:rPr lang="en-US" sz="800" dirty="0"/>
              <a:t>Automatic tuning for CI-V controlled amplifiers (</a:t>
            </a:r>
            <a:r>
              <a:rPr lang="en-US" sz="800" dirty="0" err="1"/>
              <a:t>Icom</a:t>
            </a:r>
            <a:r>
              <a:rPr lang="en-US" sz="800" dirty="0"/>
              <a:t> PW1, SPE Expert)</a:t>
            </a:r>
          </a:p>
          <a:p>
            <a:pPr marL="171450" indent="-171450">
              <a:buFont typeface="Arial" pitchFamily="34" charset="0"/>
              <a:buChar char="•"/>
            </a:pPr>
            <a:r>
              <a:rPr lang="en-US" sz="800" dirty="0"/>
              <a:t>Automatic band switching for BCD controlled amplifiers </a:t>
            </a:r>
          </a:p>
          <a:p>
            <a:pPr marL="171450" indent="-171450">
              <a:buFont typeface="Arial" pitchFamily="34" charset="0"/>
              <a:buChar char="•"/>
            </a:pPr>
            <a:r>
              <a:rPr lang="en-US" sz="1000" dirty="0"/>
              <a:t>Inhibit support for QSK </a:t>
            </a:r>
            <a:r>
              <a:rPr lang="en-US" sz="1000" dirty="0" smtClean="0"/>
              <a:t>Amplifiers</a:t>
            </a:r>
            <a:endParaRPr lang="en-US" sz="1000" dirty="0"/>
          </a:p>
        </p:txBody>
      </p:sp>
    </p:spTree>
    <p:extLst>
      <p:ext uri="{BB962C8B-B14F-4D97-AF65-F5344CB8AC3E}">
        <p14:creationId xmlns:p14="http://schemas.microsoft.com/office/powerpoint/2010/main" val="4279648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smtClean="0"/>
              <a:t>Amplifier and Antenna Control </a:t>
            </a:r>
            <a:r>
              <a:rPr lang="en-US" dirty="0"/>
              <a:t>S</a:t>
            </a:r>
            <a:r>
              <a:rPr lang="en-US" dirty="0" smtClean="0"/>
              <a:t>ystem</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679503669"/>
              </p:ext>
            </p:extLst>
          </p:nvPr>
        </p:nvGraphicFramePr>
        <p:xfrm>
          <a:off x="1209676" y="1489549"/>
          <a:ext cx="6631038" cy="5120801"/>
        </p:xfrm>
        <a:graphic>
          <a:graphicData uri="http://schemas.openxmlformats.org/presentationml/2006/ole">
            <mc:AlternateContent xmlns:mc="http://schemas.openxmlformats.org/markup-compatibility/2006">
              <mc:Choice xmlns:v="urn:schemas-microsoft-com:vml" Requires="v">
                <p:oleObj spid="_x0000_s8197" name="Visio" r:id="rId3" imgW="40137163" imgH="30993300" progId="Visio.Drawing.11">
                  <p:embed/>
                </p:oleObj>
              </mc:Choice>
              <mc:Fallback>
                <p:oleObj name="Visio" r:id="rId3" imgW="40137163" imgH="30993300" progId="Visio.Drawing.11">
                  <p:embed/>
                  <p:pic>
                    <p:nvPicPr>
                      <p:cNvPr id="0" name=""/>
                      <p:cNvPicPr/>
                      <p:nvPr/>
                    </p:nvPicPr>
                    <p:blipFill>
                      <a:blip r:embed="rId4"/>
                      <a:stretch>
                        <a:fillRect/>
                      </a:stretch>
                    </p:blipFill>
                    <p:spPr>
                      <a:xfrm>
                        <a:off x="1209676" y="1489549"/>
                        <a:ext cx="6631038" cy="5120801"/>
                      </a:xfrm>
                      <a:prstGeom prst="rect">
                        <a:avLst/>
                      </a:prstGeom>
                    </p:spPr>
                  </p:pic>
                </p:oleObj>
              </mc:Fallback>
            </mc:AlternateContent>
          </a:graphicData>
        </a:graphic>
      </p:graphicFrame>
    </p:spTree>
    <p:extLst>
      <p:ext uri="{BB962C8B-B14F-4D97-AF65-F5344CB8AC3E}">
        <p14:creationId xmlns:p14="http://schemas.microsoft.com/office/powerpoint/2010/main" val="3955388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a:t>Amplifier and Antenna Control System</a:t>
            </a:r>
          </a:p>
        </p:txBody>
      </p:sp>
      <p:pic>
        <p:nvPicPr>
          <p:cNvPr id="4098" name="Picture 2" descr="D:\Mark\Pictures\New\IMG_0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 y="1722356"/>
            <a:ext cx="3743324" cy="46308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91025" y="2381250"/>
            <a:ext cx="4510594" cy="646331"/>
          </a:xfrm>
          <a:prstGeom prst="rect">
            <a:avLst/>
          </a:prstGeom>
          <a:noFill/>
        </p:spPr>
        <p:txBody>
          <a:bodyPr wrap="none" rtlCol="0">
            <a:spAutoFit/>
          </a:bodyPr>
          <a:lstStyle/>
          <a:p>
            <a:pPr marL="285750" indent="-285750">
              <a:buFont typeface="Arial" pitchFamily="34" charset="0"/>
              <a:buChar char="•"/>
            </a:pPr>
            <a:r>
              <a:rPr lang="en-US" sz="1800" dirty="0" smtClean="0"/>
              <a:t>Manual or Automatic </a:t>
            </a:r>
          </a:p>
          <a:p>
            <a:r>
              <a:rPr lang="en-US" sz="1800" dirty="0"/>
              <a:t>	</a:t>
            </a:r>
            <a:r>
              <a:rPr lang="en-US" sz="1800" dirty="0" smtClean="0"/>
              <a:t>Antenna or Amplifier switching</a:t>
            </a:r>
            <a:endParaRPr lang="en-US" sz="1800" dirty="0"/>
          </a:p>
        </p:txBody>
      </p:sp>
      <p:pic>
        <p:nvPicPr>
          <p:cNvPr id="4099" name="Picture 3" descr="D:\Mark\Pictures\New\IMG_0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5863" y="3552406"/>
            <a:ext cx="3252442" cy="242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52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pPr>
              <a:defRPr/>
            </a:pPr>
            <a:r>
              <a:rPr lang="en-US" dirty="0">
                <a:effectLst>
                  <a:outerShdw blurRad="38100" dist="38100" dir="2700000" algn="tl">
                    <a:srgbClr val="000000">
                      <a:alpha val="43137"/>
                    </a:srgbClr>
                  </a:outerShdw>
                </a:effectLst>
              </a:rPr>
              <a:t>Station </a:t>
            </a:r>
            <a:r>
              <a:rPr lang="en-US" dirty="0" smtClean="0">
                <a:effectLst>
                  <a:outerShdw blurRad="38100" dist="38100" dir="2700000" algn="tl">
                    <a:srgbClr val="000000">
                      <a:alpha val="43137"/>
                    </a:srgbClr>
                  </a:outerShdw>
                </a:effectLst>
              </a:rPr>
              <a:t>Considerations</a:t>
            </a:r>
            <a:endParaRPr lang="en-US" dirty="0">
              <a:solidFill>
                <a:srgbClr val="FFFFFF"/>
              </a:solidFill>
              <a:effectLst>
                <a:outerShdw blurRad="38100" dist="38100" dir="2700000" algn="tl">
                  <a:srgbClr val="000000">
                    <a:alpha val="43137"/>
                  </a:srgbClr>
                </a:outerShdw>
              </a:effectLst>
              <a:latin typeface="Arial" charset="0"/>
            </a:endParaRPr>
          </a:p>
        </p:txBody>
      </p:sp>
      <p:sp>
        <p:nvSpPr>
          <p:cNvPr id="2" name="TextBox 1"/>
          <p:cNvSpPr txBox="1"/>
          <p:nvPr/>
        </p:nvSpPr>
        <p:spPr>
          <a:xfrm>
            <a:off x="1587500" y="2362200"/>
            <a:ext cx="5118100" cy="2185214"/>
          </a:xfrm>
          <a:prstGeom prst="rect">
            <a:avLst/>
          </a:prstGeom>
          <a:noFill/>
        </p:spPr>
        <p:txBody>
          <a:bodyPr wrap="square" rtlCol="0">
            <a:spAutoFit/>
          </a:bodyPr>
          <a:lstStyle/>
          <a:p>
            <a:pPr marL="457200" indent="-457200">
              <a:buFont typeface="Arial" pitchFamily="34" charset="0"/>
              <a:buChar char="•"/>
            </a:pPr>
            <a:r>
              <a:rPr lang="en-US" dirty="0" smtClean="0"/>
              <a:t>Transceivers</a:t>
            </a:r>
            <a:endParaRPr lang="en-US" dirty="0"/>
          </a:p>
          <a:p>
            <a:pPr marL="457200" indent="-457200">
              <a:buFont typeface="Arial" pitchFamily="34" charset="0"/>
              <a:buChar char="•"/>
            </a:pPr>
            <a:r>
              <a:rPr lang="en-US" b="0" dirty="0" smtClean="0"/>
              <a:t>Antennas</a:t>
            </a:r>
            <a:endParaRPr lang="en-US" b="0" dirty="0"/>
          </a:p>
          <a:p>
            <a:pPr marL="457200" indent="-457200">
              <a:buFont typeface="Arial" pitchFamily="34" charset="0"/>
              <a:buChar char="•"/>
            </a:pPr>
            <a:r>
              <a:rPr lang="en-US" b="0" dirty="0" smtClean="0"/>
              <a:t>Automation</a:t>
            </a:r>
            <a:endParaRPr lang="en-US" b="0" dirty="0"/>
          </a:p>
          <a:p>
            <a:endParaRPr lang="en-US" dirty="0"/>
          </a:p>
        </p:txBody>
      </p:sp>
      <p:pic>
        <p:nvPicPr>
          <p:cNvPr id="9218" name="Picture 2" descr="D:\Mark\Presentations\Engerning mistake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206" y="4029075"/>
            <a:ext cx="4232671" cy="3386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a:t>Amplifier and Antenna Control System</a:t>
            </a:r>
          </a:p>
        </p:txBody>
      </p:sp>
      <p:pic>
        <p:nvPicPr>
          <p:cNvPr id="7170" name="Picture 2" descr="D:\Mark\Pictures\New\IMG_02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888" y="1943099"/>
            <a:ext cx="7781612" cy="581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093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smtClean="0"/>
              <a:t>Results</a:t>
            </a:r>
            <a:endParaRPr lang="en-US"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849" y="1514825"/>
            <a:ext cx="6600825" cy="493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4408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1"/>
          <p:cNvSpPr>
            <a:spLocks noGrp="1"/>
          </p:cNvSpPr>
          <p:nvPr>
            <p:ph type="title" idx="4294967295"/>
          </p:nvPr>
        </p:nvSpPr>
        <p:spPr>
          <a:xfrm>
            <a:off x="1506534" y="238925"/>
            <a:ext cx="6824662" cy="750888"/>
          </a:xfrm>
        </p:spPr>
        <p:txBody>
          <a:bodyPr/>
          <a:lstStyle/>
          <a:p>
            <a:r>
              <a:rPr lang="en-US" dirty="0"/>
              <a:t>Choosing a Transceiver for DX</a:t>
            </a:r>
          </a:p>
        </p:txBody>
      </p:sp>
      <p:sp>
        <p:nvSpPr>
          <p:cNvPr id="2" name="TextBox 1"/>
          <p:cNvSpPr txBox="1"/>
          <p:nvPr/>
        </p:nvSpPr>
        <p:spPr>
          <a:xfrm>
            <a:off x="609600" y="1663700"/>
            <a:ext cx="8051800" cy="3785652"/>
          </a:xfrm>
          <a:prstGeom prst="rect">
            <a:avLst/>
          </a:prstGeom>
          <a:noFill/>
        </p:spPr>
        <p:txBody>
          <a:bodyPr wrap="square" rtlCol="0">
            <a:spAutoFit/>
          </a:bodyPr>
          <a:lstStyle/>
          <a:p>
            <a:pPr marL="342900" indent="-342900">
              <a:buFont typeface="Arial" pitchFamily="34" charset="0"/>
              <a:buChar char="•"/>
            </a:pPr>
            <a:r>
              <a:rPr lang="en-US" sz="2000" dirty="0"/>
              <a:t>High close-in dynamic range (copy S1 in crowded band)</a:t>
            </a:r>
          </a:p>
          <a:p>
            <a:pPr marL="342900" indent="-342900">
              <a:buFont typeface="Arial" pitchFamily="34" charset="0"/>
              <a:buChar char="•"/>
            </a:pPr>
            <a:r>
              <a:rPr lang="en-US" sz="2000" dirty="0"/>
              <a:t>Low noise floor (copy very weak signals)</a:t>
            </a:r>
          </a:p>
          <a:p>
            <a:pPr marL="342900" indent="-342900">
              <a:buFont typeface="Arial" pitchFamily="34" charset="0"/>
              <a:buChar char="•"/>
            </a:pPr>
            <a:r>
              <a:rPr lang="en-US" sz="2000" dirty="0"/>
              <a:t>Low phase noise (low noise on the Local Oscillator)</a:t>
            </a:r>
          </a:p>
          <a:p>
            <a:pPr marL="342900" indent="-342900">
              <a:buFont typeface="Arial" pitchFamily="34" charset="0"/>
              <a:buChar char="•"/>
            </a:pPr>
            <a:r>
              <a:rPr lang="en-US" sz="2000" dirty="0"/>
              <a:t>Low in-band spurious on both receive and transmit</a:t>
            </a:r>
          </a:p>
          <a:p>
            <a:pPr marL="342900" indent="-342900">
              <a:buFont typeface="Arial" pitchFamily="34" charset="0"/>
              <a:buChar char="•"/>
            </a:pPr>
            <a:r>
              <a:rPr lang="en-US" sz="2000" dirty="0"/>
              <a:t>Low IMD on SSB transmit, and low key clicks on CW transmit</a:t>
            </a:r>
          </a:p>
          <a:p>
            <a:pPr marL="342900" indent="-342900">
              <a:buFont typeface="Arial" pitchFamily="34" charset="0"/>
              <a:buChar char="•"/>
            </a:pPr>
            <a:r>
              <a:rPr lang="en-US" sz="2000" dirty="0"/>
              <a:t>Effective SSB speech processor (more talk power)</a:t>
            </a:r>
          </a:p>
          <a:p>
            <a:pPr marL="342900" indent="-342900">
              <a:buFont typeface="Arial" pitchFamily="34" charset="0"/>
              <a:buChar char="•"/>
            </a:pPr>
            <a:r>
              <a:rPr lang="en-US" sz="2000" dirty="0"/>
              <a:t>Good receive and transmit audio quality (intelligibility)</a:t>
            </a:r>
          </a:p>
          <a:p>
            <a:pPr marL="342900" indent="-342900">
              <a:buFont typeface="Arial" pitchFamily="34" charset="0"/>
              <a:buChar char="•"/>
            </a:pPr>
            <a:r>
              <a:rPr lang="en-US" sz="2000" dirty="0"/>
              <a:t>Smooth AGC for low fatigue (noise doesn’t fill in spaces)</a:t>
            </a:r>
          </a:p>
          <a:p>
            <a:pPr marL="342900" indent="-342900">
              <a:buFont typeface="Arial" pitchFamily="34" charset="0"/>
              <a:buChar char="•"/>
            </a:pPr>
            <a:r>
              <a:rPr lang="en-US" sz="2000" dirty="0"/>
              <a:t>AGC that doesn’t exaggerate impulse noise (hangs up AGC)</a:t>
            </a:r>
          </a:p>
          <a:p>
            <a:pPr marL="342900" indent="-342900">
              <a:buFont typeface="Arial" pitchFamily="34" charset="0"/>
              <a:buChar char="•"/>
            </a:pPr>
            <a:r>
              <a:rPr lang="en-US" sz="2000" dirty="0"/>
              <a:t>Good ergonomics of controls and menus (easy adjustments)</a:t>
            </a:r>
          </a:p>
          <a:p>
            <a:pPr marL="342900" indent="-342900">
              <a:buFont typeface="Arial" pitchFamily="34" charset="0"/>
              <a:buChar char="•"/>
            </a:pPr>
            <a:r>
              <a:rPr lang="en-US" sz="2000" dirty="0"/>
              <a:t>Good display that also shows important settings</a:t>
            </a:r>
          </a:p>
          <a:p>
            <a:pPr marL="342900" indent="-342900">
              <a:buFont typeface="Arial" pitchFamily="34" charset="0"/>
              <a:buChar char="•"/>
            </a:pP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b="0" smtClean="0"/>
              <a:t>Dynamic Range</a:t>
            </a:r>
            <a:endParaRPr lang="en-US" smtClean="0"/>
          </a:p>
        </p:txBody>
      </p:sp>
      <p:sp>
        <p:nvSpPr>
          <p:cNvPr id="3" name="Content Placeholder 2"/>
          <p:cNvSpPr>
            <a:spLocks noGrp="1"/>
          </p:cNvSpPr>
          <p:nvPr>
            <p:ph idx="1"/>
          </p:nvPr>
        </p:nvSpPr>
        <p:spPr>
          <a:xfrm>
            <a:off x="584200" y="1720850"/>
            <a:ext cx="7956550" cy="3571875"/>
          </a:xfrm>
        </p:spPr>
        <p:txBody>
          <a:bodyPr/>
          <a:lstStyle/>
          <a:p>
            <a:pPr marL="342900" indent="-342900">
              <a:buFont typeface="Arial" pitchFamily="34" charset="0"/>
              <a:buChar char="•"/>
              <a:defRPr/>
            </a:pPr>
            <a:r>
              <a:rPr lang="en-US" sz="2400" b="0" dirty="0"/>
              <a:t>The range in dB of very strong signals to very weak </a:t>
            </a:r>
            <a:r>
              <a:rPr lang="en-US" sz="2400" b="0" dirty="0" smtClean="0"/>
              <a:t>signals that </a:t>
            </a:r>
            <a:r>
              <a:rPr lang="en-US" sz="2400" b="0" dirty="0"/>
              <a:t>the receiver can handle </a:t>
            </a:r>
            <a:r>
              <a:rPr lang="en-US" sz="2400" dirty="0"/>
              <a:t>At The Same Time</a:t>
            </a:r>
          </a:p>
          <a:p>
            <a:pPr marL="342900" indent="-342900">
              <a:buFont typeface="Arial" pitchFamily="34" charset="0"/>
              <a:buChar char="•"/>
              <a:defRPr/>
            </a:pPr>
            <a:r>
              <a:rPr lang="en-US" sz="2400" b="0" dirty="0"/>
              <a:t>What is Close-in Dynamic Range </a:t>
            </a:r>
            <a:r>
              <a:rPr lang="en-US" sz="2400" b="0" dirty="0" smtClean="0"/>
              <a:t>vs.</a:t>
            </a:r>
            <a:endParaRPr lang="en-US" sz="2400" b="0" dirty="0"/>
          </a:p>
          <a:p>
            <a:pPr marL="342900" indent="-342900">
              <a:buFont typeface="Arial" pitchFamily="34" charset="0"/>
              <a:buChar char="•"/>
              <a:defRPr/>
            </a:pPr>
            <a:r>
              <a:rPr lang="en-US" sz="2400" b="0" dirty="0" smtClean="0"/>
              <a:t>Wide-Spaced </a:t>
            </a:r>
            <a:r>
              <a:rPr lang="en-US" sz="2400" b="0" dirty="0"/>
              <a:t>Dynamic Range?</a:t>
            </a:r>
          </a:p>
          <a:p>
            <a:pPr marL="342900" indent="-342900">
              <a:buFont typeface="Arial" pitchFamily="34" charset="0"/>
              <a:buChar char="•"/>
              <a:defRPr/>
            </a:pPr>
            <a:r>
              <a:rPr lang="en-US" sz="2400" b="0" dirty="0"/>
              <a:t>Why is Close-in Dynamic so important for CW ops?</a:t>
            </a:r>
          </a:p>
          <a:p>
            <a:pPr marL="342900" indent="-342900">
              <a:buFont typeface="Arial" pitchFamily="34" charset="0"/>
              <a:buChar char="•"/>
              <a:defRPr/>
            </a:pPr>
            <a:r>
              <a:rPr lang="en-US" sz="2400" b="0" dirty="0"/>
              <a:t>Why is it less important for SSB operators?</a:t>
            </a:r>
            <a:endParaRPr lang="en-US" sz="2400" dirty="0"/>
          </a:p>
        </p:txBody>
      </p:sp>
    </p:spTree>
    <p:extLst>
      <p:ext uri="{BB962C8B-B14F-4D97-AF65-F5344CB8AC3E}">
        <p14:creationId xmlns:p14="http://schemas.microsoft.com/office/powerpoint/2010/main" val="2739993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b="0" smtClean="0"/>
              <a:t>Dynamic Range</a:t>
            </a:r>
            <a:endParaRPr lang="en-US" smtClean="0"/>
          </a:p>
        </p:txBody>
      </p:sp>
      <p:sp>
        <p:nvSpPr>
          <p:cNvPr id="7171" name="Content Placeholder 2"/>
          <p:cNvSpPr>
            <a:spLocks noGrp="1"/>
          </p:cNvSpPr>
          <p:nvPr>
            <p:ph idx="1"/>
          </p:nvPr>
        </p:nvSpPr>
        <p:spPr/>
        <p:txBody>
          <a:bodyPr/>
          <a:lstStyle/>
          <a:p>
            <a:r>
              <a:rPr lang="en-US" b="0" smtClean="0"/>
              <a:t>Wide &amp; Close Dynamic Range</a:t>
            </a:r>
            <a:endParaRPr lang="en-US" smtClean="0"/>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2443163"/>
            <a:ext cx="6724650"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707851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0" smtClean="0"/>
              <a:t>Dynamic Range</a:t>
            </a:r>
            <a:endParaRPr lang="en-US" smtClean="0"/>
          </a:p>
        </p:txBody>
      </p:sp>
      <p:sp>
        <p:nvSpPr>
          <p:cNvPr id="8195" name="Content Placeholder 2"/>
          <p:cNvSpPr>
            <a:spLocks noGrp="1"/>
          </p:cNvSpPr>
          <p:nvPr>
            <p:ph idx="1"/>
          </p:nvPr>
        </p:nvSpPr>
        <p:spPr>
          <a:xfrm>
            <a:off x="655638" y="1487488"/>
            <a:ext cx="7940675" cy="3571875"/>
          </a:xfrm>
        </p:spPr>
        <p:txBody>
          <a:bodyPr/>
          <a:lstStyle/>
          <a:p>
            <a:pPr>
              <a:defRPr/>
            </a:pPr>
            <a:r>
              <a:rPr lang="en-US" sz="1800" b="0" dirty="0" smtClean="0"/>
              <a:t>If you know the close-in dynamic range of a radio, at what signal level will IMD start to be a problem?</a:t>
            </a:r>
          </a:p>
          <a:p>
            <a:pPr>
              <a:defRPr/>
            </a:pPr>
            <a:r>
              <a:rPr lang="en-US" sz="1800" b="0" dirty="0" smtClean="0"/>
              <a:t>S Meter standard is S9 = 50 </a:t>
            </a:r>
            <a:r>
              <a:rPr lang="el-GR" sz="1800" b="0" dirty="0" smtClean="0"/>
              <a:t>μ</a:t>
            </a:r>
            <a:r>
              <a:rPr lang="en-US" sz="1800" b="0" dirty="0" smtClean="0"/>
              <a:t>V, which is –73 dBm</a:t>
            </a:r>
          </a:p>
          <a:p>
            <a:pPr>
              <a:defRPr/>
            </a:pPr>
            <a:r>
              <a:rPr lang="en-US" sz="1800" b="0" dirty="0" smtClean="0"/>
              <a:t>Assume a typical radio:</a:t>
            </a:r>
          </a:p>
          <a:p>
            <a:pPr marL="0" indent="0">
              <a:buFont typeface="Arial" charset="0"/>
              <a:buNone/>
              <a:defRPr/>
            </a:pPr>
            <a:r>
              <a:rPr lang="en-US" sz="1800" b="0" dirty="0" smtClean="0"/>
              <a:t>	500 Hz CW filter  Noise Floor of -128 dBm Preamp OFF</a:t>
            </a:r>
          </a:p>
          <a:p>
            <a:pPr>
              <a:defRPr/>
            </a:pPr>
            <a:r>
              <a:rPr lang="en-US" sz="1400" b="0" dirty="0" smtClean="0"/>
              <a:t>Dynamic Range 		Signal Level Causing IMD = Noise Floor</a:t>
            </a:r>
          </a:p>
          <a:p>
            <a:pPr>
              <a:defRPr/>
            </a:pPr>
            <a:r>
              <a:rPr lang="en-US" sz="1400" b="0" dirty="0" smtClean="0"/>
              <a:t>55 dB 			S9 		FT-757</a:t>
            </a:r>
          </a:p>
          <a:p>
            <a:pPr>
              <a:defRPr/>
            </a:pPr>
            <a:r>
              <a:rPr lang="pt-BR" sz="1400" b="0" dirty="0" smtClean="0"/>
              <a:t>60 dB 			S9 + 5 dB 	FT-101E</a:t>
            </a:r>
          </a:p>
          <a:p>
            <a:pPr>
              <a:defRPr/>
            </a:pPr>
            <a:r>
              <a:rPr lang="pl-PL" sz="1400" b="0" dirty="0" smtClean="0"/>
              <a:t>65 dB </a:t>
            </a:r>
            <a:r>
              <a:rPr lang="en-US" sz="1400" b="0" dirty="0" smtClean="0"/>
              <a:t>			</a:t>
            </a:r>
            <a:r>
              <a:rPr lang="pl-PL" sz="1400" b="0" dirty="0" smtClean="0"/>
              <a:t>S9 + 10 dB </a:t>
            </a:r>
            <a:r>
              <a:rPr lang="en-US" sz="1400" b="0" dirty="0" smtClean="0"/>
              <a:t>	</a:t>
            </a:r>
            <a:r>
              <a:rPr lang="pl-PL" sz="1400" b="0" dirty="0" smtClean="0"/>
              <a:t>KWM-380</a:t>
            </a:r>
          </a:p>
          <a:p>
            <a:pPr>
              <a:defRPr/>
            </a:pPr>
            <a:r>
              <a:rPr lang="en-US" sz="1400" b="0" dirty="0" smtClean="0"/>
              <a:t>70 dB 			S9 + 15 dB	TS-830</a:t>
            </a:r>
          </a:p>
          <a:p>
            <a:pPr>
              <a:defRPr/>
            </a:pPr>
            <a:r>
              <a:rPr lang="en-US" sz="1400" b="0" dirty="0" smtClean="0"/>
              <a:t>75 dB 			S9 + 20 dB 	756 Pro II / III</a:t>
            </a:r>
          </a:p>
          <a:p>
            <a:pPr>
              <a:defRPr/>
            </a:pPr>
            <a:r>
              <a:rPr lang="pl-PL" sz="1400" b="0" dirty="0" smtClean="0"/>
              <a:t>80 dB </a:t>
            </a:r>
            <a:r>
              <a:rPr lang="en-US" sz="1400" b="0" dirty="0" smtClean="0"/>
              <a:t>			</a:t>
            </a:r>
            <a:r>
              <a:rPr lang="pl-PL" sz="1400" b="0" dirty="0" smtClean="0"/>
              <a:t>S9 + 25 dB </a:t>
            </a:r>
            <a:r>
              <a:rPr lang="en-US" sz="1400" b="0" dirty="0" smtClean="0"/>
              <a:t>	</a:t>
            </a:r>
            <a:r>
              <a:rPr lang="pl-PL" sz="1400" b="0" dirty="0" smtClean="0"/>
              <a:t>Omni-VII</a:t>
            </a:r>
          </a:p>
          <a:p>
            <a:pPr>
              <a:defRPr/>
            </a:pPr>
            <a:r>
              <a:rPr lang="pt-BR" sz="1400" b="0" dirty="0" smtClean="0"/>
              <a:t>85 dB 			S9 + 30 dB 	R9500</a:t>
            </a:r>
          </a:p>
          <a:p>
            <a:pPr>
              <a:defRPr/>
            </a:pPr>
            <a:r>
              <a:rPr lang="en-US" sz="1400" b="0" dirty="0" smtClean="0"/>
              <a:t>90 dB 			S9 + 35 dB 	Orion I (93 dB)</a:t>
            </a:r>
          </a:p>
          <a:p>
            <a:pPr>
              <a:defRPr/>
            </a:pPr>
            <a:r>
              <a:rPr lang="en-US" sz="1400" b="0" dirty="0" smtClean="0"/>
              <a:t>95 dB 			S9 + 40 dB 	Orion II &amp; Flex 5000A</a:t>
            </a:r>
          </a:p>
          <a:p>
            <a:pPr>
              <a:defRPr/>
            </a:pPr>
            <a:r>
              <a:rPr lang="en-US" sz="1400" b="0" dirty="0" smtClean="0"/>
              <a:t>100 dB 			S9 + 45 dB	K3, FTdx5000 </a:t>
            </a:r>
            <a:endParaRPr lang="en-US" sz="1400" dirty="0" smtClean="0"/>
          </a:p>
        </p:txBody>
      </p:sp>
    </p:spTree>
    <p:extLst>
      <p:ext uri="{BB962C8B-B14F-4D97-AF65-F5344CB8AC3E}">
        <p14:creationId xmlns:p14="http://schemas.microsoft.com/office/powerpoint/2010/main" val="2094822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0" smtClean="0"/>
              <a:t>Dynamic Range</a:t>
            </a:r>
            <a:endParaRPr lang="en-US" smtClean="0"/>
          </a:p>
        </p:txBody>
      </p:sp>
      <p:sp>
        <p:nvSpPr>
          <p:cNvPr id="9219" name="Content Placeholder 2"/>
          <p:cNvSpPr>
            <a:spLocks noGrp="1"/>
          </p:cNvSpPr>
          <p:nvPr>
            <p:ph idx="1"/>
          </p:nvPr>
        </p:nvSpPr>
        <p:spPr>
          <a:xfrm>
            <a:off x="844550" y="2139950"/>
            <a:ext cx="7219950" cy="3571875"/>
          </a:xfrm>
        </p:spPr>
        <p:txBody>
          <a:bodyPr/>
          <a:lstStyle/>
          <a:p>
            <a:pPr marL="342900" indent="-342900">
              <a:buFont typeface="Arial" pitchFamily="34" charset="0"/>
              <a:buChar char="•"/>
            </a:pPr>
            <a:r>
              <a:rPr lang="en-US" sz="2400" b="0" dirty="0" smtClean="0"/>
              <a:t>The dynamic range of a radio is the same with an attenuator ON or OFF.</a:t>
            </a:r>
          </a:p>
          <a:p>
            <a:pPr marL="342900" indent="-342900">
              <a:buFont typeface="Arial" pitchFamily="34" charset="0"/>
              <a:buChar char="•"/>
            </a:pPr>
            <a:r>
              <a:rPr lang="en-US" sz="2400" b="0" dirty="0" smtClean="0"/>
              <a:t>If on a noisy band, attenuate the noise and all signals to make better use of the dynamic range, and reduce the chance of overload.</a:t>
            </a:r>
          </a:p>
          <a:p>
            <a:pPr marL="342900" indent="-342900">
              <a:buFont typeface="Arial" pitchFamily="34" charset="0"/>
              <a:buChar char="•"/>
            </a:pPr>
            <a:r>
              <a:rPr lang="en-US" sz="2400" b="0" dirty="0" smtClean="0"/>
              <a:t>If band noise goes from S6 to S2 by turning on the attenuator, you have lost nothing, yet your radio is being stressed much less.</a:t>
            </a:r>
            <a:endParaRPr lang="en-US" sz="2400" dirty="0" smtClean="0"/>
          </a:p>
        </p:txBody>
      </p:sp>
    </p:spTree>
    <p:extLst>
      <p:ext uri="{BB962C8B-B14F-4D97-AF65-F5344CB8AC3E}">
        <p14:creationId xmlns:p14="http://schemas.microsoft.com/office/powerpoint/2010/main" val="4100678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DXU Template">
  <a:themeElements>
    <a:clrScheme name="Cisco2003Template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fontScheme name="Cisco2003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isco2003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co2003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isco2003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co2003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co2003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co2003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isco2003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isco2003Template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Cisco2003Template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Cisco2003Template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Cisco2003Template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Cisco2003_template_Q104_4</Template>
  <TotalTime>22015</TotalTime>
  <Words>1632</Words>
  <Application>Microsoft Office PowerPoint</Application>
  <PresentationFormat>On-screen Show (4:3)</PresentationFormat>
  <Paragraphs>248</Paragraphs>
  <Slides>42</Slides>
  <Notes>24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DXU Template</vt:lpstr>
      <vt:lpstr>Worksheet</vt:lpstr>
      <vt:lpstr>Visio</vt:lpstr>
      <vt:lpstr>PowerPoint Presentation</vt:lpstr>
      <vt:lpstr>PowerPoint Presentation</vt:lpstr>
      <vt:lpstr>Mark Richardson W7HPW</vt:lpstr>
      <vt:lpstr>Station Considerations</vt:lpstr>
      <vt:lpstr>Choosing a Transceiver for DX</vt:lpstr>
      <vt:lpstr>Dynamic Range</vt:lpstr>
      <vt:lpstr>Dynamic Range</vt:lpstr>
      <vt:lpstr>Dynamic Range</vt:lpstr>
      <vt:lpstr>Dynamic Range</vt:lpstr>
      <vt:lpstr>IP3 (3rd Order Intercept)</vt:lpstr>
      <vt:lpstr>Blocking &amp; Phase Noise</vt:lpstr>
      <vt:lpstr>Noise Floor?</vt:lpstr>
      <vt:lpstr>Transmitter Third Order IMD</vt:lpstr>
      <vt:lpstr>Close-in Signals and Splatter</vt:lpstr>
      <vt:lpstr>Close-in Signals and Splatter</vt:lpstr>
      <vt:lpstr>Conclusions</vt:lpstr>
      <vt:lpstr>Station Considerations</vt:lpstr>
      <vt:lpstr>Antenna Considerations</vt:lpstr>
      <vt:lpstr>Oh, Math, Where is thy Sting?</vt:lpstr>
      <vt:lpstr>The Hard Stuff</vt:lpstr>
      <vt:lpstr>Arrival Angles</vt:lpstr>
      <vt:lpstr>Arrival Angles</vt:lpstr>
      <vt:lpstr>Arrival Angles vs. Distance</vt:lpstr>
      <vt:lpstr>Radiation Angles</vt:lpstr>
      <vt:lpstr>Radiation Angles</vt:lpstr>
      <vt:lpstr>Radiation Angles</vt:lpstr>
      <vt:lpstr>Radiation Angles</vt:lpstr>
      <vt:lpstr>Multiband Considerations</vt:lpstr>
      <vt:lpstr>Path Loss vs. Arrival Angle</vt:lpstr>
      <vt:lpstr>Station Considerations</vt:lpstr>
      <vt:lpstr>Automation</vt:lpstr>
      <vt:lpstr>Rig Control</vt:lpstr>
      <vt:lpstr>Antennas</vt:lpstr>
      <vt:lpstr>Amplifier</vt:lpstr>
      <vt:lpstr>Automation</vt:lpstr>
      <vt:lpstr>Automation</vt:lpstr>
      <vt:lpstr>Automation</vt:lpstr>
      <vt:lpstr>Amplifier and Antenna Control System</vt:lpstr>
      <vt:lpstr>Amplifier and Antenna Control System</vt:lpstr>
      <vt:lpstr>Amplifier and Antenna Control System</vt:lpstr>
      <vt:lpstr>Results</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David Sauerhaft</dc:creator>
  <cp:lastModifiedBy>Mark</cp:lastModifiedBy>
  <cp:revision>673</cp:revision>
  <cp:lastPrinted>2012-03-23T22:12:51Z</cp:lastPrinted>
  <dcterms:created xsi:type="dcterms:W3CDTF">2012-07-18T16:17:12Z</dcterms:created>
  <dcterms:modified xsi:type="dcterms:W3CDTF">2012-07-24T19:36:27Z</dcterms:modified>
</cp:coreProperties>
</file>