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slides/slide25.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s/slide23.xml" ContentType="application/vnd.openxmlformats-officedocument.presentationml.slide+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docProps/core.xml" ContentType="application/vnd.openxmlformats-package.core-properties+xml"/>
  <Override PartName="/ppt/slides/slide3.xml" ContentType="application/vnd.openxmlformats-officedocument.presentationml.slide+xml"/>
  <Override PartName="/ppt/slides/slide14.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26.xml" ContentType="application/vnd.openxmlformats-officedocument.presentationml.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24.xml" ContentType="application/vnd.openxmlformats-officedocument.presentationml.slide+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heme/theme3.xml" ContentType="application/vnd.openxmlformats-officedocument.theme+xml"/>
  <Override PartName="/ppt/slides/slide4.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791" r:id="rId1"/>
  </p:sldMasterIdLst>
  <p:notesMasterIdLst>
    <p:notesMasterId r:id="rId28"/>
  </p:notesMasterIdLst>
  <p:handoutMasterIdLst>
    <p:handoutMasterId r:id="rId29"/>
  </p:handoutMasterIdLst>
  <p:sldIdLst>
    <p:sldId id="1267" r:id="rId2"/>
    <p:sldId id="1199" r:id="rId3"/>
    <p:sldId id="1207" r:id="rId4"/>
    <p:sldId id="1271" r:id="rId5"/>
    <p:sldId id="1277" r:id="rId6"/>
    <p:sldId id="1278" r:id="rId7"/>
    <p:sldId id="1269" r:id="rId8"/>
    <p:sldId id="1270" r:id="rId9"/>
    <p:sldId id="1276" r:id="rId10"/>
    <p:sldId id="1275" r:id="rId11"/>
    <p:sldId id="1272" r:id="rId12"/>
    <p:sldId id="1273" r:id="rId13"/>
    <p:sldId id="1274" r:id="rId14"/>
    <p:sldId id="1280" r:id="rId15"/>
    <p:sldId id="1279" r:id="rId16"/>
    <p:sldId id="1281" r:id="rId17"/>
    <p:sldId id="1287" r:id="rId18"/>
    <p:sldId id="1290" r:id="rId19"/>
    <p:sldId id="1292" r:id="rId20"/>
    <p:sldId id="1289" r:id="rId21"/>
    <p:sldId id="1282" r:id="rId22"/>
    <p:sldId id="1283" r:id="rId23"/>
    <p:sldId id="1284" r:id="rId24"/>
    <p:sldId id="1285" r:id="rId25"/>
    <p:sldId id="1286" r:id="rId26"/>
    <p:sldId id="1296" r:id="rId27"/>
  </p:sldIdLst>
  <p:sldSz cx="9144000" cy="6858000" type="screen4x3"/>
  <p:notesSz cx="7035800" cy="9194800"/>
  <p:defaultTextStyle>
    <a:defPPr>
      <a:defRPr lang="en-US"/>
    </a:defPPr>
    <a:lvl1pPr algn="l" rtl="0" fontAlgn="base">
      <a:spcBef>
        <a:spcPct val="0"/>
      </a:spcBef>
      <a:spcAft>
        <a:spcPct val="0"/>
      </a:spcAft>
      <a:defRPr sz="3400" b="1"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3400" b="1"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3400" b="1"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3400" b="1"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3400" b="1" kern="1200">
        <a:solidFill>
          <a:schemeClr val="tx1"/>
        </a:solidFill>
        <a:latin typeface="Arial" charset="0"/>
        <a:ea typeface="ＭＳ Ｐゴシック" pitchFamily="34" charset="-128"/>
        <a:cs typeface="+mn-cs"/>
      </a:defRPr>
    </a:lvl5pPr>
    <a:lvl6pPr marL="2286000" algn="l" defTabSz="914400" rtl="0" eaLnBrk="1" latinLnBrk="0" hangingPunct="1">
      <a:defRPr sz="3400" b="1" kern="1200">
        <a:solidFill>
          <a:schemeClr val="tx1"/>
        </a:solidFill>
        <a:latin typeface="Arial" charset="0"/>
        <a:ea typeface="ＭＳ Ｐゴシック" pitchFamily="34" charset="-128"/>
        <a:cs typeface="+mn-cs"/>
      </a:defRPr>
    </a:lvl6pPr>
    <a:lvl7pPr marL="2743200" algn="l" defTabSz="914400" rtl="0" eaLnBrk="1" latinLnBrk="0" hangingPunct="1">
      <a:defRPr sz="3400" b="1" kern="1200">
        <a:solidFill>
          <a:schemeClr val="tx1"/>
        </a:solidFill>
        <a:latin typeface="Arial" charset="0"/>
        <a:ea typeface="ＭＳ Ｐゴシック" pitchFamily="34" charset="-128"/>
        <a:cs typeface="+mn-cs"/>
      </a:defRPr>
    </a:lvl7pPr>
    <a:lvl8pPr marL="3200400" algn="l" defTabSz="914400" rtl="0" eaLnBrk="1" latinLnBrk="0" hangingPunct="1">
      <a:defRPr sz="3400" b="1" kern="1200">
        <a:solidFill>
          <a:schemeClr val="tx1"/>
        </a:solidFill>
        <a:latin typeface="Arial" charset="0"/>
        <a:ea typeface="ＭＳ Ｐゴシック" pitchFamily="34" charset="-128"/>
        <a:cs typeface="+mn-cs"/>
      </a:defRPr>
    </a:lvl8pPr>
    <a:lvl9pPr marL="3657600" algn="l" defTabSz="914400" rtl="0" eaLnBrk="1" latinLnBrk="0" hangingPunct="1">
      <a:defRPr sz="3400" b="1"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p:present/>
    <p:sldAll/>
    <p:penClr>
      <a:schemeClr val="tx1"/>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1A8FA6"/>
    <a:srgbClr val="355876"/>
    <a:srgbClr val="000001"/>
    <a:srgbClr val="240489"/>
    <a:srgbClr val="348906"/>
    <a:srgbClr val="001424"/>
    <a:srgbClr val="5D5F5E"/>
    <a:srgbClr val="567895"/>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4261" autoAdjust="0"/>
    <p:restoredTop sz="95531" autoAdjust="0"/>
  </p:normalViewPr>
  <p:slideViewPr>
    <p:cSldViewPr snapToGrid="0">
      <p:cViewPr varScale="1">
        <p:scale>
          <a:sx n="153" d="100"/>
          <a:sy n="153" d="100"/>
        </p:scale>
        <p:origin x="-1152" y="-104"/>
      </p:cViewPr>
      <p:guideLst>
        <p:guide orient="horz" pos="1616"/>
        <p:guide pos="7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p:scale>
          <a:sx n="75" d="100"/>
          <a:sy n="75" d="100"/>
        </p:scale>
        <p:origin x="-4992" y="-1280"/>
      </p:cViewPr>
      <p:guideLst>
        <p:guide orient="horz" pos="2896"/>
        <p:guide pos="2215"/>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8000" cy="458788"/>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defTabSz="930275" eaLnBrk="0" hangingPunct="0">
              <a:lnSpc>
                <a:spcPct val="100000"/>
              </a:lnSpc>
              <a:defRPr sz="1200" b="0">
                <a:latin typeface="Arial" charset="0"/>
                <a:ea typeface="+mn-ea"/>
                <a:cs typeface="+mn-cs"/>
              </a:defRPr>
            </a:lvl1pPr>
          </a:lstStyle>
          <a:p>
            <a:pPr>
              <a:defRPr/>
            </a:pPr>
            <a:endParaRPr lang="en-US"/>
          </a:p>
        </p:txBody>
      </p:sp>
      <p:sp>
        <p:nvSpPr>
          <p:cNvPr id="3075" name="Rectangle 3"/>
          <p:cNvSpPr>
            <a:spLocks noGrp="1" noChangeArrowheads="1"/>
          </p:cNvSpPr>
          <p:nvPr>
            <p:ph type="dt" sz="quarter" idx="1"/>
          </p:nvPr>
        </p:nvSpPr>
        <p:spPr bwMode="auto">
          <a:xfrm>
            <a:off x="3987800" y="0"/>
            <a:ext cx="3048000" cy="458788"/>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r" defTabSz="930275" eaLnBrk="0" hangingPunct="0">
              <a:lnSpc>
                <a:spcPct val="100000"/>
              </a:lnSpc>
              <a:defRPr sz="1200" b="0">
                <a:latin typeface="Arial" charset="0"/>
                <a:ea typeface="+mn-ea"/>
                <a:cs typeface="+mn-cs"/>
              </a:defRPr>
            </a:lvl1pPr>
          </a:lstStyle>
          <a:p>
            <a:pPr>
              <a:defRPr/>
            </a:pPr>
            <a:endParaRPr lang="en-US"/>
          </a:p>
        </p:txBody>
      </p:sp>
      <p:sp>
        <p:nvSpPr>
          <p:cNvPr id="3076" name="Rectangle 4"/>
          <p:cNvSpPr>
            <a:spLocks noGrp="1" noChangeArrowheads="1"/>
          </p:cNvSpPr>
          <p:nvPr>
            <p:ph type="ftr" sz="quarter" idx="2"/>
          </p:nvPr>
        </p:nvSpPr>
        <p:spPr bwMode="auto">
          <a:xfrm>
            <a:off x="0" y="8736013"/>
            <a:ext cx="3048000" cy="458787"/>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defTabSz="930275" eaLnBrk="0" hangingPunct="0">
              <a:lnSpc>
                <a:spcPct val="100000"/>
              </a:lnSpc>
              <a:defRPr sz="1200" b="0">
                <a:latin typeface="Arial" charset="0"/>
                <a:ea typeface="+mn-ea"/>
                <a:cs typeface="+mn-cs"/>
              </a:defRPr>
            </a:lvl1pPr>
          </a:lstStyle>
          <a:p>
            <a:pPr>
              <a:defRPr/>
            </a:pPr>
            <a:endParaRPr lang="en-US"/>
          </a:p>
        </p:txBody>
      </p:sp>
      <p:sp>
        <p:nvSpPr>
          <p:cNvPr id="3077" name="Rectangle 5"/>
          <p:cNvSpPr>
            <a:spLocks noGrp="1" noChangeArrowheads="1"/>
          </p:cNvSpPr>
          <p:nvPr>
            <p:ph type="sldNum" sz="quarter" idx="3"/>
          </p:nvPr>
        </p:nvSpPr>
        <p:spPr bwMode="auto">
          <a:xfrm>
            <a:off x="3987800" y="8736013"/>
            <a:ext cx="3048000" cy="458787"/>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r" defTabSz="930275" eaLnBrk="0" hangingPunct="0">
              <a:defRPr sz="1200" b="0">
                <a:latin typeface="Arial" pitchFamily="-84" charset="0"/>
                <a:ea typeface="Arial" pitchFamily="-84" charset="0"/>
                <a:cs typeface="Arial" pitchFamily="-84" charset="0"/>
              </a:defRPr>
            </a:lvl1pPr>
          </a:lstStyle>
          <a:p>
            <a:pPr>
              <a:defRPr/>
            </a:pPr>
            <a:fld id="{0D03C87A-CB33-4BA5-9594-5C360E7FB0B3}"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9226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4" name="Rectangle 13"/>
          <p:cNvSpPr>
            <a:spLocks noGrp="1" noRot="1" noChangeAspect="1" noChangeArrowheads="1" noTextEdit="1"/>
          </p:cNvSpPr>
          <p:nvPr>
            <p:ph type="sldImg" idx="2"/>
          </p:nvPr>
        </p:nvSpPr>
        <p:spPr bwMode="auto">
          <a:xfrm>
            <a:off x="1173163" y="679450"/>
            <a:ext cx="4630737" cy="3473450"/>
          </a:xfrm>
          <a:prstGeom prst="rect">
            <a:avLst/>
          </a:prstGeom>
          <a:noFill/>
          <a:ln w="9525">
            <a:solidFill>
              <a:srgbClr val="000000"/>
            </a:solidFill>
            <a:miter lim="800000"/>
            <a:headEnd/>
            <a:tailEnd/>
          </a:ln>
        </p:spPr>
      </p:sp>
      <p:sp>
        <p:nvSpPr>
          <p:cNvPr id="8195" name="Rectangle 15"/>
          <p:cNvSpPr>
            <a:spLocks noChangeArrowheads="1"/>
          </p:cNvSpPr>
          <p:nvPr/>
        </p:nvSpPr>
        <p:spPr bwMode="auto">
          <a:xfrm>
            <a:off x="57150" y="8843963"/>
            <a:ext cx="6880225" cy="223837"/>
          </a:xfrm>
          <a:prstGeom prst="rect">
            <a:avLst/>
          </a:prstGeom>
          <a:noFill/>
          <a:ln w="9525">
            <a:noFill/>
            <a:miter lim="800000"/>
            <a:headEnd/>
            <a:tailEnd/>
          </a:ln>
        </p:spPr>
        <p:txBody>
          <a:bodyPr lIns="96814" tIns="50787" rIns="96814" bIns="50787">
            <a:spAutoFit/>
          </a:bodyPr>
          <a:lstStyle/>
          <a:p>
            <a:pPr defTabSz="619125" eaLnBrk="0" hangingPunct="0">
              <a:tabLst>
                <a:tab pos="2416175" algn="l"/>
                <a:tab pos="4889500" algn="l"/>
              </a:tabLst>
              <a:defRPr/>
            </a:pPr>
            <a:r>
              <a:rPr lang="en-US" sz="800">
                <a:latin typeface="Arial" pitchFamily="-84" charset="0"/>
                <a:ea typeface="Arial" pitchFamily="-84" charset="0"/>
                <a:cs typeface="Arial" pitchFamily="-84" charset="0"/>
              </a:rPr>
              <a:t>© 2002, Cisco Systems, Inc. </a:t>
            </a:r>
          </a:p>
        </p:txBody>
      </p:sp>
      <p:sp>
        <p:nvSpPr>
          <p:cNvPr id="8196" name="Line 16"/>
          <p:cNvSpPr>
            <a:spLocks noChangeShapeType="1"/>
          </p:cNvSpPr>
          <p:nvPr/>
        </p:nvSpPr>
        <p:spPr bwMode="auto">
          <a:xfrm>
            <a:off x="155575" y="8858250"/>
            <a:ext cx="6715125" cy="0"/>
          </a:xfrm>
          <a:prstGeom prst="line">
            <a:avLst/>
          </a:prstGeom>
          <a:noFill/>
          <a:ln w="12700">
            <a:solidFill>
              <a:schemeClr val="tx1"/>
            </a:solidFill>
            <a:round/>
            <a:headEnd type="none" w="sm" len="sm"/>
            <a:tailEnd type="none" w="sm" len="sm"/>
          </a:ln>
        </p:spPr>
        <p:txBody>
          <a:bodyPr wrap="none" anchor="ctr"/>
          <a:lstStyle/>
          <a:p>
            <a:pPr eaLnBrk="0" hangingPunct="0">
              <a:lnSpc>
                <a:spcPct val="90000"/>
              </a:lnSpc>
              <a:defRPr/>
            </a:pPr>
            <a:endParaRPr lang="en-US" sz="3000">
              <a:latin typeface="Neurochrome" pitchFamily="2" charset="0"/>
              <a:ea typeface="+mn-ea"/>
            </a:endParaRPr>
          </a:p>
        </p:txBody>
      </p:sp>
      <p:sp>
        <p:nvSpPr>
          <p:cNvPr id="77841" name="Rectangle 17"/>
          <p:cNvSpPr>
            <a:spLocks noGrp="1" noChangeArrowheads="1"/>
          </p:cNvSpPr>
          <p:nvPr>
            <p:ph type="sldNum" sz="quarter" idx="5"/>
          </p:nvPr>
        </p:nvSpPr>
        <p:spPr bwMode="auto">
          <a:xfrm>
            <a:off x="5986463" y="8737600"/>
            <a:ext cx="822325" cy="290513"/>
          </a:xfrm>
          <a:prstGeom prst="rect">
            <a:avLst/>
          </a:prstGeom>
          <a:noFill/>
          <a:ln w="9525">
            <a:noFill/>
            <a:miter lim="800000"/>
            <a:headEnd/>
            <a:tailEnd/>
          </a:ln>
          <a:effectLst/>
        </p:spPr>
        <p:txBody>
          <a:bodyPr vert="horz" wrap="square" lIns="19045" tIns="0" rIns="19045" bIns="0" numCol="1" anchor="b" anchorCtr="0" compatLnSpc="1">
            <a:prstTxWarp prst="textNoShape">
              <a:avLst/>
            </a:prstTxWarp>
          </a:bodyPr>
          <a:lstStyle>
            <a:lvl1pPr algn="r" eaLnBrk="0" hangingPunct="0">
              <a:defRPr sz="800" b="0">
                <a:latin typeface="Arial" pitchFamily="-84" charset="0"/>
                <a:ea typeface="Arial" pitchFamily="-84" charset="0"/>
                <a:cs typeface="Arial" pitchFamily="-84" charset="0"/>
              </a:defRPr>
            </a:lvl1pPr>
          </a:lstStyle>
          <a:p>
            <a:pPr>
              <a:defRPr/>
            </a:pPr>
            <a:fld id="{992DDED4-7AC0-466B-ADA7-4E5B1D8955F1}" type="slidenum">
              <a:rPr lang="en-US"/>
              <a:pPr>
                <a:defRPr/>
              </a:pPr>
              <a:t>‹#›</a:t>
            </a:fld>
            <a:endParaRPr lang="en-US"/>
          </a:p>
        </p:txBody>
      </p:sp>
      <p:sp>
        <p:nvSpPr>
          <p:cNvPr id="77842" name="Rectangle 18"/>
          <p:cNvSpPr>
            <a:spLocks noGrp="1" noChangeArrowheads="1"/>
          </p:cNvSpPr>
          <p:nvPr>
            <p:ph type="body" sz="quarter" idx="3"/>
          </p:nvPr>
        </p:nvSpPr>
        <p:spPr bwMode="auto">
          <a:xfrm>
            <a:off x="920750" y="4379913"/>
            <a:ext cx="5135563" cy="4152900"/>
          </a:xfrm>
          <a:prstGeom prst="rect">
            <a:avLst/>
          </a:prstGeom>
          <a:noFill/>
          <a:ln w="9525">
            <a:noFill/>
            <a:miter lim="800000"/>
            <a:headEnd/>
            <a:tailEnd/>
          </a:ln>
          <a:effectLst/>
        </p:spPr>
        <p:txBody>
          <a:bodyPr vert="horz" wrap="square" lIns="73025" tIns="36512" rIns="73025" bIns="365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3174024"/>
      </p:ext>
    </p:extLst>
  </p:cSld>
  <p:clrMap bg1="lt1" tx1="dk1" bg2="lt2" tx2="dk2" accent1="accent1" accent2="accent2" accent3="accent3" accent4="accent4" accent5="accent5" accent6="accent6" hlink="hlink" folHlink="folHlink"/>
  <p:notesStyle>
    <a:lvl1pPr marL="168275" indent="-168275" algn="l" rtl="0" eaLnBrk="0" fontAlgn="base" hangingPunct="0">
      <a:spcBef>
        <a:spcPct val="30000"/>
      </a:spcBef>
      <a:spcAft>
        <a:spcPct val="0"/>
      </a:spcAft>
      <a:buChar char="•"/>
      <a:defRPr sz="1200" kern="1200">
        <a:solidFill>
          <a:schemeClr val="tx1"/>
        </a:solidFill>
        <a:latin typeface="Arial" charset="0"/>
        <a:ea typeface="ＭＳ Ｐゴシック" pitchFamily="-1" charset="-128"/>
        <a:cs typeface="Arial" pitchFamily="-84" charset="0"/>
      </a:defRPr>
    </a:lvl1pPr>
    <a:lvl2pPr marL="579438" indent="-122238" algn="l" rtl="0" eaLnBrk="0" fontAlgn="base" hangingPunct="0">
      <a:spcBef>
        <a:spcPct val="30000"/>
      </a:spcBef>
      <a:spcAft>
        <a:spcPct val="0"/>
      </a:spcAft>
      <a:buChar char="•"/>
      <a:defRPr sz="1200" kern="1200">
        <a:solidFill>
          <a:schemeClr val="tx1"/>
        </a:solidFill>
        <a:latin typeface="Arial" charset="0"/>
        <a:ea typeface="ＭＳ Ｐゴシック" pitchFamily="-1" charset="-128"/>
        <a:cs typeface="Arial" pitchFamily="-84" charset="0"/>
      </a:defRPr>
    </a:lvl2pPr>
    <a:lvl3pPr marL="1027113" indent="-112713" algn="l" rtl="0" eaLnBrk="0" fontAlgn="base" hangingPunct="0">
      <a:spcBef>
        <a:spcPct val="30000"/>
      </a:spcBef>
      <a:spcAft>
        <a:spcPct val="0"/>
      </a:spcAft>
      <a:buChar char="•"/>
      <a:defRPr sz="1200" kern="1200">
        <a:solidFill>
          <a:schemeClr val="tx1"/>
        </a:solidFill>
        <a:latin typeface="Arial" charset="0"/>
        <a:ea typeface="ＭＳ Ｐゴシック" pitchFamily="-1" charset="-128"/>
        <a:cs typeface="Arial" pitchFamily="-84" charset="0"/>
      </a:defRPr>
    </a:lvl3pPr>
    <a:lvl4pPr marL="1493838" indent="-122238" algn="l" rtl="0" eaLnBrk="0" fontAlgn="base" hangingPunct="0">
      <a:spcBef>
        <a:spcPct val="30000"/>
      </a:spcBef>
      <a:spcAft>
        <a:spcPct val="0"/>
      </a:spcAft>
      <a:buChar char="•"/>
      <a:defRPr sz="1200" kern="1200">
        <a:solidFill>
          <a:schemeClr val="tx1"/>
        </a:solidFill>
        <a:latin typeface="Arial" charset="0"/>
        <a:ea typeface="ＭＳ Ｐゴシック" pitchFamily="-1" charset="-128"/>
        <a:cs typeface="Arial" pitchFamily="-84" charset="0"/>
      </a:defRPr>
    </a:lvl4pPr>
    <a:lvl5pPr marL="1943100" indent="-114300" algn="l" rtl="0" eaLnBrk="0" fontAlgn="base" hangingPunct="0">
      <a:spcBef>
        <a:spcPct val="30000"/>
      </a:spcBef>
      <a:spcAft>
        <a:spcPct val="0"/>
      </a:spcAft>
      <a:buChar char="•"/>
      <a:defRPr sz="1200" kern="1200">
        <a:solidFill>
          <a:schemeClr val="tx1"/>
        </a:solidFill>
        <a:latin typeface="Arial" charset="0"/>
        <a:ea typeface="ＭＳ Ｐゴシック" pitchFamily="-1" charset="-128"/>
        <a:cs typeface="Arial" pitchFamily="-8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a:ln/>
        </p:spPr>
      </p:sp>
      <p:sp>
        <p:nvSpPr>
          <p:cNvPr id="13314" name="Notes Placeholder 2"/>
          <p:cNvSpPr>
            <a:spLocks noGrp="1"/>
          </p:cNvSpPr>
          <p:nvPr>
            <p:ph type="body" idx="1"/>
          </p:nvPr>
        </p:nvSpPr>
        <p:spPr>
          <a:noFill/>
          <a:ln/>
        </p:spPr>
        <p:txBody>
          <a:bodyPr/>
          <a:lstStyle/>
          <a:p>
            <a:endParaRPr lang="en-US" smtClean="0">
              <a:ea typeface="ＭＳ Ｐゴシック" pitchFamily="34" charset="-128"/>
              <a:cs typeface="Arial" charset="0"/>
            </a:endParaRPr>
          </a:p>
        </p:txBody>
      </p:sp>
      <p:sp>
        <p:nvSpPr>
          <p:cNvPr id="13315" name="Slide Number Placeholder 3"/>
          <p:cNvSpPr>
            <a:spLocks noGrp="1"/>
          </p:cNvSpPr>
          <p:nvPr>
            <p:ph type="sldNum" sz="quarter" idx="5"/>
          </p:nvPr>
        </p:nvSpPr>
        <p:spPr>
          <a:noFill/>
        </p:spPr>
        <p:txBody>
          <a:bodyPr/>
          <a:lstStyle/>
          <a:p>
            <a:fld id="{80A79AA5-7CE9-4327-8E40-5D130FF250B1}" type="slidenum">
              <a:rPr lang="en-US" smtClean="0">
                <a:latin typeface="Arial" charset="0"/>
                <a:ea typeface="ＭＳ Ｐゴシック" pitchFamily="34" charset="-128"/>
                <a:cs typeface="Arial" charset="0"/>
              </a:rPr>
              <a:pPr/>
              <a:t>2</a:t>
            </a:fld>
            <a:endParaRPr lang="en-US" smtClean="0">
              <a:latin typeface="Arial" charset="0"/>
              <a:ea typeface="ＭＳ Ｐゴシック" pitchFamily="34" charset="-128"/>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smtClean="0">
              <a:ea typeface="ＭＳ Ｐゴシック" pitchFamily="34" charset="-128"/>
              <a:cs typeface="Arial" charset="0"/>
            </a:endParaRPr>
          </a:p>
        </p:txBody>
      </p:sp>
      <p:sp>
        <p:nvSpPr>
          <p:cNvPr id="15363" name="Slide Number Placeholder 3"/>
          <p:cNvSpPr>
            <a:spLocks noGrp="1"/>
          </p:cNvSpPr>
          <p:nvPr>
            <p:ph type="sldNum" sz="quarter" idx="5"/>
          </p:nvPr>
        </p:nvSpPr>
        <p:spPr>
          <a:noFill/>
        </p:spPr>
        <p:txBody>
          <a:bodyPr/>
          <a:lstStyle/>
          <a:p>
            <a:fld id="{C9909182-F792-4812-BD80-F99CC09B3C2B}" type="slidenum">
              <a:rPr lang="en-US" smtClean="0">
                <a:latin typeface="Arial" charset="0"/>
                <a:ea typeface="ＭＳ Ｐゴシック" pitchFamily="34" charset="-128"/>
                <a:cs typeface="Arial" charset="0"/>
              </a:rPr>
              <a:pPr/>
              <a:t>3</a:t>
            </a:fld>
            <a:endParaRPr lang="en-US" smtClean="0">
              <a:latin typeface="Arial" charset="0"/>
              <a:ea typeface="ＭＳ Ｐゴシック" pitchFamily="34" charset="-128"/>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6" name="Freeform 2"/>
          <p:cNvSpPr>
            <a:spLocks/>
          </p:cNvSpPr>
          <p:nvPr/>
        </p:nvSpPr>
        <p:spPr bwMode="auto">
          <a:xfrm>
            <a:off x="-3175" y="1033463"/>
            <a:ext cx="9147175" cy="242887"/>
          </a:xfrm>
          <a:custGeom>
            <a:avLst/>
            <a:gdLst>
              <a:gd name="T0" fmla="*/ 0 w 5762"/>
              <a:gd name="T1" fmla="*/ 153 h 153"/>
              <a:gd name="T2" fmla="*/ 0 w 5762"/>
              <a:gd name="T3" fmla="*/ 72 h 153"/>
              <a:gd name="T4" fmla="*/ 3846 w 5762"/>
              <a:gd name="T5" fmla="*/ 71 h 153"/>
              <a:gd name="T6" fmla="*/ 3913 w 5762"/>
              <a:gd name="T7" fmla="*/ 0 h 153"/>
              <a:gd name="T8" fmla="*/ 5762 w 5762"/>
              <a:gd name="T9" fmla="*/ 0 h 153"/>
              <a:gd name="T10" fmla="*/ 5761 w 5762"/>
              <a:gd name="T11" fmla="*/ 153 h 153"/>
              <a:gd name="T12" fmla="*/ 0 w 5762"/>
              <a:gd name="T13" fmla="*/ 153 h 1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2" h="153">
                <a:moveTo>
                  <a:pt x="0" y="153"/>
                </a:moveTo>
                <a:lnTo>
                  <a:pt x="0" y="72"/>
                </a:lnTo>
                <a:lnTo>
                  <a:pt x="3846" y="71"/>
                </a:lnTo>
                <a:lnTo>
                  <a:pt x="3913" y="0"/>
                </a:lnTo>
                <a:lnTo>
                  <a:pt x="5762" y="0"/>
                </a:lnTo>
                <a:lnTo>
                  <a:pt x="5761" y="153"/>
                </a:lnTo>
                <a:lnTo>
                  <a:pt x="0" y="153"/>
                </a:lnTo>
                <a:close/>
              </a:path>
            </a:pathLst>
          </a:custGeom>
          <a:solidFill>
            <a:srgbClr val="567895"/>
          </a:solidFill>
          <a:ln w="9525" cap="flat" cmpd="sng">
            <a:noFill/>
            <a:prstDash val="solid"/>
            <a:round/>
            <a:headEnd/>
            <a:tailEnd/>
          </a:ln>
        </p:spPr>
        <p:txBody>
          <a:bodyPr lIns="73025" tIns="36512" rIns="73025" bIns="36512"/>
          <a:lstStyle/>
          <a:p>
            <a:pPr eaLnBrk="0" hangingPunct="0">
              <a:lnSpc>
                <a:spcPct val="90000"/>
              </a:lnSpc>
              <a:defRPr/>
            </a:pPr>
            <a:r>
              <a:rPr lang="en-US" sz="3000" dirty="0">
                <a:latin typeface="Neurochrome" pitchFamily="2" charset="0"/>
                <a:ea typeface="+mn-ea"/>
              </a:rPr>
              <a:t>                                                                                 </a:t>
            </a:r>
          </a:p>
        </p:txBody>
      </p:sp>
      <p:sp>
        <p:nvSpPr>
          <p:cNvPr id="12" name="Rectangle 11"/>
          <p:cNvSpPr/>
          <p:nvPr/>
        </p:nvSpPr>
        <p:spPr>
          <a:xfrm>
            <a:off x="6302375" y="996950"/>
            <a:ext cx="2513013" cy="285750"/>
          </a:xfrm>
          <a:prstGeom prst="rect">
            <a:avLst/>
          </a:prstGeom>
        </p:spPr>
        <p:txBody>
          <a:bodyPr>
            <a:spAutoFit/>
          </a:bodyPr>
          <a:lstStyle/>
          <a:p>
            <a:pPr eaLnBrk="0" hangingPunct="0">
              <a:lnSpc>
                <a:spcPct val="90000"/>
              </a:lnSpc>
              <a:defRPr/>
            </a:pPr>
            <a:r>
              <a:rPr lang="en-US" sz="1400" b="0" dirty="0">
                <a:solidFill>
                  <a:schemeClr val="bg1"/>
                </a:solidFill>
                <a:latin typeface="Arial" pitchFamily="-84" charset="0"/>
                <a:ea typeface="Arial" pitchFamily="-84" charset="0"/>
                <a:cs typeface="Arial" pitchFamily="-84" charset="0"/>
              </a:rPr>
              <a:t>DXUniversity – Visalia 2016</a:t>
            </a:r>
          </a:p>
        </p:txBody>
      </p:sp>
      <p:pic>
        <p:nvPicPr>
          <p:cNvPr id="90116" name="Picture 13" descr="Iconic column redone.png"/>
          <p:cNvPicPr>
            <a:picLocks noChangeAspect="1"/>
          </p:cNvPicPr>
          <p:nvPr/>
        </p:nvPicPr>
        <p:blipFill>
          <a:blip r:embed="rId3"/>
          <a:srcRect/>
          <a:stretch>
            <a:fillRect/>
          </a:stretch>
        </p:blipFill>
        <p:spPr bwMode="auto">
          <a:xfrm>
            <a:off x="212725" y="122238"/>
            <a:ext cx="1038225" cy="992187"/>
          </a:xfrm>
          <a:prstGeom prst="rect">
            <a:avLst/>
          </a:prstGeom>
          <a:noFill/>
          <a:ln w="9525">
            <a:noFill/>
            <a:miter lim="800000"/>
            <a:headEnd/>
            <a:tailEnd/>
          </a:ln>
        </p:spPr>
      </p:pic>
      <p:sp>
        <p:nvSpPr>
          <p:cNvPr id="90117" name="Rectangle 4"/>
          <p:cNvSpPr>
            <a:spLocks noGrp="1" noChangeArrowheads="1"/>
          </p:cNvSpPr>
          <p:nvPr>
            <p:ph type="ctrTitle"/>
          </p:nvPr>
        </p:nvSpPr>
        <p:spPr>
          <a:xfrm>
            <a:off x="685800" y="2130425"/>
            <a:ext cx="7772400" cy="1470025"/>
          </a:xfrm>
        </p:spPr>
        <p:txBody>
          <a:bodyPr/>
          <a:lstStyle>
            <a:lvl1pPr>
              <a:defRPr smtClean="0">
                <a:latin typeface="Arial" charset="0"/>
                <a:ea typeface="ＭＳ Ｐゴシック" pitchFamily="34" charset="-128"/>
              </a:defRPr>
            </a:lvl1pPr>
          </a:lstStyle>
          <a:p>
            <a:r>
              <a:rPr lang="en-US" smtClean="0"/>
              <a:t>Click to edit Master title style</a:t>
            </a:r>
          </a:p>
        </p:txBody>
      </p:sp>
      <p:sp>
        <p:nvSpPr>
          <p:cNvPr id="90118" name="Rectangle 5"/>
          <p:cNvSpPr>
            <a:spLocks noGrp="1" noChangeArrowheads="1"/>
          </p:cNvSpPr>
          <p:nvPr>
            <p:ph type="subTitle" idx="1"/>
          </p:nvPr>
        </p:nvSpPr>
        <p:spPr>
          <a:xfrm>
            <a:off x="1371600" y="3886200"/>
            <a:ext cx="6400800" cy="1752600"/>
          </a:xfrm>
        </p:spPr>
        <p:txBody>
          <a:bodyPr/>
          <a:lstStyle>
            <a:lvl1pPr marL="0" indent="0" algn="ctr">
              <a:defRPr smtClean="0">
                <a:latin typeface="Arial" charset="0"/>
                <a:ea typeface="ＭＳ Ｐゴシック" pitchFamily="34" charset="-128"/>
              </a:defRPr>
            </a:lvl1pPr>
          </a:lstStyle>
          <a:p>
            <a:r>
              <a:rPr lang="en-US" smtClean="0"/>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5_Blank">
    <p:spTree>
      <p:nvGrpSpPr>
        <p:cNvPr id="1" name=""/>
        <p:cNvGrpSpPr/>
        <p:nvPr/>
      </p:nvGrpSpPr>
      <p:grpSpPr>
        <a:xfrm>
          <a:off x="0" y="0"/>
          <a:ext cx="0" cy="0"/>
          <a:chOff x="0" y="0"/>
          <a:chExt cx="0" cy="0"/>
        </a:xfrm>
      </p:grpSpPr>
      <p:sp>
        <p:nvSpPr>
          <p:cNvPr id="2" name="Freeform 2"/>
          <p:cNvSpPr>
            <a:spLocks/>
          </p:cNvSpPr>
          <p:nvPr/>
        </p:nvSpPr>
        <p:spPr bwMode="auto">
          <a:xfrm>
            <a:off x="-3175" y="1033463"/>
            <a:ext cx="9147175" cy="242887"/>
          </a:xfrm>
          <a:custGeom>
            <a:avLst/>
            <a:gdLst>
              <a:gd name="T0" fmla="*/ 0 w 5762"/>
              <a:gd name="T1" fmla="*/ 153 h 153"/>
              <a:gd name="T2" fmla="*/ 0 w 5762"/>
              <a:gd name="T3" fmla="*/ 72 h 153"/>
              <a:gd name="T4" fmla="*/ 3846 w 5762"/>
              <a:gd name="T5" fmla="*/ 71 h 153"/>
              <a:gd name="T6" fmla="*/ 3913 w 5762"/>
              <a:gd name="T7" fmla="*/ 0 h 153"/>
              <a:gd name="T8" fmla="*/ 5762 w 5762"/>
              <a:gd name="T9" fmla="*/ 0 h 153"/>
              <a:gd name="T10" fmla="*/ 5761 w 5762"/>
              <a:gd name="T11" fmla="*/ 153 h 153"/>
              <a:gd name="T12" fmla="*/ 0 w 5762"/>
              <a:gd name="T13" fmla="*/ 153 h 1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2" h="153">
                <a:moveTo>
                  <a:pt x="0" y="153"/>
                </a:moveTo>
                <a:lnTo>
                  <a:pt x="0" y="72"/>
                </a:lnTo>
                <a:lnTo>
                  <a:pt x="3846" y="71"/>
                </a:lnTo>
                <a:lnTo>
                  <a:pt x="3913" y="0"/>
                </a:lnTo>
                <a:lnTo>
                  <a:pt x="5762" y="0"/>
                </a:lnTo>
                <a:lnTo>
                  <a:pt x="5761" y="153"/>
                </a:lnTo>
                <a:lnTo>
                  <a:pt x="0" y="153"/>
                </a:lnTo>
                <a:close/>
              </a:path>
            </a:pathLst>
          </a:custGeom>
          <a:solidFill>
            <a:srgbClr val="567895"/>
          </a:solidFill>
          <a:ln w="9525" cap="flat" cmpd="sng">
            <a:noFill/>
            <a:prstDash val="solid"/>
            <a:round/>
            <a:headEnd/>
            <a:tailEnd/>
          </a:ln>
        </p:spPr>
        <p:txBody>
          <a:bodyPr lIns="73025" tIns="36512" rIns="73025" bIns="36512"/>
          <a:lstStyle/>
          <a:p>
            <a:pPr eaLnBrk="0" hangingPunct="0">
              <a:lnSpc>
                <a:spcPct val="90000"/>
              </a:lnSpc>
              <a:defRPr/>
            </a:pPr>
            <a:r>
              <a:rPr lang="en-US" sz="3000" dirty="0">
                <a:latin typeface="Neurochrome" pitchFamily="2" charset="0"/>
                <a:ea typeface="+mn-ea"/>
              </a:rPr>
              <a:t>                                                                                 </a:t>
            </a:r>
          </a:p>
        </p:txBody>
      </p:sp>
      <p:sp>
        <p:nvSpPr>
          <p:cNvPr id="3" name="Rectangle 11"/>
          <p:cNvSpPr/>
          <p:nvPr/>
        </p:nvSpPr>
        <p:spPr>
          <a:xfrm>
            <a:off x="6302375" y="996950"/>
            <a:ext cx="2513013" cy="285750"/>
          </a:xfrm>
          <a:prstGeom prst="rect">
            <a:avLst/>
          </a:prstGeom>
        </p:spPr>
        <p:txBody>
          <a:bodyPr>
            <a:spAutoFit/>
          </a:bodyPr>
          <a:lstStyle/>
          <a:p>
            <a:pPr eaLnBrk="0" hangingPunct="0">
              <a:lnSpc>
                <a:spcPct val="90000"/>
              </a:lnSpc>
              <a:defRPr/>
            </a:pPr>
            <a:r>
              <a:rPr lang="en-US" sz="1400" b="0" dirty="0">
                <a:solidFill>
                  <a:schemeClr val="bg1"/>
                </a:solidFill>
                <a:latin typeface="Arial" pitchFamily="-84" charset="0"/>
                <a:ea typeface="Arial" pitchFamily="-84" charset="0"/>
                <a:cs typeface="Arial" pitchFamily="-84" charset="0"/>
              </a:rPr>
              <a:t>DXUniversity – Visalia 2016</a:t>
            </a:r>
          </a:p>
        </p:txBody>
      </p:sp>
      <p:pic>
        <p:nvPicPr>
          <p:cNvPr id="4" name="Picture 13" descr="Iconic column redone.png"/>
          <p:cNvPicPr>
            <a:picLocks noChangeAspect="1"/>
          </p:cNvPicPr>
          <p:nvPr/>
        </p:nvPicPr>
        <p:blipFill>
          <a:blip r:embed="rId2"/>
          <a:srcRect/>
          <a:stretch>
            <a:fillRect/>
          </a:stretch>
        </p:blipFill>
        <p:spPr bwMode="auto">
          <a:xfrm>
            <a:off x="212725" y="122238"/>
            <a:ext cx="1038225" cy="992187"/>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355876">
                <a:alpha val="80000"/>
                <a:lumMod val="60000"/>
                <a:lumOff val="40000"/>
              </a:srgbClr>
            </a:gs>
            <a:gs pos="51000">
              <a:srgbClr val="FFFFFF">
                <a:alpha val="93000"/>
              </a:srgbClr>
            </a:gs>
          </a:gsLst>
          <a:lin ang="5400000" scaled="1"/>
          <a:tileRect/>
        </a:gradFill>
        <a:effectLst/>
      </p:bgPr>
    </p:bg>
    <p:spTree>
      <p:nvGrpSpPr>
        <p:cNvPr id="1" name=""/>
        <p:cNvGrpSpPr/>
        <p:nvPr/>
      </p:nvGrpSpPr>
      <p:grpSpPr>
        <a:xfrm>
          <a:off x="0" y="0"/>
          <a:ext cx="0" cy="0"/>
          <a:chOff x="0" y="0"/>
          <a:chExt cx="0" cy="0"/>
        </a:xfrm>
      </p:grpSpPr>
      <p:sp>
        <p:nvSpPr>
          <p:cNvPr id="20489" name="Rectangle 4"/>
          <p:cNvSpPr>
            <a:spLocks noGrp="1" noChangeArrowheads="1"/>
          </p:cNvSpPr>
          <p:nvPr>
            <p:ph type="title"/>
          </p:nvPr>
        </p:nvSpPr>
        <p:spPr bwMode="auto">
          <a:xfrm>
            <a:off x="1355725" y="196850"/>
            <a:ext cx="6824663" cy="750888"/>
          </a:xfrm>
          <a:prstGeom prst="rect">
            <a:avLst/>
          </a:prstGeom>
          <a:noFill/>
          <a:ln w="9525">
            <a:noFill/>
            <a:miter lim="800000"/>
            <a:headEnd/>
            <a:tailEnd/>
          </a:ln>
        </p:spPr>
        <p:txBody>
          <a:bodyPr vert="horz" wrap="square" lIns="82124" tIns="41061" rIns="82124" bIns="41061" numCol="1" anchor="b" anchorCtr="0" compatLnSpc="1">
            <a:prstTxWarp prst="textNoShape">
              <a:avLst/>
            </a:prstTxWarp>
          </a:bodyPr>
          <a:lstStyle/>
          <a:p>
            <a:pPr lvl="0"/>
            <a:r>
              <a:rPr lang="en-US" smtClean="0"/>
              <a:t>Click to edit slide title</a:t>
            </a:r>
          </a:p>
        </p:txBody>
      </p:sp>
      <p:sp>
        <p:nvSpPr>
          <p:cNvPr id="20490" name="Rectangle 5"/>
          <p:cNvSpPr>
            <a:spLocks noGrp="1" noChangeArrowheads="1"/>
          </p:cNvSpPr>
          <p:nvPr>
            <p:ph type="body" idx="1"/>
          </p:nvPr>
        </p:nvSpPr>
        <p:spPr bwMode="auto">
          <a:xfrm>
            <a:off x="1320800" y="1720850"/>
            <a:ext cx="7219950" cy="3571875"/>
          </a:xfrm>
          <a:prstGeom prst="rect">
            <a:avLst/>
          </a:prstGeom>
          <a:noFill/>
          <a:ln w="9525">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0"/>
            <a:r>
              <a:rPr lang="en-US" smtClean="0"/>
              <a:t>		Second Level</a:t>
            </a:r>
          </a:p>
          <a:p>
            <a:pPr lvl="0"/>
            <a:r>
              <a:rPr lang="en-US" smtClean="0"/>
              <a:t>			Third Level</a:t>
            </a:r>
          </a:p>
          <a:p>
            <a:pPr lvl="0"/>
            <a:r>
              <a:rPr lang="en-US" smtClean="0"/>
              <a:t>				Fourth Level</a:t>
            </a:r>
          </a:p>
          <a:p>
            <a:pPr lvl="0"/>
            <a:r>
              <a:rPr lang="en-US" smtClean="0"/>
              <a:t>					Fifth Level</a:t>
            </a: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Lst>
  <p:txStyles>
    <p:titleStyle>
      <a:lvl1pPr algn="l" defTabSz="814388" rtl="0" eaLnBrk="0" fontAlgn="base" hangingPunct="0">
        <a:lnSpc>
          <a:spcPct val="90000"/>
        </a:lnSpc>
        <a:spcBef>
          <a:spcPct val="0"/>
        </a:spcBef>
        <a:spcAft>
          <a:spcPct val="0"/>
        </a:spcAft>
        <a:defRPr sz="40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4000" b="1">
          <a:solidFill>
            <a:schemeClr val="tx2"/>
          </a:solidFill>
          <a:latin typeface="Arial" pitchFamily="-84" charset="0"/>
          <a:ea typeface="ＭＳ Ｐゴシック" pitchFamily="-84" charset="-128"/>
          <a:cs typeface="ＭＳ Ｐゴシック" pitchFamily="-84" charset="-128"/>
        </a:defRPr>
      </a:lvl2pPr>
      <a:lvl3pPr algn="l" defTabSz="814388" rtl="0" eaLnBrk="0" fontAlgn="base" hangingPunct="0">
        <a:lnSpc>
          <a:spcPct val="90000"/>
        </a:lnSpc>
        <a:spcBef>
          <a:spcPct val="0"/>
        </a:spcBef>
        <a:spcAft>
          <a:spcPct val="0"/>
        </a:spcAft>
        <a:defRPr sz="4000" b="1">
          <a:solidFill>
            <a:schemeClr val="tx2"/>
          </a:solidFill>
          <a:latin typeface="Arial" pitchFamily="-84" charset="0"/>
          <a:ea typeface="ＭＳ Ｐゴシック" pitchFamily="-84" charset="-128"/>
          <a:cs typeface="ＭＳ Ｐゴシック" pitchFamily="-84" charset="-128"/>
        </a:defRPr>
      </a:lvl3pPr>
      <a:lvl4pPr algn="l" defTabSz="814388" rtl="0" eaLnBrk="0" fontAlgn="base" hangingPunct="0">
        <a:lnSpc>
          <a:spcPct val="90000"/>
        </a:lnSpc>
        <a:spcBef>
          <a:spcPct val="0"/>
        </a:spcBef>
        <a:spcAft>
          <a:spcPct val="0"/>
        </a:spcAft>
        <a:defRPr sz="4000" b="1">
          <a:solidFill>
            <a:schemeClr val="tx2"/>
          </a:solidFill>
          <a:latin typeface="Arial" pitchFamily="-84" charset="0"/>
          <a:ea typeface="ＭＳ Ｐゴシック" pitchFamily="-84" charset="-128"/>
          <a:cs typeface="ＭＳ Ｐゴシック" pitchFamily="-84" charset="-128"/>
        </a:defRPr>
      </a:lvl4pPr>
      <a:lvl5pPr algn="l" defTabSz="814388" rtl="0" eaLnBrk="0" fontAlgn="base" hangingPunct="0">
        <a:lnSpc>
          <a:spcPct val="90000"/>
        </a:lnSpc>
        <a:spcBef>
          <a:spcPct val="0"/>
        </a:spcBef>
        <a:spcAft>
          <a:spcPct val="0"/>
        </a:spcAft>
        <a:defRPr sz="4000" b="1">
          <a:solidFill>
            <a:schemeClr val="tx2"/>
          </a:solidFill>
          <a:latin typeface="Arial" pitchFamily="-84" charset="0"/>
          <a:ea typeface="ＭＳ Ｐゴシック" pitchFamily="-84" charset="-128"/>
          <a:cs typeface="ＭＳ Ｐゴシック" pitchFamily="-84" charset="-128"/>
        </a:defRPr>
      </a:lvl5pPr>
      <a:lvl6pPr marL="4572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6pPr>
      <a:lvl7pPr marL="9144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7pPr>
      <a:lvl8pPr marL="13716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8pPr>
      <a:lvl9pPr marL="18288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9pPr>
    </p:titleStyle>
    <p:bodyStyle>
      <a:lvl1pPr marL="236538" indent="-236538" algn="l" defTabSz="814388" rtl="0" eaLnBrk="0" fontAlgn="base" hangingPunct="0">
        <a:lnSpc>
          <a:spcPct val="95000"/>
        </a:lnSpc>
        <a:spcBef>
          <a:spcPct val="50000"/>
        </a:spcBef>
        <a:spcAft>
          <a:spcPct val="0"/>
        </a:spcAft>
        <a:buClr>
          <a:schemeClr val="accent1"/>
        </a:buClr>
        <a:buSzPct val="100000"/>
        <a:defRPr sz="3200" b="1">
          <a:solidFill>
            <a:schemeClr val="tx1"/>
          </a:solidFill>
          <a:latin typeface="+mn-lt"/>
          <a:ea typeface="+mn-ea"/>
          <a:cs typeface="+mn-cs"/>
        </a:defRPr>
      </a:lvl1pPr>
      <a:lvl2pPr marL="574675" indent="-117475" algn="l" defTabSz="814388" rtl="0" eaLnBrk="0" fontAlgn="base" hangingPunct="0">
        <a:lnSpc>
          <a:spcPct val="95000"/>
        </a:lnSpc>
        <a:spcBef>
          <a:spcPct val="50000"/>
        </a:spcBef>
        <a:spcAft>
          <a:spcPct val="0"/>
        </a:spcAft>
        <a:defRPr sz="3200" b="1">
          <a:solidFill>
            <a:schemeClr val="tx1"/>
          </a:solidFill>
          <a:latin typeface="+mn-lt"/>
          <a:ea typeface="+mn-ea"/>
        </a:defRPr>
      </a:lvl2pPr>
      <a:lvl3pPr marL="914400" algn="l" defTabSz="814388" rtl="0" eaLnBrk="0" fontAlgn="base" hangingPunct="0">
        <a:lnSpc>
          <a:spcPct val="95000"/>
        </a:lnSpc>
        <a:spcBef>
          <a:spcPct val="50000"/>
        </a:spcBef>
        <a:spcAft>
          <a:spcPct val="0"/>
        </a:spcAft>
        <a:defRPr sz="3200" b="1">
          <a:solidFill>
            <a:schemeClr val="tx1"/>
          </a:solidFill>
          <a:latin typeface="+mn-lt"/>
          <a:ea typeface="+mn-ea"/>
        </a:defRPr>
      </a:lvl3pPr>
      <a:lvl4pPr marL="1254125" indent="117475" algn="l" defTabSz="814388" rtl="0" eaLnBrk="0" fontAlgn="base" hangingPunct="0">
        <a:lnSpc>
          <a:spcPct val="95000"/>
        </a:lnSpc>
        <a:spcBef>
          <a:spcPct val="50000"/>
        </a:spcBef>
        <a:spcAft>
          <a:spcPct val="0"/>
        </a:spcAft>
        <a:defRPr sz="3200" b="1">
          <a:solidFill>
            <a:schemeClr val="tx1"/>
          </a:solidFill>
          <a:latin typeface="+mn-lt"/>
          <a:ea typeface="+mn-ea"/>
        </a:defRPr>
      </a:lvl4pPr>
      <a:lvl5pPr marL="1604963" indent="223838" algn="l" defTabSz="814388" rtl="0" eaLnBrk="0" fontAlgn="base" hangingPunct="0">
        <a:lnSpc>
          <a:spcPct val="95000"/>
        </a:lnSpc>
        <a:spcBef>
          <a:spcPct val="50000"/>
        </a:spcBef>
        <a:spcAft>
          <a:spcPct val="0"/>
        </a:spcAft>
        <a:defRPr sz="3200" b="1">
          <a:solidFill>
            <a:schemeClr val="tx1"/>
          </a:solidFill>
          <a:latin typeface="+mn-lt"/>
          <a:ea typeface="+mn-ea"/>
        </a:defRPr>
      </a:lvl5pPr>
      <a:lvl6pPr marL="2062163" indent="223838" algn="l" defTabSz="814388" rtl="0" eaLnBrk="0" fontAlgn="base" hangingPunct="0">
        <a:lnSpc>
          <a:spcPct val="95000"/>
        </a:lnSpc>
        <a:spcBef>
          <a:spcPct val="50000"/>
        </a:spcBef>
        <a:spcAft>
          <a:spcPct val="0"/>
        </a:spcAft>
        <a:defRPr sz="2000" b="1">
          <a:solidFill>
            <a:schemeClr val="tx1"/>
          </a:solidFill>
          <a:latin typeface="+mn-lt"/>
          <a:ea typeface="+mn-ea"/>
        </a:defRPr>
      </a:lvl6pPr>
      <a:lvl7pPr marL="2519363" indent="223838" algn="l" defTabSz="814388" rtl="0" eaLnBrk="0" fontAlgn="base" hangingPunct="0">
        <a:lnSpc>
          <a:spcPct val="95000"/>
        </a:lnSpc>
        <a:spcBef>
          <a:spcPct val="50000"/>
        </a:spcBef>
        <a:spcAft>
          <a:spcPct val="0"/>
        </a:spcAft>
        <a:defRPr sz="2000" b="1">
          <a:solidFill>
            <a:schemeClr val="tx1"/>
          </a:solidFill>
          <a:latin typeface="+mn-lt"/>
          <a:ea typeface="+mn-ea"/>
        </a:defRPr>
      </a:lvl7pPr>
      <a:lvl8pPr marL="2976563" indent="223838" algn="l" defTabSz="814388" rtl="0" eaLnBrk="0" fontAlgn="base" hangingPunct="0">
        <a:lnSpc>
          <a:spcPct val="95000"/>
        </a:lnSpc>
        <a:spcBef>
          <a:spcPct val="50000"/>
        </a:spcBef>
        <a:spcAft>
          <a:spcPct val="0"/>
        </a:spcAft>
        <a:defRPr sz="2000" b="1">
          <a:solidFill>
            <a:schemeClr val="tx1"/>
          </a:solidFill>
          <a:latin typeface="+mn-lt"/>
          <a:ea typeface="+mn-ea"/>
        </a:defRPr>
      </a:lvl8pPr>
      <a:lvl9pPr marL="3433763" indent="223838" algn="l" defTabSz="814388" rtl="0" eaLnBrk="0" fontAlgn="base" hangingPunct="0">
        <a:lnSpc>
          <a:spcPct val="95000"/>
        </a:lnSpc>
        <a:spcBef>
          <a:spcPct val="50000"/>
        </a:spcBef>
        <a:spcAft>
          <a:spcPct val="0"/>
        </a:spcAft>
        <a:defRPr sz="2000" b="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ttycontesting.com/" TargetMode="External"/><Relationship Id="rId3" Type="http://schemas.openxmlformats.org/officeDocument/2006/relationships/hyperlink" Target="mailto:rtty@contesting.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40" name="Rectangle 4"/>
          <p:cNvSpPr>
            <a:spLocks noGrp="1" noChangeArrowheads="1"/>
          </p:cNvSpPr>
          <p:nvPr>
            <p:ph type="ctrTitle"/>
          </p:nvPr>
        </p:nvSpPr>
        <p:spPr/>
        <p:txBody>
          <a:bodyPr/>
          <a:lstStyle/>
          <a:p>
            <a:pPr algn="ctr"/>
            <a:r>
              <a:rPr lang="en-US" sz="6600" dirty="0"/>
              <a:t>Having Fun with</a:t>
            </a:r>
            <a:br>
              <a:rPr lang="en-US" sz="6600" dirty="0"/>
            </a:br>
            <a:r>
              <a:rPr lang="en-US" sz="6600" dirty="0"/>
              <a:t>RTTY </a:t>
            </a:r>
            <a:r>
              <a:rPr lang="en-US" sz="6600" dirty="0" err="1"/>
              <a:t>DXing</a:t>
            </a:r>
            <a:endParaRPr lang="en-US" sz="6600" dirty="0"/>
          </a:p>
        </p:txBody>
      </p:sp>
      <p:sp>
        <p:nvSpPr>
          <p:cNvPr id="91141" name="Rectangle 5"/>
          <p:cNvSpPr>
            <a:spLocks noGrp="1" noChangeArrowheads="1"/>
          </p:cNvSpPr>
          <p:nvPr>
            <p:ph type="subTitle" idx="1"/>
          </p:nvPr>
        </p:nvSpPr>
        <p:spPr/>
        <p:txBody>
          <a:bodyPr/>
          <a:lstStyle/>
          <a:p>
            <a:r>
              <a:rPr lang="en-US" dirty="0"/>
              <a:t>Ed </a:t>
            </a:r>
            <a:r>
              <a:rPr lang="en-US" dirty="0" err="1"/>
              <a:t>Muns</a:t>
            </a:r>
            <a:r>
              <a:rPr lang="en-US" dirty="0"/>
              <a:t>, W0YK</a:t>
            </a:r>
          </a:p>
          <a:p>
            <a:r>
              <a:rPr lang="en-US" dirty="0"/>
              <a:t>15 April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p:txBody>
          <a:bodyPr/>
          <a:lstStyle/>
          <a:p>
            <a:r>
              <a:rPr lang="en-US" smtClean="0">
                <a:latin typeface="Arial" charset="0"/>
                <a:ea typeface="ＭＳ Ｐゴシック" pitchFamily="34" charset="-128"/>
              </a:rPr>
              <a:t>DXer Strategy &amp; Tactics</a:t>
            </a:r>
          </a:p>
        </p:txBody>
      </p:sp>
      <p:sp>
        <p:nvSpPr>
          <p:cNvPr id="103427"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34" charset="-128"/>
              </a:rPr>
              <a:t>Do homework on DXpedition</a:t>
            </a:r>
            <a:endParaRPr lang="en-US" sz="2400" smtClean="0">
              <a:latin typeface="Arial" charset="0"/>
              <a:ea typeface="ＭＳ Ｐゴシック" pitchFamily="34" charset="-128"/>
            </a:endParaRPr>
          </a:p>
          <a:p>
            <a:pPr lvl="1">
              <a:buFontTx/>
              <a:buChar char="–"/>
            </a:pPr>
            <a:r>
              <a:rPr lang="en-US" sz="2400" smtClean="0">
                <a:latin typeface="Arial" charset="0"/>
                <a:ea typeface="ＭＳ Ｐゴシック" pitchFamily="34" charset="-128"/>
              </a:rPr>
              <a:t> Advance information</a:t>
            </a:r>
          </a:p>
          <a:p>
            <a:pPr lvl="1">
              <a:buFontTx/>
              <a:buChar char="–"/>
            </a:pPr>
            <a:r>
              <a:rPr lang="en-US" sz="2400" smtClean="0">
                <a:latin typeface="Arial" charset="0"/>
                <a:ea typeface="ＭＳ Ｐゴシック" pitchFamily="34" charset="-128"/>
              </a:rPr>
              <a:t> DXpedition website: plans</a:t>
            </a:r>
          </a:p>
          <a:p>
            <a:pPr>
              <a:buFontTx/>
              <a:buChar char="•"/>
            </a:pPr>
            <a:r>
              <a:rPr lang="en-US" smtClean="0">
                <a:latin typeface="Arial" charset="0"/>
                <a:ea typeface="ＭＳ Ｐゴシック" pitchFamily="34" charset="-128"/>
              </a:rPr>
              <a:t>Rally resources</a:t>
            </a:r>
            <a:endParaRPr lang="en-US" sz="2400" smtClean="0">
              <a:latin typeface="Arial" charset="0"/>
              <a:ea typeface="ＭＳ Ｐゴシック" pitchFamily="34" charset="-128"/>
            </a:endParaRPr>
          </a:p>
          <a:p>
            <a:pPr lvl="1">
              <a:buFontTx/>
              <a:buChar char="–"/>
            </a:pPr>
            <a:r>
              <a:rPr lang="en-US" sz="2400" smtClean="0">
                <a:latin typeface="Arial" charset="0"/>
                <a:ea typeface="ＭＳ Ｐゴシック" pitchFamily="34" charset="-128"/>
              </a:rPr>
              <a:t> DXpedition website: tools</a:t>
            </a:r>
          </a:p>
          <a:p>
            <a:pPr lvl="1">
              <a:buFontTx/>
              <a:buChar char="–"/>
            </a:pPr>
            <a:r>
              <a:rPr lang="en-US" sz="2400" smtClean="0">
                <a:latin typeface="Arial" charset="0"/>
                <a:ea typeface="ＭＳ Ｐゴシック" pitchFamily="34" charset="-128"/>
              </a:rPr>
              <a:t> Propagation aids</a:t>
            </a:r>
          </a:p>
          <a:p>
            <a:pPr lvl="1">
              <a:buFontTx/>
              <a:buChar char="–"/>
            </a:pPr>
            <a:r>
              <a:rPr lang="en-US" sz="2400" smtClean="0">
                <a:latin typeface="Arial" charset="0"/>
                <a:ea typeface="ＭＳ Ｐゴシック" pitchFamily="34" charset="-128"/>
              </a:rPr>
              <a:t> Spotting network</a:t>
            </a:r>
          </a:p>
          <a:p>
            <a:pPr lvl="1">
              <a:buFontTx/>
              <a:buChar char="–"/>
            </a:pPr>
            <a:r>
              <a:rPr lang="en-US" sz="2400" smtClean="0">
                <a:latin typeface="Arial" charset="0"/>
                <a:ea typeface="ＭＳ Ｐゴシック" pitchFamily="34" charset="-128"/>
              </a:rPr>
              <a:t> Reverse Beacon Network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p:txBody>
          <a:bodyPr/>
          <a:lstStyle/>
          <a:p>
            <a:r>
              <a:rPr lang="en-US" smtClean="0">
                <a:latin typeface="Arial" charset="0"/>
                <a:ea typeface="ＭＳ Ｐゴシック" pitchFamily="34" charset="-128"/>
              </a:rPr>
              <a:t>DXer Strategy &amp; Tactics</a:t>
            </a:r>
          </a:p>
        </p:txBody>
      </p:sp>
      <p:sp>
        <p:nvSpPr>
          <p:cNvPr id="100355"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34" charset="-128"/>
              </a:rPr>
              <a:t>Listen</a:t>
            </a:r>
            <a:endParaRPr lang="en-US" sz="2400" smtClean="0">
              <a:latin typeface="Arial" charset="0"/>
              <a:ea typeface="ＭＳ Ｐゴシック" pitchFamily="34" charset="-128"/>
            </a:endParaRPr>
          </a:p>
          <a:p>
            <a:pPr lvl="1">
              <a:buFontTx/>
              <a:buChar char="–"/>
            </a:pPr>
            <a:r>
              <a:rPr lang="en-US" sz="2400" smtClean="0">
                <a:latin typeface="Arial" charset="0"/>
                <a:ea typeface="ＭＳ Ｐゴシック" pitchFamily="34" charset="-128"/>
              </a:rPr>
              <a:t> Determine landscape</a:t>
            </a:r>
          </a:p>
          <a:p>
            <a:pPr lvl="1">
              <a:buFontTx/>
              <a:buChar char="–"/>
            </a:pPr>
            <a:r>
              <a:rPr lang="en-US" sz="2400" smtClean="0">
                <a:latin typeface="Arial" charset="0"/>
                <a:ea typeface="ＭＳ Ｐゴシック" pitchFamily="34" charset="-128"/>
              </a:rPr>
              <a:t> Determine messaging</a:t>
            </a:r>
          </a:p>
          <a:p>
            <a:pPr lvl="1">
              <a:buFontTx/>
              <a:buChar char="–"/>
            </a:pPr>
            <a:r>
              <a:rPr lang="en-US" sz="2400" smtClean="0">
                <a:latin typeface="Arial" charset="0"/>
                <a:ea typeface="ＭＳ Ｐゴシック" pitchFamily="34" charset="-128"/>
              </a:rPr>
              <a:t> Determine QSO pattern </a:t>
            </a:r>
            <a:r>
              <a:rPr lang="en-US" sz="2400" smtClean="0">
                <a:solidFill>
                  <a:schemeClr val="accent2"/>
                </a:solidFill>
                <a:latin typeface="Arial" charset="0"/>
                <a:ea typeface="ＭＳ Ｐゴシック" pitchFamily="34" charset="-128"/>
              </a:rPr>
              <a:t>(</a:t>
            </a:r>
            <a:r>
              <a:rPr lang="en-US" sz="2400" i="1" smtClean="0">
                <a:solidFill>
                  <a:schemeClr val="accent2"/>
                </a:solidFill>
                <a:latin typeface="Arial" charset="0"/>
                <a:ea typeface="ＭＳ Ｐゴシック" pitchFamily="34" charset="-128"/>
              </a:rPr>
              <a:t>His</a:t>
            </a:r>
            <a:r>
              <a:rPr lang="en-US" sz="2400" smtClean="0">
                <a:solidFill>
                  <a:schemeClr val="accent2"/>
                </a:solidFill>
                <a:latin typeface="Arial" charset="0"/>
                <a:ea typeface="ＭＳ Ｐゴシック" pitchFamily="34" charset="-128"/>
              </a:rPr>
              <a:t> RX freq.)</a:t>
            </a:r>
          </a:p>
          <a:p>
            <a:pPr>
              <a:buFontTx/>
              <a:buChar char="•"/>
            </a:pPr>
            <a:r>
              <a:rPr lang="en-US" smtClean="0">
                <a:latin typeface="Arial" charset="0"/>
                <a:ea typeface="ＭＳ Ｐゴシック" pitchFamily="34" charset="-128"/>
              </a:rPr>
              <a:t>Listen some more to verify</a:t>
            </a:r>
          </a:p>
          <a:p>
            <a:pPr>
              <a:buFontTx/>
              <a:buChar char="•"/>
            </a:pPr>
            <a:r>
              <a:rPr lang="en-US" smtClean="0">
                <a:latin typeface="Arial" charset="0"/>
                <a:ea typeface="ＭＳ Ｐゴシック" pitchFamily="34" charset="-128"/>
              </a:rPr>
              <a:t>Setup to transmit</a:t>
            </a:r>
          </a:p>
          <a:p>
            <a:r>
              <a:rPr lang="en-US" sz="4400" i="1" smtClean="0">
                <a:solidFill>
                  <a:schemeClr val="accent2"/>
                </a:solidFill>
                <a:latin typeface="Arial" charset="0"/>
                <a:ea typeface="ＭＳ Ｐゴシック" pitchFamily="34" charset="-128"/>
                <a:sym typeface="Wingdings" pitchFamily="2" charset="2"/>
              </a:rPr>
              <a:t> Only then, transmit</a:t>
            </a:r>
            <a:endParaRPr lang="en-US" sz="4400" i="1" smtClean="0">
              <a:solidFill>
                <a:schemeClr val="accent2"/>
              </a:solidFill>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p:txBody>
          <a:bodyPr/>
          <a:lstStyle/>
          <a:p>
            <a:r>
              <a:rPr lang="en-US" smtClean="0">
                <a:latin typeface="Arial" charset="0"/>
                <a:ea typeface="ＭＳ Ｐゴシック" pitchFamily="34" charset="-128"/>
              </a:rPr>
              <a:t>DXer Strategy &amp; Tactics</a:t>
            </a:r>
          </a:p>
        </p:txBody>
      </p:sp>
      <p:sp>
        <p:nvSpPr>
          <p:cNvPr id="101379"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34" charset="-128"/>
              </a:rPr>
              <a:t>If you work them, congrats!</a:t>
            </a:r>
          </a:p>
          <a:p>
            <a:pPr>
              <a:buFontTx/>
              <a:buChar char="•"/>
            </a:pPr>
            <a:r>
              <a:rPr lang="en-US" smtClean="0">
                <a:latin typeface="Arial" charset="0"/>
                <a:ea typeface="ＭＳ Ｐゴシック" pitchFamily="34" charset="-128"/>
              </a:rPr>
              <a:t>If not, then …</a:t>
            </a:r>
          </a:p>
          <a:p>
            <a:r>
              <a:rPr lang="en-US" sz="4400" i="1" smtClean="0">
                <a:solidFill>
                  <a:schemeClr val="accent2"/>
                </a:solidFill>
                <a:latin typeface="Arial" charset="0"/>
                <a:ea typeface="ＭＳ Ｐゴシック" pitchFamily="34" charset="-128"/>
                <a:sym typeface="Wingdings" pitchFamily="2" charset="2"/>
              </a:rPr>
              <a:t> Listen better</a:t>
            </a:r>
          </a:p>
          <a:p>
            <a:r>
              <a:rPr lang="en-US" sz="4400" i="1" smtClean="0">
                <a:solidFill>
                  <a:schemeClr val="accent2"/>
                </a:solidFill>
                <a:latin typeface="Arial" charset="0"/>
                <a:ea typeface="ＭＳ Ｐゴシック" pitchFamily="34" charset="-128"/>
                <a:sym typeface="Wingdings" pitchFamily="2" charset="2"/>
              </a:rPr>
              <a:t> Check station setup</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p:txBody>
          <a:bodyPr/>
          <a:lstStyle/>
          <a:p>
            <a:r>
              <a:rPr lang="en-US" smtClean="0">
                <a:latin typeface="Arial" charset="0"/>
                <a:ea typeface="ＭＳ Ｐゴシック" pitchFamily="34" charset="-128"/>
              </a:rPr>
              <a:t>QSO Pattern </a:t>
            </a:r>
            <a:r>
              <a:rPr lang="en-US" smtClean="0">
                <a:solidFill>
                  <a:schemeClr val="accent2"/>
                </a:solidFill>
                <a:latin typeface="Arial" charset="0"/>
                <a:ea typeface="ＭＳ Ｐゴシック" pitchFamily="34" charset="-128"/>
              </a:rPr>
              <a:t>(</a:t>
            </a:r>
            <a:r>
              <a:rPr lang="en-US" i="1" smtClean="0">
                <a:solidFill>
                  <a:schemeClr val="accent2"/>
                </a:solidFill>
                <a:latin typeface="Arial" charset="0"/>
                <a:ea typeface="ＭＳ Ｐゴシック" pitchFamily="34" charset="-128"/>
              </a:rPr>
              <a:t>His</a:t>
            </a:r>
            <a:r>
              <a:rPr lang="en-US" smtClean="0">
                <a:solidFill>
                  <a:schemeClr val="accent2"/>
                </a:solidFill>
                <a:latin typeface="Arial" charset="0"/>
                <a:ea typeface="ＭＳ Ｐゴシック" pitchFamily="34" charset="-128"/>
              </a:rPr>
              <a:t> RX freq.)</a:t>
            </a:r>
          </a:p>
        </p:txBody>
      </p:sp>
      <p:sp>
        <p:nvSpPr>
          <p:cNvPr id="102403"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34" charset="-128"/>
              </a:rPr>
              <a:t>Misdirect</a:t>
            </a:r>
          </a:p>
          <a:p>
            <a:pPr>
              <a:buFontTx/>
              <a:buChar char="•"/>
            </a:pPr>
            <a:r>
              <a:rPr lang="en-US" smtClean="0">
                <a:latin typeface="Arial" charset="0"/>
                <a:ea typeface="ＭＳ Ｐゴシック" pitchFamily="34" charset="-128"/>
              </a:rPr>
              <a:t>Linger, then move monotonically</a:t>
            </a:r>
            <a:endParaRPr lang="en-US" sz="2400" smtClean="0">
              <a:latin typeface="Arial" charset="0"/>
              <a:ea typeface="ＭＳ Ｐゴシック" pitchFamily="34" charset="-128"/>
            </a:endParaRPr>
          </a:p>
          <a:p>
            <a:pPr lvl="1">
              <a:buFontTx/>
              <a:buChar char="–"/>
            </a:pPr>
            <a:r>
              <a:rPr lang="en-US" sz="2400" smtClean="0">
                <a:latin typeface="Arial" charset="0"/>
                <a:ea typeface="ＭＳ Ｐゴシック" pitchFamily="34" charset="-128"/>
              </a:rPr>
              <a:t> Round trip or Reset</a:t>
            </a:r>
          </a:p>
          <a:p>
            <a:pPr lvl="1">
              <a:buFontTx/>
              <a:buChar char="–"/>
            </a:pPr>
            <a:r>
              <a:rPr lang="en-US" sz="2400" smtClean="0">
                <a:latin typeface="Arial" charset="0"/>
                <a:ea typeface="ＭＳ Ｐゴシック" pitchFamily="34" charset="-128"/>
              </a:rPr>
              <a:t> Ping Pong the edges</a:t>
            </a:r>
          </a:p>
          <a:p>
            <a:pPr lvl="1">
              <a:buFontTx/>
              <a:buChar char="–"/>
            </a:pPr>
            <a:r>
              <a:rPr lang="en-US" sz="2400" smtClean="0">
                <a:latin typeface="Arial" charset="0"/>
                <a:ea typeface="ＭＳ Ｐゴシック" pitchFamily="34" charset="-128"/>
              </a:rPr>
              <a:t> Don’t linger</a:t>
            </a:r>
          </a:p>
          <a:p>
            <a:pPr>
              <a:buFontTx/>
              <a:buChar char="•"/>
            </a:pPr>
            <a:r>
              <a:rPr lang="en-US" smtClean="0">
                <a:latin typeface="Arial" charset="0"/>
                <a:ea typeface="ＭＳ Ｐゴシック" pitchFamily="34" charset="-128"/>
              </a:rPr>
              <a:t>Move randomly</a:t>
            </a:r>
            <a:endParaRPr lang="en-US" sz="2400" smtClean="0">
              <a:latin typeface="Arial" charset="0"/>
              <a:ea typeface="ＭＳ Ｐゴシック" pitchFamily="34" charset="-128"/>
            </a:endParaRPr>
          </a:p>
          <a:p>
            <a:pPr lvl="1">
              <a:buFontTx/>
              <a:buChar char="–"/>
            </a:pPr>
            <a:r>
              <a:rPr lang="en-US" sz="2400" smtClean="0">
                <a:latin typeface="Arial" charset="0"/>
                <a:ea typeface="ＭＳ Ｐゴシック" pitchFamily="34" charset="-128"/>
              </a:rPr>
              <a:t> is it </a:t>
            </a:r>
            <a:r>
              <a:rPr lang="en-US" sz="2400" i="1" smtClean="0">
                <a:solidFill>
                  <a:schemeClr val="accent2"/>
                </a:solidFill>
                <a:latin typeface="Arial" charset="0"/>
                <a:ea typeface="ＭＳ Ｐゴシック" pitchFamily="34" charset="-128"/>
              </a:rPr>
              <a:t>really</a:t>
            </a:r>
            <a:r>
              <a:rPr lang="en-US" sz="2400" smtClean="0">
                <a:latin typeface="Arial" charset="0"/>
                <a:ea typeface="ＭＳ Ｐゴシック" pitchFamily="34" charset="-128"/>
              </a:rPr>
              <a:t> random?</a:t>
            </a:r>
          </a:p>
          <a:p>
            <a:r>
              <a:rPr lang="en-US" sz="4400" i="1" smtClean="0">
                <a:solidFill>
                  <a:schemeClr val="accent2"/>
                </a:solidFill>
                <a:latin typeface="Arial" charset="0"/>
                <a:ea typeface="ＭＳ Ｐゴシック" pitchFamily="34" charset="-128"/>
                <a:sym typeface="Wingdings" pitchFamily="2" charset="2"/>
              </a:rPr>
              <a:t> Next RX freq?</a:t>
            </a:r>
          </a:p>
          <a:p>
            <a:endParaRPr lang="en-US" i="1" smtClean="0">
              <a:solidFill>
                <a:schemeClr val="accent2"/>
              </a:solidFill>
              <a:latin typeface="Arial" charset="0"/>
              <a:ea typeface="ＭＳ Ｐゴシック" pitchFamily="34" charset="-128"/>
              <a:sym typeface="Wingdings" pitchFamily="2" charset="2"/>
            </a:endParaRPr>
          </a:p>
          <a:p>
            <a:pPr lvl="1">
              <a:buFontTx/>
              <a:buChar char="–"/>
            </a:pPr>
            <a:endParaRPr lang="en-US" sz="2400" smtClean="0">
              <a:latin typeface="Arial" charset="0"/>
              <a:ea typeface="ＭＳ Ｐゴシック" pitchFamily="34" charset="-128"/>
            </a:endParaRPr>
          </a:p>
          <a:p>
            <a:endParaRPr lang="en-US" smtClean="0">
              <a:latin typeface="Arial" charset="0"/>
              <a:ea typeface="ＭＳ Ｐゴシック" pitchFamily="34" charset="-128"/>
            </a:endParaRPr>
          </a:p>
          <a:p>
            <a:pPr>
              <a:buFontTx/>
              <a:buChar char="•"/>
            </a:pPr>
            <a:endParaRPr lang="en-US" sz="2400" smtClean="0">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p:txBody>
          <a:bodyPr/>
          <a:lstStyle/>
          <a:p>
            <a:r>
              <a:rPr lang="en-US" smtClean="0">
                <a:latin typeface="Arial" charset="0"/>
                <a:ea typeface="ＭＳ Ｐゴシック" pitchFamily="34" charset="-128"/>
              </a:rPr>
              <a:t>Messages</a:t>
            </a:r>
          </a:p>
        </p:txBody>
      </p:sp>
      <p:sp>
        <p:nvSpPr>
          <p:cNvPr id="108547" name="Rectangle 3"/>
          <p:cNvSpPr>
            <a:spLocks noGrp="1" noChangeArrowheads="1"/>
          </p:cNvSpPr>
          <p:nvPr>
            <p:ph type="body" idx="4294967295"/>
          </p:nvPr>
        </p:nvSpPr>
        <p:spPr/>
        <p:txBody>
          <a:bodyPr/>
          <a:lstStyle/>
          <a:p>
            <a:r>
              <a:rPr lang="en-US" smtClean="0">
                <a:solidFill>
                  <a:schemeClr val="accent1"/>
                </a:solidFill>
                <a:latin typeface="Arial" charset="0"/>
                <a:ea typeface="ＭＳ Ｐゴシック" pitchFamily="34" charset="-128"/>
              </a:rPr>
              <a:t>VK0EK:</a:t>
            </a:r>
          </a:p>
          <a:p>
            <a:pPr>
              <a:buFontTx/>
              <a:buChar char="•"/>
            </a:pPr>
            <a:r>
              <a:rPr lang="en-US" smtClean="0">
                <a:latin typeface="Arial" charset="0"/>
                <a:ea typeface="ＭＳ Ｐゴシック" pitchFamily="34" charset="-128"/>
              </a:rPr>
              <a:t>CQ VK0EK VK0EK CQ </a:t>
            </a:r>
            <a:r>
              <a:rPr lang="en-US" smtClean="0">
                <a:solidFill>
                  <a:schemeClr val="accent2"/>
                </a:solidFill>
                <a:latin typeface="Arial" charset="0"/>
                <a:ea typeface="ＭＳ Ｐゴシック" pitchFamily="34" charset="-128"/>
              </a:rPr>
              <a:t>EU DN</a:t>
            </a:r>
          </a:p>
          <a:p>
            <a:pPr>
              <a:buFontTx/>
              <a:buChar char="•"/>
            </a:pPr>
            <a:r>
              <a:rPr lang="en-US" smtClean="0">
                <a:latin typeface="Arial" charset="0"/>
                <a:ea typeface="ＭＳ Ｐゴシック" pitchFamily="34" charset="-128"/>
              </a:rPr>
              <a:t>W0YK 599 W0YK</a:t>
            </a:r>
          </a:p>
          <a:p>
            <a:pPr>
              <a:buFontTx/>
              <a:buChar char="•"/>
            </a:pPr>
            <a:r>
              <a:rPr lang="en-US" smtClean="0">
                <a:latin typeface="Arial" charset="0"/>
                <a:ea typeface="ＭＳ Ｐゴシック" pitchFamily="34" charset="-128"/>
              </a:rPr>
              <a:t>W0YK TU VK0EK CQ </a:t>
            </a:r>
            <a:r>
              <a:rPr lang="en-US" smtClean="0">
                <a:solidFill>
                  <a:schemeClr val="accent2"/>
                </a:solidFill>
                <a:latin typeface="Arial" charset="0"/>
                <a:ea typeface="ＭＳ Ｐゴシック" pitchFamily="34" charset="-128"/>
              </a:rPr>
              <a:t>EU DN</a:t>
            </a:r>
          </a:p>
          <a:p>
            <a:r>
              <a:rPr lang="en-US" smtClean="0">
                <a:solidFill>
                  <a:schemeClr val="accent1"/>
                </a:solidFill>
                <a:latin typeface="Arial" charset="0"/>
                <a:ea typeface="ＭＳ Ｐゴシック" pitchFamily="34" charset="-128"/>
              </a:rPr>
              <a:t>W0YK:</a:t>
            </a:r>
          </a:p>
          <a:p>
            <a:pPr>
              <a:buFontTx/>
              <a:buChar char="•"/>
            </a:pPr>
            <a:r>
              <a:rPr lang="en-US" smtClean="0">
                <a:latin typeface="Arial" charset="0"/>
                <a:ea typeface="ＭＳ Ｐゴシック" pitchFamily="34" charset="-128"/>
              </a:rPr>
              <a:t>W0YK W0YK</a:t>
            </a:r>
          </a:p>
          <a:p>
            <a:pPr>
              <a:buFontTx/>
              <a:buChar char="•"/>
            </a:pPr>
            <a:r>
              <a:rPr lang="en-US" smtClean="0">
                <a:latin typeface="Arial" charset="0"/>
                <a:ea typeface="ＭＳ Ｐゴシック" pitchFamily="34" charset="-128"/>
              </a:rPr>
              <a:t>TU 599 W0YK</a:t>
            </a:r>
          </a:p>
          <a:p>
            <a:endParaRPr lang="en-US" smtClean="0">
              <a:latin typeface="Arial" charset="0"/>
              <a:ea typeface="ＭＳ Ｐゴシック" pitchFamily="34" charset="-128"/>
            </a:endParaRPr>
          </a:p>
        </p:txBody>
      </p:sp>
      <p:sp>
        <p:nvSpPr>
          <p:cNvPr id="108548" name="Line 4"/>
          <p:cNvSpPr>
            <a:spLocks noChangeShapeType="1"/>
          </p:cNvSpPr>
          <p:nvPr/>
        </p:nvSpPr>
        <p:spPr bwMode="auto">
          <a:xfrm>
            <a:off x="5259388" y="2700338"/>
            <a:ext cx="654050" cy="0"/>
          </a:xfrm>
          <a:prstGeom prst="line">
            <a:avLst/>
          </a:prstGeom>
          <a:noFill/>
          <a:ln w="50800">
            <a:solidFill>
              <a:schemeClr val="accent2"/>
            </a:solidFill>
            <a:round/>
            <a:headEnd/>
            <a:tailEnd/>
          </a:ln>
          <a:effectLst/>
        </p:spPr>
        <p:txBody>
          <a:bodyPr/>
          <a:lstStyle/>
          <a:p>
            <a:endParaRPr lang="en-US"/>
          </a:p>
        </p:txBody>
      </p:sp>
      <p:sp>
        <p:nvSpPr>
          <p:cNvPr id="108549" name="Line 5"/>
          <p:cNvSpPr>
            <a:spLocks noChangeShapeType="1"/>
          </p:cNvSpPr>
          <p:nvPr/>
        </p:nvSpPr>
        <p:spPr bwMode="auto">
          <a:xfrm>
            <a:off x="5014913" y="4114800"/>
            <a:ext cx="654050" cy="0"/>
          </a:xfrm>
          <a:prstGeom prst="line">
            <a:avLst/>
          </a:prstGeom>
          <a:noFill/>
          <a:ln w="50800">
            <a:solidFill>
              <a:schemeClr val="accent2"/>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p:txBody>
          <a:bodyPr/>
          <a:lstStyle/>
          <a:p>
            <a:r>
              <a:rPr lang="en-US" smtClean="0">
                <a:latin typeface="Arial" charset="0"/>
                <a:ea typeface="ＭＳ Ｐゴシック" pitchFamily="34" charset="-128"/>
              </a:rPr>
              <a:t>Digital Modes</a:t>
            </a:r>
          </a:p>
        </p:txBody>
      </p:sp>
      <p:sp>
        <p:nvSpPr>
          <p:cNvPr id="107523"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34" charset="-128"/>
              </a:rPr>
              <a:t>RTTY</a:t>
            </a:r>
            <a:endParaRPr lang="en-US" sz="2400" smtClean="0">
              <a:latin typeface="Arial" charset="0"/>
              <a:ea typeface="ＭＳ Ｐゴシック" pitchFamily="34" charset="-128"/>
            </a:endParaRPr>
          </a:p>
          <a:p>
            <a:pPr lvl="1">
              <a:buFontTx/>
              <a:buChar char="–"/>
            </a:pPr>
            <a:r>
              <a:rPr lang="en-US" sz="2400" smtClean="0">
                <a:latin typeface="Arial" charset="0"/>
                <a:ea typeface="ＭＳ Ｐゴシック" pitchFamily="34" charset="-128"/>
              </a:rPr>
              <a:t> most common</a:t>
            </a:r>
          </a:p>
          <a:p>
            <a:pPr lvl="1">
              <a:buFontTx/>
              <a:buChar char="–"/>
            </a:pPr>
            <a:r>
              <a:rPr lang="en-US" sz="2400" smtClean="0">
                <a:latin typeface="Arial" charset="0"/>
                <a:ea typeface="ＭＳ Ｐゴシック" pitchFamily="34" charset="-128"/>
              </a:rPr>
              <a:t> major DXpeditions</a:t>
            </a:r>
          </a:p>
          <a:p>
            <a:pPr>
              <a:buFontTx/>
              <a:buChar char="•"/>
            </a:pPr>
            <a:r>
              <a:rPr lang="en-US" smtClean="0">
                <a:latin typeface="Arial" charset="0"/>
                <a:ea typeface="ＭＳ Ｐゴシック" pitchFamily="34" charset="-128"/>
              </a:rPr>
              <a:t>PSK</a:t>
            </a:r>
            <a:endParaRPr lang="en-US" sz="2400" smtClean="0">
              <a:latin typeface="Arial" charset="0"/>
              <a:ea typeface="ＭＳ Ｐゴシック" pitchFamily="34" charset="-128"/>
            </a:endParaRPr>
          </a:p>
          <a:p>
            <a:pPr lvl="1">
              <a:buFontTx/>
              <a:buChar char="–"/>
            </a:pPr>
            <a:r>
              <a:rPr lang="en-US" sz="2400" smtClean="0">
                <a:latin typeface="Arial" charset="0"/>
                <a:ea typeface="ＭＳ Ｐゴシック" pitchFamily="34" charset="-128"/>
              </a:rPr>
              <a:t> low power</a:t>
            </a:r>
          </a:p>
          <a:p>
            <a:pPr lvl="1">
              <a:buFontTx/>
              <a:buChar char="–"/>
            </a:pPr>
            <a:r>
              <a:rPr lang="en-US" sz="2400" smtClean="0">
                <a:latin typeface="Arial" charset="0"/>
                <a:ea typeface="ＭＳ Ｐゴシック" pitchFamily="34" charset="-128"/>
              </a:rPr>
              <a:t> long distance</a:t>
            </a:r>
          </a:p>
          <a:p>
            <a:pPr>
              <a:buFontTx/>
              <a:buChar char="•"/>
            </a:pPr>
            <a:r>
              <a:rPr lang="en-US" smtClean="0">
                <a:latin typeface="Arial" charset="0"/>
                <a:ea typeface="ＭＳ Ｐゴシック" pitchFamily="34" charset="-128"/>
              </a:rPr>
              <a:t>JT65</a:t>
            </a:r>
          </a:p>
          <a:p>
            <a:pPr>
              <a:buFontTx/>
              <a:buChar char="•"/>
            </a:pPr>
            <a:r>
              <a:rPr lang="en-US" smtClean="0">
                <a:latin typeface="Arial" charset="0"/>
                <a:ea typeface="ＭＳ Ｐゴシック" pitchFamily="34" charset="-128"/>
              </a:rPr>
              <a:t>others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p:txBody>
          <a:bodyPr/>
          <a:lstStyle/>
          <a:p>
            <a:r>
              <a:rPr lang="en-US" smtClean="0">
                <a:latin typeface="Arial" charset="0"/>
                <a:ea typeface="ＭＳ Ｐゴシック" pitchFamily="34" charset="-128"/>
              </a:rPr>
              <a:t>RTTY Station</a:t>
            </a:r>
          </a:p>
        </p:txBody>
      </p:sp>
      <p:sp>
        <p:nvSpPr>
          <p:cNvPr id="109571" name="Rectangle 3"/>
          <p:cNvSpPr>
            <a:spLocks noGrp="1" noChangeArrowheads="1"/>
          </p:cNvSpPr>
          <p:nvPr>
            <p:ph type="body" idx="4294967295"/>
          </p:nvPr>
        </p:nvSpPr>
        <p:spPr/>
        <p:txBody>
          <a:bodyPr/>
          <a:lstStyle/>
          <a:p>
            <a:pPr marL="609600" indent="-609600">
              <a:buFontTx/>
              <a:buAutoNum type="arabicPeriod"/>
            </a:pPr>
            <a:r>
              <a:rPr lang="en-US" smtClean="0">
                <a:latin typeface="Arial" charset="0"/>
                <a:ea typeface="ＭＳ Ｐゴシック" pitchFamily="34" charset="-128"/>
              </a:rPr>
              <a:t>CW/SSB station</a:t>
            </a:r>
            <a:endParaRPr lang="en-US" sz="2400" smtClean="0">
              <a:latin typeface="Arial" charset="0"/>
              <a:ea typeface="ＭＳ Ｐゴシック" pitchFamily="34" charset="-128"/>
            </a:endParaRPr>
          </a:p>
          <a:p>
            <a:pPr marL="1066800" lvl="1" indent="-609600">
              <a:buClr>
                <a:schemeClr val="accent1"/>
              </a:buClr>
              <a:buFontTx/>
              <a:buChar char="•"/>
            </a:pPr>
            <a:r>
              <a:rPr lang="en-US" sz="2400" smtClean="0">
                <a:latin typeface="Arial" charset="0"/>
                <a:ea typeface="ＭＳ Ｐゴシック" pitchFamily="34" charset="-128"/>
              </a:rPr>
              <a:t>Radio with dual receivers</a:t>
            </a:r>
          </a:p>
          <a:p>
            <a:pPr marL="609600" indent="-609600">
              <a:buFontTx/>
              <a:buAutoNum type="arabicPeriod"/>
            </a:pPr>
            <a:r>
              <a:rPr lang="en-US" smtClean="0">
                <a:latin typeface="Arial" charset="0"/>
                <a:ea typeface="ＭＳ Ｐゴシック" pitchFamily="34" charset="-128"/>
              </a:rPr>
              <a:t>RTTY interface</a:t>
            </a:r>
          </a:p>
          <a:p>
            <a:pPr marL="609600" indent="-609600">
              <a:buFontTx/>
              <a:buAutoNum type="arabicPeriod"/>
            </a:pPr>
            <a:r>
              <a:rPr lang="en-US" smtClean="0">
                <a:latin typeface="Arial" charset="0"/>
                <a:ea typeface="ＭＳ Ｐゴシック" pitchFamily="34" charset="-128"/>
              </a:rPr>
              <a:t>RTTY Decoder/Encoder</a:t>
            </a:r>
          </a:p>
          <a:p>
            <a:pPr marL="1066800" lvl="1" indent="-609600">
              <a:buFontTx/>
              <a:buAutoNum type="alphaUcPeriod"/>
            </a:pPr>
            <a:r>
              <a:rPr lang="en-US" sz="2400" smtClean="0">
                <a:latin typeface="Arial" charset="0"/>
                <a:ea typeface="ＭＳ Ｐゴシック" pitchFamily="34" charset="-128"/>
              </a:rPr>
              <a:t>MMTTY</a:t>
            </a:r>
          </a:p>
          <a:p>
            <a:pPr marL="1066800" lvl="1" indent="-609600">
              <a:buFontTx/>
              <a:buAutoNum type="alphaUcPeriod"/>
            </a:pPr>
            <a:r>
              <a:rPr lang="en-US" sz="2400" smtClean="0">
                <a:latin typeface="Arial" charset="0"/>
                <a:ea typeface="ＭＳ Ｐゴシック" pitchFamily="34" charset="-128"/>
              </a:rPr>
              <a:t>2Tone (requires a logger)</a:t>
            </a:r>
          </a:p>
          <a:p>
            <a:pPr marL="1066800" lvl="1" indent="-609600">
              <a:buFontTx/>
              <a:buAutoNum type="alphaUcPeriod"/>
            </a:pPr>
            <a:r>
              <a:rPr lang="en-US" sz="2400" smtClean="0">
                <a:latin typeface="Arial" charset="0"/>
                <a:ea typeface="ＭＳ Ｐゴシック" pitchFamily="34" charset="-128"/>
              </a:rPr>
              <a:t>GRITTY (decoder only)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p:txBody>
          <a:bodyPr/>
          <a:lstStyle/>
          <a:p>
            <a:r>
              <a:rPr lang="en-US" smtClean="0">
                <a:latin typeface="Arial" charset="0"/>
                <a:ea typeface="ＭＳ Ｐゴシック" pitchFamily="34" charset="-128"/>
              </a:rPr>
              <a:t>Radio</a:t>
            </a:r>
          </a:p>
        </p:txBody>
      </p:sp>
      <p:sp>
        <p:nvSpPr>
          <p:cNvPr id="117763"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34" charset="-128"/>
              </a:rPr>
              <a:t>Dual receivers for Split operation</a:t>
            </a:r>
            <a:endParaRPr lang="en-US" sz="2400" smtClean="0">
              <a:latin typeface="Arial" charset="0"/>
              <a:ea typeface="ＭＳ Ｐゴシック" pitchFamily="34" charset="-128"/>
            </a:endParaRPr>
          </a:p>
          <a:p>
            <a:pPr lvl="1">
              <a:buFontTx/>
              <a:buChar char="–"/>
            </a:pPr>
            <a:r>
              <a:rPr lang="en-US" sz="2400" smtClean="0">
                <a:latin typeface="Arial" charset="0"/>
                <a:ea typeface="ＭＳ Ｐゴシック" pitchFamily="34" charset="-128"/>
              </a:rPr>
              <a:t> separate decoder on each</a:t>
            </a:r>
          </a:p>
          <a:p>
            <a:pPr>
              <a:buFontTx/>
              <a:buChar char="•"/>
            </a:pPr>
            <a:r>
              <a:rPr lang="en-US" smtClean="0">
                <a:latin typeface="Arial" charset="0"/>
                <a:ea typeface="ＭＳ Ｐゴシック" pitchFamily="34" charset="-128"/>
              </a:rPr>
              <a:t>IF bandwidth: 500 Hz</a:t>
            </a:r>
          </a:p>
          <a:p>
            <a:pPr>
              <a:buFontTx/>
              <a:buChar char="•"/>
            </a:pPr>
            <a:r>
              <a:rPr lang="en-US" smtClean="0">
                <a:latin typeface="Arial" charset="0"/>
                <a:ea typeface="ＭＳ Ｐゴシック" pitchFamily="34" charset="-128"/>
              </a:rPr>
              <a:t>AGC Off</a:t>
            </a:r>
          </a:p>
          <a:p>
            <a:pPr>
              <a:buFontTx/>
              <a:buChar char="•"/>
            </a:pPr>
            <a:r>
              <a:rPr lang="en-US" smtClean="0">
                <a:latin typeface="Arial" charset="0"/>
                <a:ea typeface="ＭＳ Ｐゴシック" pitchFamily="34" charset="-128"/>
              </a:rPr>
              <a:t>Choose AFSK or FSK for transmit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noFill/>
        </p:spPr>
        <p:txBody>
          <a:bodyPr anchor="ctr"/>
          <a:lstStyle/>
          <a:p>
            <a:r>
              <a:rPr lang="en-US" smtClean="0">
                <a:latin typeface="Arial" charset="0"/>
                <a:ea typeface="ＭＳ Ｐゴシック" pitchFamily="34" charset="-128"/>
              </a:rPr>
              <a:t>AFSK vs. FSK</a:t>
            </a:r>
          </a:p>
        </p:txBody>
      </p:sp>
      <p:sp>
        <p:nvSpPr>
          <p:cNvPr id="121859" name="Rectangle 3"/>
          <p:cNvSpPr>
            <a:spLocks noGrp="1" noChangeArrowheads="1"/>
          </p:cNvSpPr>
          <p:nvPr>
            <p:ph type="body" idx="4294967295"/>
          </p:nvPr>
        </p:nvSpPr>
        <p:spPr/>
        <p:txBody>
          <a:bodyPr/>
          <a:lstStyle/>
          <a:p>
            <a:r>
              <a:rPr lang="en-US" smtClean="0">
                <a:latin typeface="Arial" charset="0"/>
                <a:ea typeface="ＭＳ Ｐゴシック" pitchFamily="34" charset="-128"/>
              </a:rPr>
              <a:t>Two methods of transmission:</a:t>
            </a:r>
          </a:p>
          <a:p>
            <a:pPr>
              <a:buFontTx/>
              <a:buChar char="•"/>
            </a:pPr>
            <a:r>
              <a:rPr lang="en-US" smtClean="0">
                <a:latin typeface="Arial" charset="0"/>
                <a:ea typeface="ＭＳ Ｐゴシック" pitchFamily="34" charset="-128"/>
              </a:rPr>
              <a:t>AFSK (Audio Frequency Shift Keying)</a:t>
            </a:r>
            <a:endParaRPr lang="en-US" sz="2400" smtClean="0">
              <a:latin typeface="Arial" charset="0"/>
              <a:ea typeface="ＭＳ Ｐゴシック" pitchFamily="34" charset="-128"/>
            </a:endParaRPr>
          </a:p>
          <a:p>
            <a:pPr lvl="1">
              <a:buFontTx/>
              <a:buChar char="–"/>
            </a:pPr>
            <a:r>
              <a:rPr lang="en-US" sz="2400" smtClean="0">
                <a:latin typeface="Arial" charset="0"/>
                <a:ea typeface="ＭＳ Ｐゴシック" pitchFamily="34" charset="-128"/>
              </a:rPr>
              <a:t>  keyed audio tones into Mic input</a:t>
            </a:r>
            <a:endParaRPr lang="en-US" smtClean="0">
              <a:latin typeface="Arial" charset="0"/>
              <a:ea typeface="ＭＳ Ｐゴシック" pitchFamily="34" charset="-128"/>
            </a:endParaRPr>
          </a:p>
          <a:p>
            <a:pPr>
              <a:buFontTx/>
              <a:buChar char="•"/>
            </a:pPr>
            <a:r>
              <a:rPr lang="en-US" smtClean="0">
                <a:latin typeface="Arial" charset="0"/>
                <a:ea typeface="ＭＳ Ｐゴシック" pitchFamily="34" charset="-128"/>
              </a:rPr>
              <a:t>FSK (Frequency Shift Keying)</a:t>
            </a:r>
            <a:endParaRPr lang="en-US" sz="2400" smtClean="0">
              <a:solidFill>
                <a:schemeClr val="accent2"/>
              </a:solidFill>
              <a:latin typeface="Arial" charset="0"/>
              <a:ea typeface="ＭＳ Ｐゴシック" pitchFamily="34" charset="-128"/>
            </a:endParaRPr>
          </a:p>
          <a:p>
            <a:pPr lvl="1">
              <a:buFontTx/>
              <a:buChar char="–"/>
            </a:pPr>
            <a:r>
              <a:rPr lang="en-US" sz="2400" smtClean="0">
                <a:latin typeface="Arial" charset="0"/>
                <a:ea typeface="ＭＳ Ｐゴシック" pitchFamily="34" charset="-128"/>
              </a:rPr>
              <a:t> keys the transmitter just like CW</a:t>
            </a:r>
            <a:endParaRPr lang="en-US" sz="2200" smtClean="0">
              <a:latin typeface="Arial" charset="0"/>
              <a:ea typeface="ＭＳ Ｐゴシック" pitchFamily="34" charset="-128"/>
            </a:endParaRPr>
          </a:p>
          <a:p>
            <a:r>
              <a:rPr lang="en-US" sz="3000" i="1" smtClean="0">
                <a:solidFill>
                  <a:schemeClr val="accent2"/>
                </a:solidFill>
                <a:latin typeface="Arial" charset="0"/>
                <a:ea typeface="ＭＳ Ｐゴシック" pitchFamily="34" charset="-128"/>
              </a:rPr>
              <a:t>Receiving is the same in either case.</a:t>
            </a:r>
          </a:p>
          <a:p>
            <a:pPr lvl="1"/>
            <a:endParaRPr lang="en-US" sz="3000" smtClean="0">
              <a:solidFill>
                <a:schemeClr val="accent2"/>
              </a:solidFill>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a:noFill/>
        </p:spPr>
        <p:txBody>
          <a:bodyPr anchor="ctr"/>
          <a:lstStyle/>
          <a:p>
            <a:r>
              <a:rPr lang="en-US" smtClean="0">
                <a:latin typeface="Arial" charset="0"/>
                <a:ea typeface="ＭＳ Ｐゴシック" pitchFamily="34" charset="-128"/>
              </a:rPr>
              <a:t>AFSK vs. FSK </a:t>
            </a:r>
            <a:endParaRPr lang="en-US" i="1" smtClean="0">
              <a:latin typeface="Arial" charset="0"/>
              <a:ea typeface="ＭＳ Ｐゴシック" pitchFamily="34" charset="-128"/>
            </a:endParaRPr>
          </a:p>
        </p:txBody>
      </p:sp>
      <p:sp>
        <p:nvSpPr>
          <p:cNvPr id="123907" name="Rectangle 3"/>
          <p:cNvSpPr>
            <a:spLocks noGrp="1" noChangeArrowheads="1"/>
          </p:cNvSpPr>
          <p:nvPr>
            <p:ph type="body" sz="half" idx="4294967295"/>
          </p:nvPr>
        </p:nvSpPr>
        <p:spPr>
          <a:xfrm>
            <a:off x="4999038" y="1720850"/>
            <a:ext cx="3543300" cy="3571875"/>
          </a:xfrm>
        </p:spPr>
        <p:txBody>
          <a:bodyPr/>
          <a:lstStyle/>
          <a:p>
            <a:pPr marL="0" indent="0" algn="ctr">
              <a:lnSpc>
                <a:spcPct val="80000"/>
              </a:lnSpc>
            </a:pPr>
            <a:r>
              <a:rPr lang="en-US" sz="3000" smtClean="0">
                <a:latin typeface="Arial" charset="0"/>
                <a:ea typeface="ＭＳ Ｐゴシック" pitchFamily="34" charset="-128"/>
              </a:rPr>
              <a:t>FSK</a:t>
            </a:r>
          </a:p>
          <a:p>
            <a:pPr marL="0" indent="0">
              <a:lnSpc>
                <a:spcPct val="80000"/>
              </a:lnSpc>
            </a:pPr>
            <a:r>
              <a:rPr lang="en-US" sz="2200" smtClean="0">
                <a:latin typeface="Arial" charset="0"/>
                <a:ea typeface="ＭＳ Ｐゴシック" pitchFamily="34" charset="-128"/>
              </a:rPr>
              <a:t>Direct</a:t>
            </a:r>
            <a:r>
              <a:rPr lang="en-US" sz="1800" smtClean="0">
                <a:latin typeface="Arial" charset="0"/>
                <a:ea typeface="ＭＳ Ｐゴシック" pitchFamily="34" charset="-128"/>
              </a:rPr>
              <a:t> </a:t>
            </a:r>
            <a:r>
              <a:rPr lang="en-US" sz="1500" i="1" smtClean="0">
                <a:latin typeface="Arial" charset="0"/>
                <a:ea typeface="ＭＳ Ｐゴシック" pitchFamily="34" charset="-128"/>
              </a:rPr>
              <a:t>(like CW keying)</a:t>
            </a:r>
          </a:p>
          <a:p>
            <a:pPr marL="0" indent="0">
              <a:lnSpc>
                <a:spcPct val="80000"/>
              </a:lnSpc>
            </a:pPr>
            <a:r>
              <a:rPr lang="en-US" sz="2200" smtClean="0">
                <a:latin typeface="Arial" charset="0"/>
                <a:ea typeface="ＭＳ Ｐゴシック" pitchFamily="34" charset="-128"/>
              </a:rPr>
              <a:t>“Modern” radios</a:t>
            </a:r>
          </a:p>
          <a:p>
            <a:pPr marL="0" indent="0">
              <a:lnSpc>
                <a:spcPct val="80000"/>
              </a:lnSpc>
            </a:pPr>
            <a:r>
              <a:rPr lang="en-US" sz="2200" smtClean="0">
                <a:latin typeface="Arial" charset="0"/>
                <a:ea typeface="ＭＳ Ｐゴシック" pitchFamily="34" charset="-128"/>
              </a:rPr>
              <a:t>RTTY (narrow) filtering</a:t>
            </a:r>
          </a:p>
          <a:p>
            <a:pPr marL="0" indent="0">
              <a:lnSpc>
                <a:spcPct val="80000"/>
              </a:lnSpc>
            </a:pPr>
            <a:r>
              <a:rPr lang="en-US" sz="2200" smtClean="0">
                <a:latin typeface="Arial" charset="0"/>
                <a:ea typeface="ＭＳ Ｐゴシック" pitchFamily="34" charset="-128"/>
              </a:rPr>
              <a:t>Dial = Mark freq.</a:t>
            </a:r>
          </a:p>
          <a:p>
            <a:pPr marL="0" indent="0">
              <a:lnSpc>
                <a:spcPct val="80000"/>
              </a:lnSpc>
            </a:pPr>
            <a:r>
              <a:rPr lang="en-US" sz="2200" smtClean="0">
                <a:latin typeface="Arial" charset="0"/>
                <a:ea typeface="ＭＳ Ｐゴシック" pitchFamily="34" charset="-128"/>
              </a:rPr>
              <a:t>PTT</a:t>
            </a:r>
          </a:p>
          <a:p>
            <a:pPr marL="0" indent="0">
              <a:lnSpc>
                <a:spcPct val="80000"/>
              </a:lnSpc>
            </a:pPr>
            <a:r>
              <a:rPr lang="en-US" sz="2200" smtClean="0">
                <a:latin typeface="Arial" charset="0"/>
                <a:ea typeface="ＭＳ Ｐゴシック" pitchFamily="34" charset="-128"/>
              </a:rPr>
              <a:t>COM FSK keying cable</a:t>
            </a:r>
          </a:p>
          <a:p>
            <a:pPr marL="0" indent="0">
              <a:lnSpc>
                <a:spcPct val="80000"/>
              </a:lnSpc>
            </a:pPr>
            <a:r>
              <a:rPr lang="en-US" sz="2200" smtClean="0">
                <a:latin typeface="Arial" charset="0"/>
                <a:ea typeface="ＭＳ Ｐゴシック" pitchFamily="34" charset="-128"/>
              </a:rPr>
              <a:t>Can use low tones</a:t>
            </a:r>
          </a:p>
        </p:txBody>
      </p:sp>
      <p:sp>
        <p:nvSpPr>
          <p:cNvPr id="123908" name="Rectangle 4"/>
          <p:cNvSpPr>
            <a:spLocks noGrp="1" noChangeArrowheads="1"/>
          </p:cNvSpPr>
          <p:nvPr>
            <p:ph type="body" sz="half" idx="4294967295"/>
          </p:nvPr>
        </p:nvSpPr>
        <p:spPr>
          <a:xfrm>
            <a:off x="1319213" y="1720850"/>
            <a:ext cx="3543300" cy="3571875"/>
          </a:xfrm>
        </p:spPr>
        <p:txBody>
          <a:bodyPr/>
          <a:lstStyle/>
          <a:p>
            <a:pPr marL="0" indent="0" algn="ctr">
              <a:lnSpc>
                <a:spcPct val="80000"/>
              </a:lnSpc>
            </a:pPr>
            <a:r>
              <a:rPr lang="en-US" sz="3000" smtClean="0">
                <a:latin typeface="Arial" charset="0"/>
                <a:ea typeface="ＭＳ Ｐゴシック" pitchFamily="34" charset="-128"/>
              </a:rPr>
              <a:t>AFSK</a:t>
            </a:r>
          </a:p>
          <a:p>
            <a:pPr marL="0" indent="0">
              <a:lnSpc>
                <a:spcPct val="80000"/>
              </a:lnSpc>
            </a:pPr>
            <a:r>
              <a:rPr lang="en-US" sz="2200" smtClean="0">
                <a:latin typeface="Arial" charset="0"/>
                <a:ea typeface="ＭＳ Ｐゴシック" pitchFamily="34" charset="-128"/>
              </a:rPr>
              <a:t>Indirect </a:t>
            </a:r>
            <a:r>
              <a:rPr lang="en-US" sz="1500" i="1" smtClean="0">
                <a:latin typeface="Arial" charset="0"/>
                <a:ea typeface="ＭＳ Ｐゴシック" pitchFamily="34" charset="-128"/>
              </a:rPr>
              <a:t>(tones </a:t>
            </a:r>
            <a:r>
              <a:rPr lang="en-US" sz="1500" i="1" smtClean="0">
                <a:latin typeface="Arial" charset="0"/>
                <a:ea typeface="ＭＳ Ｐゴシック" pitchFamily="34" charset="-128"/>
                <a:sym typeface="Wingdings" pitchFamily="2" charset="2"/>
              </a:rPr>
              <a:t> Mic input)</a:t>
            </a:r>
          </a:p>
          <a:p>
            <a:pPr marL="0" indent="0">
              <a:lnSpc>
                <a:spcPct val="80000"/>
              </a:lnSpc>
            </a:pPr>
            <a:r>
              <a:rPr lang="en-US" sz="2200" smtClean="0">
                <a:latin typeface="Arial" charset="0"/>
                <a:ea typeface="ＭＳ Ｐゴシック" pitchFamily="34" charset="-128"/>
                <a:sym typeface="Wingdings" pitchFamily="2" charset="2"/>
              </a:rPr>
              <a:t>Any SSB radio</a:t>
            </a:r>
            <a:endParaRPr lang="en-US" sz="1500" i="1" smtClean="0">
              <a:latin typeface="Arial" charset="0"/>
              <a:ea typeface="ＭＳ Ｐゴシック" pitchFamily="34" charset="-128"/>
              <a:sym typeface="Wingdings" pitchFamily="2" charset="2"/>
            </a:endParaRPr>
          </a:p>
          <a:p>
            <a:pPr marL="0" indent="0">
              <a:lnSpc>
                <a:spcPct val="80000"/>
              </a:lnSpc>
            </a:pPr>
            <a:r>
              <a:rPr lang="en-US" sz="2200" smtClean="0">
                <a:latin typeface="Arial" charset="0"/>
                <a:ea typeface="ＭＳ Ｐゴシック" pitchFamily="34" charset="-128"/>
                <a:sym typeface="Wingdings" pitchFamily="2" charset="2"/>
              </a:rPr>
              <a:t>SSB (wide) filtering</a:t>
            </a:r>
          </a:p>
          <a:p>
            <a:pPr marL="0" indent="0">
              <a:lnSpc>
                <a:spcPct val="80000"/>
              </a:lnSpc>
            </a:pPr>
            <a:r>
              <a:rPr lang="en-US" sz="2200" smtClean="0">
                <a:latin typeface="Arial" charset="0"/>
                <a:ea typeface="ＭＳ Ｐゴシック" pitchFamily="34" charset="-128"/>
                <a:sym typeface="Wingdings" pitchFamily="2" charset="2"/>
              </a:rPr>
              <a:t>Dial = sup. car. freq.</a:t>
            </a:r>
          </a:p>
          <a:p>
            <a:pPr marL="0" indent="0">
              <a:lnSpc>
                <a:spcPct val="80000"/>
              </a:lnSpc>
            </a:pPr>
            <a:r>
              <a:rPr lang="en-US" sz="2200" smtClean="0">
                <a:latin typeface="Arial" charset="0"/>
                <a:ea typeface="ＭＳ Ｐゴシック" pitchFamily="34" charset="-128"/>
                <a:sym typeface="Wingdings" pitchFamily="2" charset="2"/>
              </a:rPr>
              <a:t>VOX</a:t>
            </a:r>
          </a:p>
          <a:p>
            <a:pPr marL="0" indent="0">
              <a:lnSpc>
                <a:spcPct val="80000"/>
              </a:lnSpc>
            </a:pPr>
            <a:r>
              <a:rPr lang="en-US" sz="2200" smtClean="0">
                <a:latin typeface="Arial" charset="0"/>
                <a:ea typeface="ＭＳ Ｐゴシック" pitchFamily="34" charset="-128"/>
                <a:sym typeface="Wingdings" pitchFamily="2" charset="2"/>
              </a:rPr>
              <a:t>Audio cable </a:t>
            </a:r>
            <a:r>
              <a:rPr lang="en-US" sz="1500" i="1" smtClean="0">
                <a:latin typeface="Arial" charset="0"/>
                <a:ea typeface="ＭＳ Ｐゴシック" pitchFamily="34" charset="-128"/>
                <a:sym typeface="Wingdings" pitchFamily="2" charset="2"/>
              </a:rPr>
              <a:t>(same as PSK31)</a:t>
            </a:r>
          </a:p>
          <a:p>
            <a:pPr marL="0" indent="0">
              <a:lnSpc>
                <a:spcPct val="80000"/>
              </a:lnSpc>
            </a:pPr>
            <a:r>
              <a:rPr lang="en-US" sz="2200" smtClean="0">
                <a:latin typeface="Arial" charset="0"/>
                <a:ea typeface="ＭＳ Ｐゴシック" pitchFamily="34" charset="-128"/>
                <a:sym typeface="Wingdings" pitchFamily="2" charset="2"/>
              </a:rPr>
              <a:t>Must use high tones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9" name="Title 1"/>
          <p:cNvSpPr>
            <a:spLocks noGrp="1"/>
          </p:cNvSpPr>
          <p:nvPr>
            <p:ph type="title" idx="4294967295"/>
          </p:nvPr>
        </p:nvSpPr>
        <p:spPr>
          <a:xfrm>
            <a:off x="1343025" y="188913"/>
            <a:ext cx="6824663" cy="750887"/>
          </a:xfrm>
        </p:spPr>
        <p:txBody>
          <a:bodyPr/>
          <a:lstStyle/>
          <a:p>
            <a:r>
              <a:rPr lang="en-US" smtClean="0">
                <a:latin typeface="Arial" charset="0"/>
                <a:ea typeface="ＭＳ Ｐゴシック" pitchFamily="34" charset="-128"/>
              </a:rPr>
              <a:t>Ed Muns, W0YK</a:t>
            </a:r>
          </a:p>
        </p:txBody>
      </p:sp>
      <p:sp>
        <p:nvSpPr>
          <p:cNvPr id="12290" name="TextBox 8"/>
          <p:cNvSpPr txBox="1">
            <a:spLocks noChangeArrowheads="1"/>
          </p:cNvSpPr>
          <p:nvPr/>
        </p:nvSpPr>
        <p:spPr bwMode="auto">
          <a:xfrm>
            <a:off x="3702050" y="1681163"/>
            <a:ext cx="4675188" cy="4492625"/>
          </a:xfrm>
          <a:prstGeom prst="rect">
            <a:avLst/>
          </a:prstGeom>
          <a:noFill/>
          <a:ln w="9525">
            <a:noFill/>
            <a:miter lim="800000"/>
            <a:headEnd/>
            <a:tailEnd/>
          </a:ln>
        </p:spPr>
        <p:txBody>
          <a:bodyPr>
            <a:spAutoFit/>
          </a:bodyPr>
          <a:lstStyle/>
          <a:p>
            <a:r>
              <a:rPr lang="en-US" sz="1600" b="0"/>
              <a:t>Ed’s primary interest in amateur radio is CW contesting and DXing.  In 2004 he entered his first RTTY contest and has enjoyed the RTTY mode ever since.  It has helped him improve his operating skills across all modes.</a:t>
            </a:r>
          </a:p>
          <a:p>
            <a:endParaRPr lang="en-US" sz="1600" b="0"/>
          </a:p>
          <a:p>
            <a:r>
              <a:rPr lang="en-US" sz="1600" b="0"/>
              <a:t>He is the contest director for the CQ RTTY contests (WW and WPX), the NCJ NA RTTY Sprint and co-sponsors the 10-Meter RTTY Contest with AA5AU.  Ed also authors the RTTY Contesting column in the NCJ.</a:t>
            </a:r>
          </a:p>
          <a:p>
            <a:endParaRPr lang="en-US" sz="1600" b="0"/>
          </a:p>
          <a:p>
            <a:r>
              <a:rPr lang="en-US" sz="1600" b="0"/>
              <a:t>After 32 years with Hewlett-Packard Company as an engineer and executive, he now farms wine grapes on 13 of his 77 acres in the Santa Cruz Mountains.  Muns Vineyard designated wine is found on several well known labels as well as on his own brand--</a:t>
            </a:r>
            <a:r>
              <a:rPr lang="en-US" sz="1600" b="0" i="1"/>
              <a:t>Muns Vineyard</a:t>
            </a:r>
            <a:r>
              <a:rPr lang="en-US" sz="1600" b="0"/>
              <a:t>.</a:t>
            </a:r>
          </a:p>
        </p:txBody>
      </p:sp>
      <p:pic>
        <p:nvPicPr>
          <p:cNvPr id="12291" name="Picture 9"/>
          <p:cNvPicPr>
            <a:picLocks noChangeAspect="1"/>
          </p:cNvPicPr>
          <p:nvPr/>
        </p:nvPicPr>
        <p:blipFill>
          <a:blip r:embed="rId3"/>
          <a:srcRect/>
          <a:stretch>
            <a:fillRect/>
          </a:stretch>
        </p:blipFill>
        <p:spPr bwMode="auto">
          <a:xfrm>
            <a:off x="833438" y="2093913"/>
            <a:ext cx="2527300" cy="321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p:txBody>
          <a:bodyPr/>
          <a:lstStyle/>
          <a:p>
            <a:r>
              <a:rPr lang="en-US" smtClean="0">
                <a:latin typeface="Arial" charset="0"/>
                <a:ea typeface="ＭＳ Ｐゴシック" pitchFamily="34" charset="-128"/>
              </a:rPr>
              <a:t>RTTY Interface</a:t>
            </a:r>
          </a:p>
        </p:txBody>
      </p:sp>
      <p:sp>
        <p:nvSpPr>
          <p:cNvPr id="119811"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34" charset="-128"/>
              </a:rPr>
              <a:t>Receive portion:</a:t>
            </a:r>
            <a:endParaRPr lang="en-US" sz="2400" smtClean="0">
              <a:latin typeface="Arial" charset="0"/>
              <a:ea typeface="ＭＳ Ｐゴシック" pitchFamily="34" charset="-128"/>
            </a:endParaRPr>
          </a:p>
          <a:p>
            <a:pPr lvl="1">
              <a:buFontTx/>
              <a:buChar char="–"/>
            </a:pPr>
            <a:r>
              <a:rPr lang="en-US" sz="2400" smtClean="0">
                <a:latin typeface="Arial" charset="0"/>
                <a:ea typeface="ＭＳ Ｐゴシック" pitchFamily="34" charset="-128"/>
              </a:rPr>
              <a:t> audio cable to PC SndCd; isolation xfrmr</a:t>
            </a:r>
          </a:p>
          <a:p>
            <a:pPr lvl="1">
              <a:buFontTx/>
              <a:buChar char="–"/>
            </a:pPr>
            <a:r>
              <a:rPr lang="en-US" sz="2400" smtClean="0">
                <a:latin typeface="Arial" charset="0"/>
                <a:ea typeface="ＭＳ Ｐゴシック" pitchFamily="34" charset="-128"/>
              </a:rPr>
              <a:t> or, Commercial USB RTTY interface</a:t>
            </a:r>
          </a:p>
          <a:p>
            <a:pPr>
              <a:buFontTx/>
              <a:buChar char="•"/>
            </a:pPr>
            <a:r>
              <a:rPr lang="en-US" smtClean="0">
                <a:latin typeface="Arial" charset="0"/>
                <a:ea typeface="ＭＳ Ｐゴシック" pitchFamily="34" charset="-128"/>
              </a:rPr>
              <a:t>Transmit FSK:</a:t>
            </a:r>
            <a:endParaRPr lang="en-US" sz="2400" smtClean="0">
              <a:latin typeface="Arial" charset="0"/>
              <a:ea typeface="ＭＳ Ｐゴシック" pitchFamily="34" charset="-128"/>
            </a:endParaRPr>
          </a:p>
          <a:p>
            <a:pPr lvl="1">
              <a:buFontTx/>
              <a:buChar char="–"/>
            </a:pPr>
            <a:r>
              <a:rPr lang="en-US" sz="2400" smtClean="0">
                <a:latin typeface="Arial" charset="0"/>
                <a:ea typeface="ＭＳ Ｐゴシック" pitchFamily="34" charset="-128"/>
              </a:rPr>
              <a:t> keying cable to PC Com port (FSK &amp; PTT)</a:t>
            </a:r>
          </a:p>
          <a:p>
            <a:pPr>
              <a:buFontTx/>
              <a:buChar char="•"/>
            </a:pPr>
            <a:r>
              <a:rPr lang="en-US" smtClean="0">
                <a:latin typeface="Arial" charset="0"/>
                <a:ea typeface="ＭＳ Ｐゴシック" pitchFamily="34" charset="-128"/>
              </a:rPr>
              <a:t>Transmit AFSK:</a:t>
            </a:r>
            <a:endParaRPr lang="en-US" sz="2400" smtClean="0">
              <a:latin typeface="Arial" charset="0"/>
              <a:ea typeface="ＭＳ Ｐゴシック" pitchFamily="34" charset="-128"/>
            </a:endParaRPr>
          </a:p>
          <a:p>
            <a:pPr lvl="1">
              <a:buFontTx/>
              <a:buChar char="–"/>
            </a:pPr>
            <a:r>
              <a:rPr lang="en-US" sz="2400" smtClean="0">
                <a:latin typeface="Arial" charset="0"/>
                <a:ea typeface="ＭＳ Ｐゴシック" pitchFamily="34" charset="-128"/>
              </a:rPr>
              <a:t> audio cable to PC SndCd; isolation xfrmr</a:t>
            </a:r>
          </a:p>
          <a:p>
            <a:pPr lvl="1">
              <a:buFontTx/>
              <a:buChar char="–"/>
            </a:pPr>
            <a:r>
              <a:rPr lang="en-US" sz="2400" smtClean="0">
                <a:latin typeface="Arial" charset="0"/>
                <a:ea typeface="ＭＳ Ｐゴシック" pitchFamily="34" charset="-128"/>
              </a:rPr>
              <a:t> or, Commercial USB RTTY interface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r>
              <a:rPr lang="en-US" smtClean="0">
                <a:latin typeface="Arial" charset="0"/>
                <a:ea typeface="ＭＳ Ｐゴシック" pitchFamily="34" charset="-128"/>
              </a:rPr>
              <a:t>MMTTY decoder/encoder</a:t>
            </a:r>
          </a:p>
        </p:txBody>
      </p:sp>
      <p:pic>
        <p:nvPicPr>
          <p:cNvPr id="110599" name="Picture 7" descr="MMTTY"/>
          <p:cNvPicPr>
            <a:picLocks noGrp="1" noChangeAspect="1" noChangeArrowheads="1"/>
          </p:cNvPicPr>
          <p:nvPr>
            <p:ph idx="4294967295"/>
          </p:nvPr>
        </p:nvPicPr>
        <p:blipFill>
          <a:blip r:embed="rId2"/>
          <a:srcRect/>
          <a:stretch>
            <a:fillRect/>
          </a:stretch>
        </p:blipFill>
        <p:spPr>
          <a:xfrm>
            <a:off x="1538288" y="1530350"/>
            <a:ext cx="6069012" cy="4854575"/>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p:txBody>
          <a:bodyPr/>
          <a:lstStyle/>
          <a:p>
            <a:r>
              <a:rPr lang="en-US" smtClean="0">
                <a:latin typeface="Arial" charset="0"/>
                <a:ea typeface="ＭＳ Ｐゴシック" pitchFamily="34" charset="-128"/>
              </a:rPr>
              <a:t>2Tone decoder/encoder</a:t>
            </a:r>
          </a:p>
        </p:txBody>
      </p:sp>
      <p:pic>
        <p:nvPicPr>
          <p:cNvPr id="113670" name="Picture 6" descr="2Tone"/>
          <p:cNvPicPr>
            <a:picLocks noGrp="1" noChangeAspect="1" noChangeArrowheads="1"/>
          </p:cNvPicPr>
          <p:nvPr>
            <p:ph idx="4294967295"/>
          </p:nvPr>
        </p:nvPicPr>
        <p:blipFill>
          <a:blip r:embed="rId2"/>
          <a:srcRect/>
          <a:stretch>
            <a:fillRect/>
          </a:stretch>
        </p:blipFill>
        <p:spPr>
          <a:xfrm>
            <a:off x="1455738" y="1779588"/>
            <a:ext cx="6234112" cy="4303712"/>
          </a:xfrm>
          <a:noFill/>
        </p:spPr>
      </p:pic>
      <p:sp>
        <p:nvSpPr>
          <p:cNvPr id="113671" name="Text Box 7"/>
          <p:cNvSpPr txBox="1">
            <a:spLocks noChangeArrowheads="1"/>
          </p:cNvSpPr>
          <p:nvPr/>
        </p:nvSpPr>
        <p:spPr bwMode="auto">
          <a:xfrm>
            <a:off x="2244725" y="6092825"/>
            <a:ext cx="4654550" cy="519113"/>
          </a:xfrm>
          <a:prstGeom prst="rect">
            <a:avLst/>
          </a:prstGeom>
          <a:noFill/>
          <a:ln w="9525">
            <a:noFill/>
            <a:miter lim="800000"/>
            <a:headEnd/>
            <a:tailEnd/>
          </a:ln>
          <a:effectLst/>
        </p:spPr>
        <p:txBody>
          <a:bodyPr wrap="none">
            <a:spAutoFit/>
          </a:bodyPr>
          <a:lstStyle/>
          <a:p>
            <a:pPr algn="ctr"/>
            <a:r>
              <a:rPr lang="en-US" sz="2800"/>
              <a:t>Requires logging software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p:txBody>
          <a:bodyPr/>
          <a:lstStyle/>
          <a:p>
            <a:r>
              <a:rPr lang="en-US" smtClean="0">
                <a:latin typeface="Arial" charset="0"/>
                <a:ea typeface="ＭＳ Ｐゴシック" pitchFamily="34" charset="-128"/>
              </a:rPr>
              <a:t>GRITTY decoder</a:t>
            </a:r>
          </a:p>
        </p:txBody>
      </p:sp>
      <p:pic>
        <p:nvPicPr>
          <p:cNvPr id="114694" name="Picture 6" descr="GRITTY"/>
          <p:cNvPicPr>
            <a:picLocks noGrp="1" noChangeAspect="1" noChangeArrowheads="1"/>
          </p:cNvPicPr>
          <p:nvPr>
            <p:ph idx="4294967295"/>
          </p:nvPr>
        </p:nvPicPr>
        <p:blipFill>
          <a:blip r:embed="rId2"/>
          <a:srcRect/>
          <a:stretch>
            <a:fillRect/>
          </a:stretch>
        </p:blipFill>
        <p:spPr>
          <a:xfrm>
            <a:off x="1876425" y="1847850"/>
            <a:ext cx="5392738" cy="4421188"/>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p:txBody>
          <a:bodyPr/>
          <a:lstStyle/>
          <a:p>
            <a:r>
              <a:rPr lang="en-US" smtClean="0">
                <a:latin typeface="Arial" charset="0"/>
                <a:ea typeface="ＭＳ Ｐゴシック" pitchFamily="34" charset="-128"/>
              </a:rPr>
              <a:t>What is RTTY?</a:t>
            </a:r>
          </a:p>
        </p:txBody>
      </p:sp>
      <p:sp>
        <p:nvSpPr>
          <p:cNvPr id="115715" name="Rectangle 3"/>
          <p:cNvSpPr>
            <a:spLocks noGrp="1" noChangeArrowheads="1"/>
          </p:cNvSpPr>
          <p:nvPr>
            <p:ph type="body" idx="4294967295"/>
          </p:nvPr>
        </p:nvSpPr>
        <p:spPr/>
        <p:txBody>
          <a:bodyPr/>
          <a:lstStyle/>
          <a:p>
            <a:pPr>
              <a:lnSpc>
                <a:spcPct val="85000"/>
              </a:lnSpc>
              <a:buFontTx/>
              <a:buChar char="•"/>
            </a:pPr>
            <a:r>
              <a:rPr lang="en-US" smtClean="0">
                <a:latin typeface="Arial" charset="0"/>
                <a:ea typeface="ＭＳ Ｐゴシック" pitchFamily="34" charset="-128"/>
              </a:rPr>
              <a:t>A pair of redundant, reciprocal CW signals</a:t>
            </a:r>
          </a:p>
          <a:p>
            <a:pPr lvl="1">
              <a:lnSpc>
                <a:spcPct val="85000"/>
              </a:lnSpc>
              <a:buFontTx/>
              <a:buChar char="–"/>
            </a:pPr>
            <a:r>
              <a:rPr lang="en-US" sz="2400" smtClean="0">
                <a:latin typeface="Arial" charset="0"/>
                <a:ea typeface="ＭＳ Ｐゴシック" pitchFamily="34" charset="-128"/>
              </a:rPr>
              <a:t> </a:t>
            </a:r>
            <a:r>
              <a:rPr lang="en-US" sz="2400" smtClean="0">
                <a:solidFill>
                  <a:srgbClr val="348906"/>
                </a:solidFill>
                <a:latin typeface="Arial" charset="0"/>
                <a:ea typeface="ＭＳ Ｐゴシック" pitchFamily="34" charset="-128"/>
              </a:rPr>
              <a:t>Mark</a:t>
            </a:r>
            <a:r>
              <a:rPr lang="en-US" sz="2400" smtClean="0">
                <a:latin typeface="Arial" charset="0"/>
                <a:ea typeface="ＭＳ Ｐゴシック" pitchFamily="34" charset="-128"/>
              </a:rPr>
              <a:t> and </a:t>
            </a:r>
            <a:r>
              <a:rPr lang="en-US" sz="2400" smtClean="0">
                <a:solidFill>
                  <a:srgbClr val="348906"/>
                </a:solidFill>
                <a:latin typeface="Arial" charset="0"/>
                <a:ea typeface="ＭＳ Ｐゴシック" pitchFamily="34" charset="-128"/>
              </a:rPr>
              <a:t>Space</a:t>
            </a:r>
            <a:r>
              <a:rPr lang="en-US" sz="2400" smtClean="0">
                <a:latin typeface="Arial" charset="0"/>
                <a:ea typeface="ＭＳ Ｐゴシック" pitchFamily="34" charset="-128"/>
              </a:rPr>
              <a:t>, 170Hz apart</a:t>
            </a:r>
          </a:p>
          <a:p>
            <a:pPr lvl="1">
              <a:lnSpc>
                <a:spcPct val="85000"/>
              </a:lnSpc>
              <a:buFontTx/>
              <a:buChar char="–"/>
            </a:pPr>
            <a:r>
              <a:rPr lang="en-US" sz="2400" smtClean="0">
                <a:latin typeface="Arial" charset="0"/>
                <a:ea typeface="ＭＳ Ｐゴシック" pitchFamily="34" charset="-128"/>
              </a:rPr>
              <a:t> Baudot code, rather than Morse</a:t>
            </a:r>
          </a:p>
          <a:p>
            <a:pPr>
              <a:lnSpc>
                <a:spcPct val="85000"/>
              </a:lnSpc>
              <a:buFontTx/>
              <a:buChar char="•"/>
            </a:pPr>
            <a:r>
              <a:rPr lang="en-US" smtClean="0">
                <a:latin typeface="Arial" charset="0"/>
                <a:ea typeface="ＭＳ Ｐゴシック" pitchFamily="34" charset="-128"/>
              </a:rPr>
              <a:t>Local tones are like CW pitch</a:t>
            </a:r>
            <a:endParaRPr lang="en-US" sz="2400" smtClean="0">
              <a:latin typeface="Arial" charset="0"/>
              <a:ea typeface="ＭＳ Ｐゴシック" pitchFamily="34" charset="-128"/>
            </a:endParaRPr>
          </a:p>
          <a:p>
            <a:pPr lvl="1">
              <a:lnSpc>
                <a:spcPct val="85000"/>
              </a:lnSpc>
              <a:buFontTx/>
              <a:buChar char="–"/>
            </a:pPr>
            <a:r>
              <a:rPr lang="en-US" sz="2400" smtClean="0">
                <a:latin typeface="Arial" charset="0"/>
                <a:ea typeface="ＭＳ Ｐゴシック" pitchFamily="34" charset="-128"/>
              </a:rPr>
              <a:t> 2295/2125 Hz default</a:t>
            </a:r>
          </a:p>
          <a:p>
            <a:pPr>
              <a:lnSpc>
                <a:spcPct val="85000"/>
              </a:lnSpc>
              <a:buFontTx/>
              <a:buChar char="•"/>
            </a:pPr>
            <a:r>
              <a:rPr lang="en-US" smtClean="0">
                <a:latin typeface="Arial" charset="0"/>
                <a:ea typeface="ＭＳ Ｐゴシック" pitchFamily="34" charset="-128"/>
              </a:rPr>
              <a:t>60 WPM (45.45 Baud)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p:txBody>
          <a:bodyPr/>
          <a:lstStyle/>
          <a:p>
            <a:r>
              <a:rPr lang="en-US" smtClean="0">
                <a:latin typeface="Arial" charset="0"/>
                <a:ea typeface="ＭＳ Ｐゴシック" pitchFamily="34" charset="-128"/>
              </a:rPr>
              <a:t>Resources</a:t>
            </a:r>
          </a:p>
        </p:txBody>
      </p:sp>
      <p:sp>
        <p:nvSpPr>
          <p:cNvPr id="116739"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34" charset="-128"/>
              </a:rPr>
              <a:t>Website: </a:t>
            </a:r>
            <a:r>
              <a:rPr lang="en-US" smtClean="0">
                <a:latin typeface="Arial" charset="0"/>
                <a:ea typeface="ＭＳ Ｐゴシック" pitchFamily="34" charset="-128"/>
                <a:hlinkClick r:id="rId2"/>
              </a:rPr>
              <a:t>www.rttycontesting.com</a:t>
            </a:r>
            <a:endParaRPr lang="en-US" smtClean="0">
              <a:latin typeface="Arial" charset="0"/>
              <a:ea typeface="ＭＳ Ｐゴシック" pitchFamily="34" charset="-128"/>
            </a:endParaRPr>
          </a:p>
          <a:p>
            <a:pPr>
              <a:buFontTx/>
              <a:buChar char="•"/>
            </a:pPr>
            <a:r>
              <a:rPr lang="en-US" smtClean="0">
                <a:latin typeface="Arial" charset="0"/>
                <a:ea typeface="ＭＳ Ｐゴシック" pitchFamily="34" charset="-128"/>
              </a:rPr>
              <a:t>Email reflector: </a:t>
            </a:r>
            <a:r>
              <a:rPr lang="en-US" smtClean="0">
                <a:latin typeface="Arial" charset="0"/>
                <a:ea typeface="ＭＳ Ｐゴシック" pitchFamily="34" charset="-128"/>
                <a:hlinkClick r:id="rId3"/>
              </a:rPr>
              <a:t>rtty@contesting.com</a:t>
            </a:r>
            <a:endParaRPr lang="en-US" smtClean="0">
              <a:latin typeface="Arial" charset="0"/>
              <a:ea typeface="ＭＳ Ｐゴシック" pitchFamily="34" charset="-128"/>
            </a:endParaRPr>
          </a:p>
          <a:p>
            <a:pPr>
              <a:buFontTx/>
              <a:buChar char="•"/>
            </a:pPr>
            <a:r>
              <a:rPr lang="en-US" smtClean="0">
                <a:latin typeface="Arial" charset="0"/>
                <a:ea typeface="ＭＳ Ｐゴシック" pitchFamily="34" charset="-128"/>
              </a:rPr>
              <a:t>Dayton CTU RTTY presentations</a:t>
            </a:r>
          </a:p>
          <a:p>
            <a:pPr>
              <a:buFontTx/>
              <a:buChar char="•"/>
            </a:pPr>
            <a:r>
              <a:rPr lang="en-US" smtClean="0">
                <a:latin typeface="Arial" charset="0"/>
                <a:ea typeface="ＭＳ Ｐゴシック" pitchFamily="34" charset="-128"/>
              </a:rPr>
              <a:t>NCJ RTTY Contesting column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p:txBody>
          <a:bodyPr/>
          <a:lstStyle/>
          <a:p>
            <a:r>
              <a:rPr lang="en-US" smtClean="0">
                <a:latin typeface="Arial" charset="0"/>
                <a:ea typeface="ＭＳ Ｐゴシック" pitchFamily="34" charset="-128"/>
              </a:rPr>
              <a:t>Happy RTTY DXing!</a:t>
            </a:r>
          </a:p>
        </p:txBody>
      </p:sp>
      <p:pic>
        <p:nvPicPr>
          <p:cNvPr id="128003" name="Picture 3" descr="Picture1"/>
          <p:cNvPicPr>
            <a:picLocks noGrp="1" noChangeAspect="1" noChangeArrowheads="1"/>
          </p:cNvPicPr>
          <p:nvPr>
            <p:ph idx="4294967295"/>
          </p:nvPr>
        </p:nvPicPr>
        <p:blipFill>
          <a:blip r:embed="rId2"/>
          <a:srcRect/>
          <a:stretch>
            <a:fillRect/>
          </a:stretch>
        </p:blipFill>
        <p:spPr>
          <a:xfrm>
            <a:off x="1025525" y="1673225"/>
            <a:ext cx="7092950" cy="4730750"/>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Title 1"/>
          <p:cNvSpPr>
            <a:spLocks noGrp="1"/>
          </p:cNvSpPr>
          <p:nvPr>
            <p:ph type="title" idx="4294967295"/>
          </p:nvPr>
        </p:nvSpPr>
        <p:spPr>
          <a:xfrm>
            <a:off x="1354138" y="188913"/>
            <a:ext cx="6824662" cy="750887"/>
          </a:xfrm>
        </p:spPr>
        <p:txBody>
          <a:bodyPr/>
          <a:lstStyle/>
          <a:p>
            <a:r>
              <a:rPr lang="en-US" smtClean="0">
                <a:latin typeface="Arial" charset="0"/>
                <a:ea typeface="ＭＳ Ｐゴシック" pitchFamily="34" charset="-128"/>
              </a:rPr>
              <a:t>Ed Muns, W0YK</a:t>
            </a:r>
          </a:p>
        </p:txBody>
      </p:sp>
      <p:sp>
        <p:nvSpPr>
          <p:cNvPr id="14338" name="TextBox 8"/>
          <p:cNvSpPr txBox="1">
            <a:spLocks noChangeArrowheads="1"/>
          </p:cNvSpPr>
          <p:nvPr/>
        </p:nvSpPr>
        <p:spPr bwMode="auto">
          <a:xfrm>
            <a:off x="735013" y="1608138"/>
            <a:ext cx="7673975" cy="822325"/>
          </a:xfrm>
          <a:prstGeom prst="rect">
            <a:avLst/>
          </a:prstGeom>
          <a:noFill/>
          <a:ln w="9525">
            <a:noFill/>
            <a:miter lim="800000"/>
            <a:headEnd/>
            <a:tailEnd/>
          </a:ln>
        </p:spPr>
        <p:txBody>
          <a:bodyPr>
            <a:spAutoFit/>
          </a:bodyPr>
          <a:lstStyle/>
          <a:p>
            <a:pPr algn="ctr"/>
            <a:r>
              <a:rPr lang="en-US" sz="2400" b="0"/>
              <a:t>Operating here as P49X, Ed is also licensed as 7J1ACJ and has operated as YK0A, 6Y4A and HC8N.</a:t>
            </a:r>
          </a:p>
        </p:txBody>
      </p:sp>
      <p:pic>
        <p:nvPicPr>
          <p:cNvPr id="14339" name="Picture 3"/>
          <p:cNvPicPr>
            <a:picLocks noChangeAspect="1" noChangeArrowheads="1"/>
          </p:cNvPicPr>
          <p:nvPr/>
        </p:nvPicPr>
        <p:blipFill>
          <a:blip r:embed="rId3"/>
          <a:srcRect/>
          <a:stretch>
            <a:fillRect/>
          </a:stretch>
        </p:blipFill>
        <p:spPr bwMode="auto">
          <a:xfrm>
            <a:off x="1555750" y="2538413"/>
            <a:ext cx="6032500" cy="3446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p:txBody>
          <a:bodyPr/>
          <a:lstStyle/>
          <a:p>
            <a:r>
              <a:rPr lang="en-US" smtClean="0">
                <a:latin typeface="Arial" charset="0"/>
                <a:ea typeface="ＭＳ Ｐゴシック" pitchFamily="34" charset="-128"/>
              </a:rPr>
              <a:t>Do You DX in RTTY mode?</a:t>
            </a:r>
          </a:p>
        </p:txBody>
      </p:sp>
      <p:sp>
        <p:nvSpPr>
          <p:cNvPr id="99331"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34" charset="-128"/>
              </a:rPr>
              <a:t>VK0EK: 40, 30 &amp; 15 (4.5% RTTY)</a:t>
            </a:r>
          </a:p>
          <a:p>
            <a:pPr>
              <a:buFontTx/>
              <a:buChar char="•"/>
            </a:pPr>
            <a:r>
              <a:rPr lang="en-US" smtClean="0">
                <a:latin typeface="Arial" charset="0"/>
                <a:ea typeface="ＭＳ Ｐゴシック" pitchFamily="34" charset="-128"/>
              </a:rPr>
              <a:t>FT4JA: 40, 30, 20 &amp; 15 (10% RTTY)</a:t>
            </a:r>
          </a:p>
          <a:p>
            <a:pPr>
              <a:buFontTx/>
              <a:buChar char="•"/>
            </a:pPr>
            <a:r>
              <a:rPr lang="en-US" smtClean="0">
                <a:solidFill>
                  <a:schemeClr val="accent2"/>
                </a:solidFill>
                <a:latin typeface="Arial" charset="0"/>
                <a:ea typeface="ＭＳ Ｐゴシック" pitchFamily="34" charset="-128"/>
              </a:rPr>
              <a:t>Did you work them on any mode?</a:t>
            </a:r>
            <a:endParaRPr lang="en-US" sz="2400" smtClean="0">
              <a:solidFill>
                <a:schemeClr val="accent2"/>
              </a:solidFill>
              <a:latin typeface="Arial" charset="0"/>
              <a:ea typeface="ＭＳ Ｐゴシック" pitchFamily="34" charset="-128"/>
            </a:endParaRPr>
          </a:p>
          <a:p>
            <a:pPr lvl="1">
              <a:buFontTx/>
              <a:buChar char="–"/>
            </a:pPr>
            <a:r>
              <a:rPr lang="en-US" sz="2400" smtClean="0">
                <a:solidFill>
                  <a:schemeClr val="accent2"/>
                </a:solidFill>
                <a:latin typeface="Arial" charset="0"/>
                <a:ea typeface="ＭＳ Ｐゴシック" pitchFamily="34" charset="-128"/>
              </a:rPr>
              <a:t> Did you call one of them on RTTY?</a:t>
            </a:r>
          </a:p>
          <a:p>
            <a:pPr lvl="1">
              <a:buFontTx/>
              <a:buChar char="–"/>
            </a:pPr>
            <a:r>
              <a:rPr lang="en-US" sz="2400" smtClean="0">
                <a:solidFill>
                  <a:schemeClr val="accent2"/>
                </a:solidFill>
                <a:latin typeface="Arial" charset="0"/>
                <a:ea typeface="ＭＳ Ｐゴシック" pitchFamily="34" charset="-128"/>
              </a:rPr>
              <a:t> Did you work one of them on RTTY?</a:t>
            </a:r>
          </a:p>
          <a:p>
            <a:pPr lvl="1">
              <a:buFontTx/>
              <a:buChar char="–"/>
            </a:pPr>
            <a:r>
              <a:rPr lang="en-US" sz="2400" smtClean="0">
                <a:solidFill>
                  <a:schemeClr val="accent2"/>
                </a:solidFill>
                <a:latin typeface="Arial" charset="0"/>
                <a:ea typeface="ＭＳ Ｐゴシック" pitchFamily="34" charset="-128"/>
              </a:rPr>
              <a:t> Did you work both of them on RTTY?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p:txBody>
          <a:bodyPr/>
          <a:lstStyle/>
          <a:p>
            <a:r>
              <a:rPr lang="en-US" smtClean="0">
                <a:latin typeface="Arial" charset="0"/>
                <a:ea typeface="ＭＳ Ｐゴシック" pitchFamily="34" charset="-128"/>
              </a:rPr>
              <a:t>DXpedition Goals</a:t>
            </a:r>
          </a:p>
        </p:txBody>
      </p:sp>
      <p:sp>
        <p:nvSpPr>
          <p:cNvPr id="105475"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34" charset="-128"/>
              </a:rPr>
              <a:t>Work everyone, not just ME!</a:t>
            </a:r>
          </a:p>
          <a:p>
            <a:pPr>
              <a:buFontTx/>
              <a:buChar char="•"/>
            </a:pPr>
            <a:r>
              <a:rPr lang="en-US" smtClean="0">
                <a:latin typeface="Arial" charset="0"/>
                <a:ea typeface="ＭＳ Ｐゴシック" pitchFamily="34" charset="-128"/>
              </a:rPr>
              <a:t>Maximize uniques</a:t>
            </a:r>
          </a:p>
          <a:p>
            <a:pPr lvl="1">
              <a:buFontTx/>
              <a:buChar char="–"/>
            </a:pPr>
            <a:r>
              <a:rPr lang="en-US" sz="2400" smtClean="0">
                <a:solidFill>
                  <a:schemeClr val="accent2"/>
                </a:solidFill>
                <a:latin typeface="Arial" charset="0"/>
                <a:ea typeface="ＭＳ Ｐゴシック" pitchFamily="34" charset="-128"/>
              </a:rPr>
              <a:t> </a:t>
            </a:r>
            <a:r>
              <a:rPr lang="en-US" sz="2400" smtClean="0">
                <a:latin typeface="Arial" charset="0"/>
                <a:ea typeface="ＭＳ Ｐゴシック" pitchFamily="34" charset="-128"/>
              </a:rPr>
              <a:t>ATNOs</a:t>
            </a:r>
          </a:p>
          <a:p>
            <a:pPr lvl="1">
              <a:buFontTx/>
              <a:buChar char="–"/>
            </a:pPr>
            <a:r>
              <a:rPr lang="en-US" sz="2400" smtClean="0">
                <a:latin typeface="Arial" charset="0"/>
                <a:ea typeface="ＭＳ Ｐゴシック" pitchFamily="34" charset="-128"/>
              </a:rPr>
              <a:t> QSL &amp; donation funds</a:t>
            </a:r>
          </a:p>
          <a:p>
            <a:pPr>
              <a:buFontTx/>
              <a:buChar char="•"/>
            </a:pPr>
            <a:r>
              <a:rPr lang="en-US" smtClean="0">
                <a:latin typeface="Arial" charset="0"/>
                <a:ea typeface="ＭＳ Ｐゴシック" pitchFamily="34" charset="-128"/>
              </a:rPr>
              <a:t>CW &amp; SSB predominate</a:t>
            </a:r>
            <a:endParaRPr lang="en-US" sz="2400" smtClean="0">
              <a:latin typeface="Arial" charset="0"/>
              <a:ea typeface="ＭＳ Ｐゴシック" pitchFamily="34" charset="-128"/>
            </a:endParaRPr>
          </a:p>
          <a:p>
            <a:pPr lvl="1">
              <a:buFontTx/>
              <a:buChar char="–"/>
            </a:pPr>
            <a:r>
              <a:rPr lang="en-US" sz="2400" smtClean="0">
                <a:latin typeface="Arial" charset="0"/>
                <a:ea typeface="ＭＳ Ｐゴシック" pitchFamily="34" charset="-128"/>
              </a:rPr>
              <a:t> 10% RTTY, hopefully</a:t>
            </a:r>
          </a:p>
          <a:p>
            <a:pPr lvl="1">
              <a:buFontTx/>
              <a:buChar char="–"/>
            </a:pPr>
            <a:r>
              <a:rPr lang="en-US" sz="2400" smtClean="0">
                <a:latin typeface="Arial" charset="0"/>
                <a:ea typeface="ＭＳ Ｐゴシック" pitchFamily="34" charset="-128"/>
              </a:rPr>
              <a:t> 120-150 RTTY QSOs/hour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p:txBody>
          <a:bodyPr/>
          <a:lstStyle/>
          <a:p>
            <a:r>
              <a:rPr lang="en-US" smtClean="0">
                <a:latin typeface="Arial" charset="0"/>
                <a:ea typeface="ＭＳ Ｐゴシック" pitchFamily="34" charset="-128"/>
              </a:rPr>
              <a:t>DXpedition Tactics</a:t>
            </a:r>
          </a:p>
        </p:txBody>
      </p:sp>
      <p:sp>
        <p:nvSpPr>
          <p:cNvPr id="106499" name="Rectangle 3"/>
          <p:cNvSpPr>
            <a:spLocks noGrp="1" noChangeArrowheads="1"/>
          </p:cNvSpPr>
          <p:nvPr>
            <p:ph type="body" idx="4294967295"/>
          </p:nvPr>
        </p:nvSpPr>
        <p:spPr>
          <a:xfrm>
            <a:off x="1320800" y="1720850"/>
            <a:ext cx="7370763" cy="3571875"/>
          </a:xfrm>
        </p:spPr>
        <p:txBody>
          <a:bodyPr/>
          <a:lstStyle/>
          <a:p>
            <a:pPr>
              <a:buFontTx/>
              <a:buChar char="•"/>
            </a:pPr>
            <a:r>
              <a:rPr lang="en-US" smtClean="0">
                <a:latin typeface="Arial" charset="0"/>
                <a:ea typeface="ＭＳ Ｐゴシック" pitchFamily="34" charset="-128"/>
              </a:rPr>
              <a:t>Emphasize CW</a:t>
            </a:r>
          </a:p>
          <a:p>
            <a:pPr>
              <a:buFontTx/>
              <a:buChar char="•"/>
            </a:pPr>
            <a:r>
              <a:rPr lang="en-US" smtClean="0">
                <a:latin typeface="Arial" charset="0"/>
                <a:ea typeface="ＭＳ Ｐゴシック" pitchFamily="34" charset="-128"/>
              </a:rPr>
              <a:t>Delay RTTY operation</a:t>
            </a:r>
          </a:p>
          <a:p>
            <a:pPr>
              <a:buFontTx/>
              <a:buChar char="•"/>
            </a:pPr>
            <a:r>
              <a:rPr lang="en-US" smtClean="0">
                <a:latin typeface="Arial" charset="0"/>
                <a:ea typeface="ＭＳ Ｐゴシック" pitchFamily="34" charset="-128"/>
              </a:rPr>
              <a:t>Constrain RTTY bands</a:t>
            </a:r>
          </a:p>
          <a:p>
            <a:pPr lvl="1">
              <a:buFontTx/>
              <a:buChar char="–"/>
            </a:pPr>
            <a:r>
              <a:rPr lang="en-US" sz="2400" smtClean="0">
                <a:latin typeface="Arial" charset="0"/>
                <a:ea typeface="ＭＳ Ｐゴシック" pitchFamily="34" charset="-128"/>
              </a:rPr>
              <a:t> 30 and 15 meters</a:t>
            </a:r>
          </a:p>
          <a:p>
            <a:pPr lvl="1">
              <a:buFontTx/>
              <a:buChar char="–"/>
            </a:pPr>
            <a:r>
              <a:rPr lang="en-US" sz="2400" smtClean="0">
                <a:latin typeface="Arial" charset="0"/>
                <a:ea typeface="ＭＳ Ｐゴシック" pitchFamily="34" charset="-128"/>
              </a:rPr>
              <a:t> 40, 20 and 15 meters</a:t>
            </a:r>
          </a:p>
          <a:p>
            <a:r>
              <a:rPr lang="en-US" sz="4400" i="1" smtClean="0">
                <a:solidFill>
                  <a:schemeClr val="accent2"/>
                </a:solidFill>
                <a:latin typeface="Arial" charset="0"/>
                <a:ea typeface="ＭＳ Ｐゴシック" pitchFamily="34" charset="-128"/>
                <a:sym typeface="Wingdings" pitchFamily="2" charset="2"/>
              </a:rPr>
              <a:t> Limited RTTY operation</a:t>
            </a:r>
            <a:endParaRPr lang="en-US" sz="4400" smtClean="0">
              <a:solidFill>
                <a:schemeClr val="accent2"/>
              </a:solidFill>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p:txBody>
          <a:bodyPr/>
          <a:lstStyle/>
          <a:p>
            <a:r>
              <a:rPr lang="en-US" smtClean="0">
                <a:latin typeface="Arial" charset="0"/>
                <a:ea typeface="ＭＳ Ｐゴシック" pitchFamily="34" charset="-128"/>
              </a:rPr>
              <a:t>DXpeditions</a:t>
            </a:r>
          </a:p>
        </p:txBody>
      </p:sp>
      <p:sp>
        <p:nvSpPr>
          <p:cNvPr id="94211"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34" charset="-128"/>
              </a:rPr>
              <a:t>Position on Top Wanted list</a:t>
            </a:r>
          </a:p>
          <a:p>
            <a:pPr>
              <a:buFontTx/>
              <a:buChar char="•"/>
            </a:pPr>
            <a:r>
              <a:rPr lang="en-US" smtClean="0">
                <a:latin typeface="Arial" charset="0"/>
                <a:ea typeface="ＭＳ Ｐゴシック" pitchFamily="34" charset="-128"/>
              </a:rPr>
              <a:t>Propagation</a:t>
            </a:r>
          </a:p>
          <a:p>
            <a:pPr>
              <a:buFontTx/>
              <a:buChar char="•"/>
            </a:pPr>
            <a:r>
              <a:rPr lang="en-US" smtClean="0">
                <a:latin typeface="Arial" charset="0"/>
                <a:ea typeface="ＭＳ Ｐゴシック" pitchFamily="34" charset="-128"/>
              </a:rPr>
              <a:t>Number of active stations</a:t>
            </a:r>
          </a:p>
          <a:p>
            <a:pPr>
              <a:buFontTx/>
              <a:buChar char="•"/>
            </a:pPr>
            <a:r>
              <a:rPr lang="en-US" smtClean="0">
                <a:latin typeface="Arial" charset="0"/>
                <a:ea typeface="ＭＳ Ｐゴシック" pitchFamily="34" charset="-128"/>
              </a:rPr>
              <a:t>Operator skill</a:t>
            </a:r>
          </a:p>
          <a:p>
            <a:r>
              <a:rPr lang="en-US" sz="4400" i="1" smtClean="0">
                <a:solidFill>
                  <a:schemeClr val="accent2"/>
                </a:solidFill>
                <a:latin typeface="Arial" charset="0"/>
                <a:ea typeface="ＭＳ Ｐゴシック" pitchFamily="34" charset="-128"/>
                <a:sym typeface="Wingdings" pitchFamily="2" charset="2"/>
              </a:rPr>
              <a:t> Pileup size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p:txBody>
          <a:bodyPr/>
          <a:lstStyle/>
          <a:p>
            <a:r>
              <a:rPr lang="en-US" smtClean="0">
                <a:latin typeface="Arial" charset="0"/>
                <a:ea typeface="ＭＳ Ｐゴシック" pitchFamily="34" charset="-128"/>
              </a:rPr>
              <a:t>Pileup Size</a:t>
            </a:r>
          </a:p>
        </p:txBody>
      </p:sp>
      <p:sp>
        <p:nvSpPr>
          <p:cNvPr id="95235"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34" charset="-128"/>
              </a:rPr>
              <a:t>Simplex or split</a:t>
            </a:r>
          </a:p>
          <a:p>
            <a:pPr>
              <a:buFontTx/>
              <a:buChar char="•"/>
            </a:pPr>
            <a:r>
              <a:rPr lang="en-US" smtClean="0">
                <a:latin typeface="Arial" charset="0"/>
                <a:ea typeface="ＭＳ Ｐゴシック" pitchFamily="34" charset="-128"/>
              </a:rPr>
              <a:t>Spread bandwidth</a:t>
            </a:r>
          </a:p>
          <a:p>
            <a:pPr>
              <a:buFontTx/>
              <a:buChar char="•"/>
            </a:pPr>
            <a:r>
              <a:rPr lang="en-US" smtClean="0">
                <a:latin typeface="Arial" charset="0"/>
                <a:ea typeface="ＭＳ Ｐゴシック" pitchFamily="34" charset="-128"/>
              </a:rPr>
              <a:t>QSO messaging</a:t>
            </a:r>
          </a:p>
          <a:p>
            <a:pPr>
              <a:buFontTx/>
              <a:buChar char="•"/>
            </a:pPr>
            <a:r>
              <a:rPr lang="en-US" smtClean="0">
                <a:latin typeface="Arial" charset="0"/>
                <a:ea typeface="ＭＳ Ｐゴシック" pitchFamily="34" charset="-128"/>
              </a:rPr>
              <a:t>DX operator QSO pattern</a:t>
            </a:r>
          </a:p>
          <a:p>
            <a:r>
              <a:rPr lang="en-US" sz="4400" i="1" smtClean="0">
                <a:solidFill>
                  <a:schemeClr val="accent2"/>
                </a:solidFill>
                <a:latin typeface="Arial" charset="0"/>
                <a:ea typeface="ＭＳ Ｐゴシック" pitchFamily="34" charset="-128"/>
                <a:sym typeface="Wingdings" pitchFamily="2" charset="2"/>
              </a:rPr>
              <a:t> DXer strategy &amp; tactics</a:t>
            </a:r>
            <a:endParaRPr lang="en-US" sz="4400" i="1" smtClean="0">
              <a:solidFill>
                <a:schemeClr val="accent2"/>
              </a:solidFill>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p:txBody>
          <a:bodyPr/>
          <a:lstStyle/>
          <a:p>
            <a:r>
              <a:rPr lang="en-US" smtClean="0">
                <a:latin typeface="Arial" charset="0"/>
                <a:ea typeface="ＭＳ Ｐゴシック" pitchFamily="34" charset="-128"/>
              </a:rPr>
              <a:t>DXer Strategy &amp; Tactics</a:t>
            </a:r>
          </a:p>
        </p:txBody>
      </p:sp>
      <p:sp>
        <p:nvSpPr>
          <p:cNvPr id="104451"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34" charset="-128"/>
              </a:rPr>
              <a:t>Station design</a:t>
            </a:r>
            <a:endParaRPr lang="en-US" sz="2400" smtClean="0">
              <a:latin typeface="Arial" charset="0"/>
              <a:ea typeface="ＭＳ Ｐゴシック" pitchFamily="34" charset="-128"/>
            </a:endParaRPr>
          </a:p>
          <a:p>
            <a:pPr lvl="1">
              <a:buFontTx/>
              <a:buChar char="–"/>
            </a:pPr>
            <a:r>
              <a:rPr lang="en-US" sz="2400" smtClean="0">
                <a:latin typeface="Arial" charset="0"/>
                <a:ea typeface="ＭＳ Ｐゴシック" pitchFamily="34" charset="-128"/>
              </a:rPr>
              <a:t> Antennas, radios, amps, PCs, software, etc.</a:t>
            </a:r>
          </a:p>
          <a:p>
            <a:pPr lvl="1">
              <a:buFontTx/>
              <a:buChar char="–"/>
            </a:pPr>
            <a:r>
              <a:rPr lang="en-US" sz="2400" smtClean="0">
                <a:latin typeface="Arial" charset="0"/>
                <a:ea typeface="ＭＳ Ｐゴシック" pitchFamily="34" charset="-128"/>
              </a:rPr>
              <a:t> Radio with 2 receivers; stereo headphones</a:t>
            </a:r>
          </a:p>
          <a:p>
            <a:pPr>
              <a:buFontTx/>
              <a:buChar char="•"/>
            </a:pPr>
            <a:r>
              <a:rPr lang="en-US" smtClean="0">
                <a:latin typeface="Arial" charset="0"/>
                <a:ea typeface="ＭＳ Ｐゴシック" pitchFamily="34" charset="-128"/>
              </a:rPr>
              <a:t>Station configuration</a:t>
            </a:r>
            <a:endParaRPr lang="en-US" sz="2400" smtClean="0">
              <a:latin typeface="Arial" charset="0"/>
              <a:ea typeface="ＭＳ Ｐゴシック" pitchFamily="34" charset="-128"/>
            </a:endParaRPr>
          </a:p>
          <a:p>
            <a:pPr lvl="1">
              <a:buFontTx/>
              <a:buChar char="–"/>
            </a:pPr>
            <a:r>
              <a:rPr lang="en-US" sz="2400" smtClean="0">
                <a:latin typeface="Arial" charset="0"/>
                <a:ea typeface="ＭＳ Ｐゴシック" pitchFamily="34" charset="-128"/>
              </a:rPr>
              <a:t> verification</a:t>
            </a:r>
          </a:p>
          <a:p>
            <a:pPr lvl="1">
              <a:buFontTx/>
              <a:buChar char="–"/>
            </a:pPr>
            <a:r>
              <a:rPr lang="en-US" sz="2400" smtClean="0">
                <a:latin typeface="Arial" charset="0"/>
                <a:ea typeface="ＭＳ Ｐゴシック" pitchFamily="34" charset="-128"/>
              </a:rPr>
              <a:t> ergonomics</a:t>
            </a:r>
          </a:p>
          <a:p>
            <a:pPr lvl="1">
              <a:buFontTx/>
              <a:buChar char="–"/>
            </a:pPr>
            <a:r>
              <a:rPr lang="en-US" sz="2400" smtClean="0">
                <a:latin typeface="Arial" charset="0"/>
                <a:ea typeface="ＭＳ Ｐゴシック" pitchFamily="34" charset="-128"/>
              </a:rPr>
              <a:t> familiarity</a:t>
            </a:r>
          </a:p>
          <a:p>
            <a:pPr>
              <a:buFontTx/>
              <a:buChar char="•"/>
            </a:pPr>
            <a:r>
              <a:rPr lang="en-US" smtClean="0">
                <a:latin typeface="Arial" charset="0"/>
                <a:ea typeface="ＭＳ Ｐゴシック" pitchFamily="34" charset="-128"/>
              </a:rPr>
              <a:t>Practice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XU Template">
  <a:themeElements>
    <a:clrScheme name="Cisco2003Template 11">
      <a:dk1>
        <a:srgbClr val="000000"/>
      </a:dk1>
      <a:lt1>
        <a:srgbClr val="FFFFFF"/>
      </a:lt1>
      <a:dk2>
        <a:srgbClr val="000000"/>
      </a:dk2>
      <a:lt2>
        <a:srgbClr val="000000"/>
      </a:lt2>
      <a:accent1>
        <a:srgbClr val="339999"/>
      </a:accent1>
      <a:accent2>
        <a:srgbClr val="B92B38"/>
      </a:accent2>
      <a:accent3>
        <a:srgbClr val="FFFFFF"/>
      </a:accent3>
      <a:accent4>
        <a:srgbClr val="000000"/>
      </a:accent4>
      <a:accent5>
        <a:srgbClr val="ADCACA"/>
      </a:accent5>
      <a:accent6>
        <a:srgbClr val="A72632"/>
      </a:accent6>
      <a:hlink>
        <a:srgbClr val="9999CC"/>
      </a:hlink>
      <a:folHlink>
        <a:srgbClr val="EEB30E"/>
      </a:folHlink>
    </a:clrScheme>
    <a:fontScheme name="DXU Templa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isco2003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isco2003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isco2003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isco2003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isco2003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isco2003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isco2003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isco2003Template 8">
        <a:dk1>
          <a:srgbClr val="000000"/>
        </a:dk1>
        <a:lt1>
          <a:srgbClr val="FFFFFF"/>
        </a:lt1>
        <a:dk2>
          <a:srgbClr val="FFFFFF"/>
        </a:dk2>
        <a:lt2>
          <a:srgbClr val="000000"/>
        </a:lt2>
        <a:accent1>
          <a:srgbClr val="339999"/>
        </a:accent1>
        <a:accent2>
          <a:srgbClr val="B92B38"/>
        </a:accent2>
        <a:accent3>
          <a:srgbClr val="FFFFFF"/>
        </a:accent3>
        <a:accent4>
          <a:srgbClr val="000000"/>
        </a:accent4>
        <a:accent5>
          <a:srgbClr val="ADCACA"/>
        </a:accent5>
        <a:accent6>
          <a:srgbClr val="A72632"/>
        </a:accent6>
        <a:hlink>
          <a:srgbClr val="FF9900"/>
        </a:hlink>
        <a:folHlink>
          <a:srgbClr val="FF9900"/>
        </a:folHlink>
      </a:clrScheme>
      <a:clrMap bg1="lt1" tx1="dk1" bg2="lt2" tx2="dk2" accent1="accent1" accent2="accent2" accent3="accent3" accent4="accent4" accent5="accent5" accent6="accent6" hlink="hlink" folHlink="folHlink"/>
    </a:extraClrScheme>
    <a:extraClrScheme>
      <a:clrScheme name="Cisco2003Template 9">
        <a:dk1>
          <a:srgbClr val="000000"/>
        </a:dk1>
        <a:lt1>
          <a:srgbClr val="FFFFFF"/>
        </a:lt1>
        <a:dk2>
          <a:srgbClr val="FFFFFF"/>
        </a:dk2>
        <a:lt2>
          <a:srgbClr val="000000"/>
        </a:lt2>
        <a:accent1>
          <a:srgbClr val="339999"/>
        </a:accent1>
        <a:accent2>
          <a:srgbClr val="B92B38"/>
        </a:accent2>
        <a:accent3>
          <a:srgbClr val="FFFFFF"/>
        </a:accent3>
        <a:accent4>
          <a:srgbClr val="000000"/>
        </a:accent4>
        <a:accent5>
          <a:srgbClr val="ADCACA"/>
        </a:accent5>
        <a:accent6>
          <a:srgbClr val="A72632"/>
        </a:accent6>
        <a:hlink>
          <a:srgbClr val="9999CC"/>
        </a:hlink>
        <a:folHlink>
          <a:srgbClr val="FF9900"/>
        </a:folHlink>
      </a:clrScheme>
      <a:clrMap bg1="lt1" tx1="dk1" bg2="lt2" tx2="dk2" accent1="accent1" accent2="accent2" accent3="accent3" accent4="accent4" accent5="accent5" accent6="accent6" hlink="hlink" folHlink="folHlink"/>
    </a:extraClrScheme>
    <a:extraClrScheme>
      <a:clrScheme name="Cisco2003Template 10">
        <a:dk1>
          <a:srgbClr val="000000"/>
        </a:dk1>
        <a:lt1>
          <a:srgbClr val="FFFFFF"/>
        </a:lt1>
        <a:dk2>
          <a:srgbClr val="000000"/>
        </a:dk2>
        <a:lt2>
          <a:srgbClr val="000000"/>
        </a:lt2>
        <a:accent1>
          <a:srgbClr val="339999"/>
        </a:accent1>
        <a:accent2>
          <a:srgbClr val="B92B38"/>
        </a:accent2>
        <a:accent3>
          <a:srgbClr val="FFFFFF"/>
        </a:accent3>
        <a:accent4>
          <a:srgbClr val="000000"/>
        </a:accent4>
        <a:accent5>
          <a:srgbClr val="ADCACA"/>
        </a:accent5>
        <a:accent6>
          <a:srgbClr val="A72632"/>
        </a:accent6>
        <a:hlink>
          <a:srgbClr val="9999CC"/>
        </a:hlink>
        <a:folHlink>
          <a:srgbClr val="FF9900"/>
        </a:folHlink>
      </a:clrScheme>
      <a:clrMap bg1="lt1" tx1="dk1" bg2="lt2" tx2="dk2" accent1="accent1" accent2="accent2" accent3="accent3" accent4="accent4" accent5="accent5" accent6="accent6" hlink="hlink" folHlink="folHlink"/>
    </a:extraClrScheme>
    <a:extraClrScheme>
      <a:clrScheme name="Cisco2003Template 11">
        <a:dk1>
          <a:srgbClr val="000000"/>
        </a:dk1>
        <a:lt1>
          <a:srgbClr val="FFFFFF"/>
        </a:lt1>
        <a:dk2>
          <a:srgbClr val="000000"/>
        </a:dk2>
        <a:lt2>
          <a:srgbClr val="000000"/>
        </a:lt2>
        <a:accent1>
          <a:srgbClr val="339999"/>
        </a:accent1>
        <a:accent2>
          <a:srgbClr val="B92B38"/>
        </a:accent2>
        <a:accent3>
          <a:srgbClr val="FFFFFF"/>
        </a:accent3>
        <a:accent4>
          <a:srgbClr val="000000"/>
        </a:accent4>
        <a:accent5>
          <a:srgbClr val="ADCACA"/>
        </a:accent5>
        <a:accent6>
          <a:srgbClr val="A72632"/>
        </a:accent6>
        <a:hlink>
          <a:srgbClr val="9999CC"/>
        </a:hlink>
        <a:folHlink>
          <a:srgbClr val="EEB30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27244</TotalTime>
  <Words>860</Words>
  <Application>Microsoft Macintosh PowerPoint</Application>
  <PresentationFormat>On-screen Show (4:3)</PresentationFormat>
  <Paragraphs>170</Paragraphs>
  <Slides>26</Slides>
  <Notes>2</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DXU Template</vt:lpstr>
      <vt:lpstr>Having Fun with RTTY DXing</vt:lpstr>
      <vt:lpstr>Ed Muns, W0YK</vt:lpstr>
      <vt:lpstr>Ed Muns, W0YK</vt:lpstr>
      <vt:lpstr>Do You DX in RTTY mode?</vt:lpstr>
      <vt:lpstr>DXpedition Goals</vt:lpstr>
      <vt:lpstr>DXpedition Tactics</vt:lpstr>
      <vt:lpstr>DXpeditions</vt:lpstr>
      <vt:lpstr>Pileup Size</vt:lpstr>
      <vt:lpstr>DXer Strategy &amp; Tactics</vt:lpstr>
      <vt:lpstr>DXer Strategy &amp; Tactics</vt:lpstr>
      <vt:lpstr>DXer Strategy &amp; Tactics</vt:lpstr>
      <vt:lpstr>DXer Strategy &amp; Tactics</vt:lpstr>
      <vt:lpstr>QSO Pattern (His RX freq.)</vt:lpstr>
      <vt:lpstr>Messages</vt:lpstr>
      <vt:lpstr>Digital Modes</vt:lpstr>
      <vt:lpstr>RTTY Station</vt:lpstr>
      <vt:lpstr>Radio</vt:lpstr>
      <vt:lpstr>AFSK vs. FSK</vt:lpstr>
      <vt:lpstr>AFSK vs. FSK </vt:lpstr>
      <vt:lpstr>RTTY Interface</vt:lpstr>
      <vt:lpstr>MMTTY decoder/encoder</vt:lpstr>
      <vt:lpstr>2Tone decoder/encoder</vt:lpstr>
      <vt:lpstr>GRITTY decoder</vt:lpstr>
      <vt:lpstr>What is RTTY?</vt:lpstr>
      <vt:lpstr>Resources</vt:lpstr>
      <vt:lpstr>Happy RTTY DXing!</vt:lpstr>
    </vt:vector>
  </TitlesOfParts>
  <Company>Cisco Systems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David Sauerhaft</dc:creator>
  <cp:lastModifiedBy>Darryl Hazelgren</cp:lastModifiedBy>
  <cp:revision>803</cp:revision>
  <cp:lastPrinted>2012-03-23T22:12:51Z</cp:lastPrinted>
  <dcterms:created xsi:type="dcterms:W3CDTF">2016-04-12T03:35:41Z</dcterms:created>
  <dcterms:modified xsi:type="dcterms:W3CDTF">2016-04-12T03:42:27Z</dcterms:modified>
</cp:coreProperties>
</file>