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6" r:id="rId1"/>
    <p:sldMasterId id="2147483851" r:id="rId2"/>
    <p:sldMasterId id="2147483839" r:id="rId3"/>
    <p:sldMasterId id="2147483826" r:id="rId4"/>
    <p:sldMasterId id="2147483814" r:id="rId5"/>
    <p:sldMasterId id="2147483802" r:id="rId6"/>
  </p:sldMasterIdLst>
  <p:notesMasterIdLst>
    <p:notesMasterId r:id="rId77"/>
  </p:notesMasterIdLst>
  <p:handoutMasterIdLst>
    <p:handoutMasterId r:id="rId78"/>
  </p:handoutMasterIdLst>
  <p:sldIdLst>
    <p:sldId id="1051" r:id="rId7"/>
    <p:sldId id="854" r:id="rId8"/>
    <p:sldId id="1216" r:id="rId9"/>
    <p:sldId id="1149" r:id="rId10"/>
    <p:sldId id="1152" r:id="rId11"/>
    <p:sldId id="1164" r:id="rId12"/>
    <p:sldId id="1226" r:id="rId13"/>
    <p:sldId id="1163" r:id="rId14"/>
    <p:sldId id="1153" r:id="rId15"/>
    <p:sldId id="1215" r:id="rId16"/>
    <p:sldId id="1227" r:id="rId17"/>
    <p:sldId id="1150" r:id="rId18"/>
    <p:sldId id="1214" r:id="rId19"/>
    <p:sldId id="1217" r:id="rId20"/>
    <p:sldId id="1162" r:id="rId21"/>
    <p:sldId id="1202" r:id="rId22"/>
    <p:sldId id="1213" r:id="rId23"/>
    <p:sldId id="1203" r:id="rId24"/>
    <p:sldId id="1218" r:id="rId25"/>
    <p:sldId id="1208" r:id="rId26"/>
    <p:sldId id="1219" r:id="rId27"/>
    <p:sldId id="1209" r:id="rId28"/>
    <p:sldId id="1220" r:id="rId29"/>
    <p:sldId id="1211" r:id="rId30"/>
    <p:sldId id="1210" r:id="rId31"/>
    <p:sldId id="1223" r:id="rId32"/>
    <p:sldId id="1221" r:id="rId33"/>
    <p:sldId id="1212" r:id="rId34"/>
    <p:sldId id="1207" r:id="rId35"/>
    <p:sldId id="1225" r:id="rId36"/>
    <p:sldId id="1222" r:id="rId37"/>
    <p:sldId id="1224" r:id="rId38"/>
    <p:sldId id="1156" r:id="rId39"/>
    <p:sldId id="1263" r:id="rId40"/>
    <p:sldId id="1249" r:id="rId41"/>
    <p:sldId id="1260" r:id="rId42"/>
    <p:sldId id="1259" r:id="rId43"/>
    <p:sldId id="1187" r:id="rId44"/>
    <p:sldId id="1258" r:id="rId45"/>
    <p:sldId id="1159" r:id="rId46"/>
    <p:sldId id="1257" r:id="rId47"/>
    <p:sldId id="1161" r:id="rId48"/>
    <p:sldId id="1255" r:id="rId49"/>
    <p:sldId id="1181" r:id="rId50"/>
    <p:sldId id="1264" r:id="rId51"/>
    <p:sldId id="1180" r:id="rId52"/>
    <p:sldId id="1254" r:id="rId53"/>
    <p:sldId id="1178" r:id="rId54"/>
    <p:sldId id="1157" r:id="rId55"/>
    <p:sldId id="1160" r:id="rId56"/>
    <p:sldId id="1177" r:id="rId57"/>
    <p:sldId id="1248" r:id="rId58"/>
    <p:sldId id="1261" r:id="rId59"/>
    <p:sldId id="1237" r:id="rId60"/>
    <p:sldId id="1175" r:id="rId61"/>
    <p:sldId id="1252" r:id="rId62"/>
    <p:sldId id="1170" r:id="rId63"/>
    <p:sldId id="1253" r:id="rId64"/>
    <p:sldId id="1172" r:id="rId65"/>
    <p:sldId id="1262" r:id="rId66"/>
    <p:sldId id="1179" r:id="rId67"/>
    <p:sldId id="1171" r:id="rId68"/>
    <p:sldId id="1235" r:id="rId69"/>
    <p:sldId id="1173" r:id="rId70"/>
    <p:sldId id="1174" r:id="rId71"/>
    <p:sldId id="1183" r:id="rId72"/>
    <p:sldId id="1191" r:id="rId73"/>
    <p:sldId id="1190" r:id="rId74"/>
    <p:sldId id="1184" r:id="rId75"/>
    <p:sldId id="1247" r:id="rId76"/>
  </p:sldIdLst>
  <p:sldSz cx="9144000" cy="6858000" type="screen4x3"/>
  <p:notesSz cx="7035800" cy="9194800"/>
  <p:defaultTextStyle>
    <a:defPPr>
      <a:defRPr lang="en-US"/>
    </a:defPPr>
    <a:lvl1pPr algn="l" rtl="0" fontAlgn="base">
      <a:spcBef>
        <a:spcPct val="0"/>
      </a:spcBef>
      <a:spcAft>
        <a:spcPct val="0"/>
      </a:spcAft>
      <a:defRPr sz="3400" b="1" kern="1200">
        <a:solidFill>
          <a:schemeClr val="tx1"/>
        </a:solidFill>
        <a:latin typeface="Arial" pitchFamily="-84" charset="0"/>
        <a:ea typeface="Arial" pitchFamily="-84" charset="0"/>
        <a:cs typeface="Arial" pitchFamily="-84" charset="0"/>
      </a:defRPr>
    </a:lvl1pPr>
    <a:lvl2pPr marL="457200" algn="l" rtl="0" fontAlgn="base">
      <a:spcBef>
        <a:spcPct val="0"/>
      </a:spcBef>
      <a:spcAft>
        <a:spcPct val="0"/>
      </a:spcAft>
      <a:defRPr sz="3400" b="1" kern="1200">
        <a:solidFill>
          <a:schemeClr val="tx1"/>
        </a:solidFill>
        <a:latin typeface="Arial" pitchFamily="-84" charset="0"/>
        <a:ea typeface="Arial" pitchFamily="-84" charset="0"/>
        <a:cs typeface="Arial" pitchFamily="-84" charset="0"/>
      </a:defRPr>
    </a:lvl2pPr>
    <a:lvl3pPr marL="914400" algn="l" rtl="0" fontAlgn="base">
      <a:spcBef>
        <a:spcPct val="0"/>
      </a:spcBef>
      <a:spcAft>
        <a:spcPct val="0"/>
      </a:spcAft>
      <a:defRPr sz="3400" b="1" kern="1200">
        <a:solidFill>
          <a:schemeClr val="tx1"/>
        </a:solidFill>
        <a:latin typeface="Arial" pitchFamily="-84" charset="0"/>
        <a:ea typeface="Arial" pitchFamily="-84" charset="0"/>
        <a:cs typeface="Arial" pitchFamily="-84" charset="0"/>
      </a:defRPr>
    </a:lvl3pPr>
    <a:lvl4pPr marL="1371600" algn="l" rtl="0" fontAlgn="base">
      <a:spcBef>
        <a:spcPct val="0"/>
      </a:spcBef>
      <a:spcAft>
        <a:spcPct val="0"/>
      </a:spcAft>
      <a:defRPr sz="3400" b="1" kern="1200">
        <a:solidFill>
          <a:schemeClr val="tx1"/>
        </a:solidFill>
        <a:latin typeface="Arial" pitchFamily="-84" charset="0"/>
        <a:ea typeface="Arial" pitchFamily="-84" charset="0"/>
        <a:cs typeface="Arial" pitchFamily="-84" charset="0"/>
      </a:defRPr>
    </a:lvl4pPr>
    <a:lvl5pPr marL="1828800" algn="l" rtl="0" fontAlgn="base">
      <a:spcBef>
        <a:spcPct val="0"/>
      </a:spcBef>
      <a:spcAft>
        <a:spcPct val="0"/>
      </a:spcAft>
      <a:defRPr sz="3400" b="1" kern="1200">
        <a:solidFill>
          <a:schemeClr val="tx1"/>
        </a:solidFill>
        <a:latin typeface="Arial" pitchFamily="-84" charset="0"/>
        <a:ea typeface="Arial" pitchFamily="-84" charset="0"/>
        <a:cs typeface="Arial" pitchFamily="-84" charset="0"/>
      </a:defRPr>
    </a:lvl5pPr>
    <a:lvl6pPr marL="2286000" algn="l" defTabSz="457200" rtl="0" eaLnBrk="1" latinLnBrk="0" hangingPunct="1">
      <a:defRPr sz="3400" b="1" kern="1200">
        <a:solidFill>
          <a:schemeClr val="tx1"/>
        </a:solidFill>
        <a:latin typeface="Arial" pitchFamily="-84" charset="0"/>
        <a:ea typeface="Arial" pitchFamily="-84" charset="0"/>
        <a:cs typeface="Arial" pitchFamily="-84" charset="0"/>
      </a:defRPr>
    </a:lvl6pPr>
    <a:lvl7pPr marL="2743200" algn="l" defTabSz="457200" rtl="0" eaLnBrk="1" latinLnBrk="0" hangingPunct="1">
      <a:defRPr sz="3400" b="1" kern="1200">
        <a:solidFill>
          <a:schemeClr val="tx1"/>
        </a:solidFill>
        <a:latin typeface="Arial" pitchFamily="-84" charset="0"/>
        <a:ea typeface="Arial" pitchFamily="-84" charset="0"/>
        <a:cs typeface="Arial" pitchFamily="-84" charset="0"/>
      </a:defRPr>
    </a:lvl7pPr>
    <a:lvl8pPr marL="3200400" algn="l" defTabSz="457200" rtl="0" eaLnBrk="1" latinLnBrk="0" hangingPunct="1">
      <a:defRPr sz="3400" b="1" kern="1200">
        <a:solidFill>
          <a:schemeClr val="tx1"/>
        </a:solidFill>
        <a:latin typeface="Arial" pitchFamily="-84" charset="0"/>
        <a:ea typeface="Arial" pitchFamily="-84" charset="0"/>
        <a:cs typeface="Arial" pitchFamily="-84" charset="0"/>
      </a:defRPr>
    </a:lvl8pPr>
    <a:lvl9pPr marL="3657600" algn="l" defTabSz="457200" rtl="0" eaLnBrk="1" latinLnBrk="0" hangingPunct="1">
      <a:defRPr sz="3400" b="1" kern="1200">
        <a:solidFill>
          <a:schemeClr val="tx1"/>
        </a:solidFill>
        <a:latin typeface="Arial" pitchFamily="-84" charset="0"/>
        <a:ea typeface="Arial" pitchFamily="-84" charset="0"/>
        <a:cs typeface="Arial" pitchFamily="-84" charset="0"/>
      </a:defRPr>
    </a:lvl9pPr>
  </p:defaultTextStyle>
  <p:extLst>
    <p:ext uri="{EFAFB233-063F-42B5-8137-9DF3F51BA10A}">
      <p15:sldGuideLst xmlns:p15="http://schemas.microsoft.com/office/powerpoint/2012/main">
        <p15:guide id="1" orient="horz" pos="1616">
          <p15:clr>
            <a:srgbClr val="A4A3A4"/>
          </p15:clr>
        </p15:guide>
        <p15:guide id="2" pos="778">
          <p15:clr>
            <a:srgbClr val="A4A3A4"/>
          </p15:clr>
        </p15:guide>
      </p15:sldGuideLst>
    </p:ext>
    <p:ext uri="{2D200454-40CA-4A62-9FC3-DE9A4176ACB9}">
      <p15:notesGuideLst xmlns:p15="http://schemas.microsoft.com/office/powerpoint/2012/main">
        <p15:guide id="1" orient="horz" pos="2896">
          <p15:clr>
            <a:srgbClr val="A4A3A4"/>
          </p15:clr>
        </p15:guide>
        <p15:guide id="2" pos="221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sHome" initials="M" lastIdx="1" clrIdx="0">
    <p:extLst>
      <p:ext uri="{19B8F6BF-5375-455C-9EA6-DF929625EA0E}">
        <p15:presenceInfo xmlns:p15="http://schemas.microsoft.com/office/powerpoint/2012/main" userId="Mills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1"/>
    <a:srgbClr val="1A8FA6"/>
    <a:srgbClr val="355876"/>
    <a:srgbClr val="240489"/>
    <a:srgbClr val="348906"/>
    <a:srgbClr val="001424"/>
    <a:srgbClr val="5D5F5E"/>
    <a:srgbClr val="567895"/>
    <a:srgbClr val="62E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62" autoAdjust="0"/>
    <p:restoredTop sz="95565" autoAdjust="0"/>
  </p:normalViewPr>
  <p:slideViewPr>
    <p:cSldViewPr snapToGrid="0" showGuides="1">
      <p:cViewPr varScale="1">
        <p:scale>
          <a:sx n="72" d="100"/>
          <a:sy n="72" d="100"/>
        </p:scale>
        <p:origin x="1152" y="72"/>
      </p:cViewPr>
      <p:guideLst>
        <p:guide orient="horz" pos="1616"/>
        <p:guide pos="7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showGuides="1">
      <p:cViewPr varScale="1">
        <p:scale>
          <a:sx n="71" d="100"/>
          <a:sy n="71" d="100"/>
        </p:scale>
        <p:origin x="3180" y="66"/>
      </p:cViewPr>
      <p:guideLst>
        <p:guide orient="horz" pos="2896"/>
        <p:guide pos="221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8000" cy="458788"/>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defTabSz="930275" eaLnBrk="0" hangingPunct="0">
              <a:lnSpc>
                <a:spcPct val="100000"/>
              </a:lnSpc>
              <a:defRPr sz="1200" b="0">
                <a:latin typeface="Arial" charset="0"/>
                <a:ea typeface="+mn-ea"/>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3987800" y="0"/>
            <a:ext cx="3048000" cy="458788"/>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eaLnBrk="0" hangingPunct="0">
              <a:lnSpc>
                <a:spcPct val="100000"/>
              </a:lnSpc>
              <a:defRPr sz="1200" b="0">
                <a:latin typeface="Arial" charset="0"/>
                <a:ea typeface="+mn-ea"/>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736013"/>
            <a:ext cx="3048000" cy="458787"/>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defTabSz="930275" eaLnBrk="0" hangingPunct="0">
              <a:lnSpc>
                <a:spcPct val="100000"/>
              </a:lnSpc>
              <a:defRPr sz="1200" b="0">
                <a:latin typeface="Arial" charset="0"/>
                <a:ea typeface="+mn-ea"/>
                <a:cs typeface="+mn-cs"/>
              </a:defRPr>
            </a:lvl1pPr>
          </a:lstStyle>
          <a:p>
            <a:pPr>
              <a:defRPr/>
            </a:pPr>
            <a:endParaRPr lang="en-US" dirty="0"/>
          </a:p>
        </p:txBody>
      </p:sp>
      <p:sp>
        <p:nvSpPr>
          <p:cNvPr id="3077" name="Rectangle 5"/>
          <p:cNvSpPr>
            <a:spLocks noGrp="1" noChangeArrowheads="1"/>
          </p:cNvSpPr>
          <p:nvPr>
            <p:ph type="sldNum" sz="quarter" idx="3"/>
          </p:nvPr>
        </p:nvSpPr>
        <p:spPr bwMode="auto">
          <a:xfrm>
            <a:off x="3987800" y="8736013"/>
            <a:ext cx="3048000" cy="458787"/>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eaLnBrk="0" hangingPunct="0">
              <a:defRPr sz="1200" b="0"/>
            </a:lvl1pPr>
          </a:lstStyle>
          <a:p>
            <a:fld id="{F4DEEF23-2811-4F41-924E-0DE039015246}" type="slidenum">
              <a:rPr lang="en-US"/>
              <a:pPr/>
              <a:t>‹#›</a:t>
            </a:fld>
            <a:endParaRPr lang="en-US" dirty="0"/>
          </a:p>
        </p:txBody>
      </p:sp>
    </p:spTree>
    <p:extLst>
      <p:ext uri="{BB962C8B-B14F-4D97-AF65-F5344CB8AC3E}">
        <p14:creationId xmlns:p14="http://schemas.microsoft.com/office/powerpoint/2010/main" val="4051258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3"/>
          <p:cNvSpPr>
            <a:spLocks noGrp="1" noRot="1" noChangeAspect="1" noChangeArrowheads="1" noTextEdit="1"/>
          </p:cNvSpPr>
          <p:nvPr>
            <p:ph type="sldImg" idx="2"/>
          </p:nvPr>
        </p:nvSpPr>
        <p:spPr bwMode="auto">
          <a:xfrm>
            <a:off x="1173163" y="679450"/>
            <a:ext cx="4630737" cy="3473450"/>
          </a:xfrm>
          <a:prstGeom prst="rect">
            <a:avLst/>
          </a:prstGeom>
          <a:noFill/>
          <a:ln w="9525">
            <a:solidFill>
              <a:srgbClr val="000000"/>
            </a:solidFill>
            <a:miter lim="800000"/>
            <a:headEnd/>
            <a:tailEnd/>
          </a:ln>
        </p:spPr>
      </p:sp>
      <p:sp>
        <p:nvSpPr>
          <p:cNvPr id="8195" name="Rectangle 15"/>
          <p:cNvSpPr>
            <a:spLocks noChangeArrowheads="1"/>
          </p:cNvSpPr>
          <p:nvPr/>
        </p:nvSpPr>
        <p:spPr bwMode="auto">
          <a:xfrm>
            <a:off x="57150" y="8843963"/>
            <a:ext cx="6880225" cy="223837"/>
          </a:xfrm>
          <a:prstGeom prst="rect">
            <a:avLst/>
          </a:prstGeom>
          <a:noFill/>
          <a:ln w="9525">
            <a:noFill/>
            <a:miter lim="800000"/>
            <a:headEnd/>
            <a:tailEnd/>
          </a:ln>
        </p:spPr>
        <p:txBody>
          <a:bodyPr lIns="96814" tIns="50787" rIns="96814" bIns="50787">
            <a:prstTxWarp prst="textNoShape">
              <a:avLst/>
            </a:prstTxWarp>
            <a:spAutoFit/>
          </a:bodyPr>
          <a:lstStyle/>
          <a:p>
            <a:pPr defTabSz="619125" eaLnBrk="0" hangingPunct="0">
              <a:tabLst>
                <a:tab pos="2416175" algn="l"/>
                <a:tab pos="4889500" algn="l"/>
              </a:tabLst>
            </a:pPr>
            <a:r>
              <a:rPr lang="en-US" sz="800" dirty="0"/>
              <a:t>© 2002, Cisco Systems, Inc. </a:t>
            </a:r>
          </a:p>
        </p:txBody>
      </p:sp>
      <p:sp>
        <p:nvSpPr>
          <p:cNvPr id="8196" name="Line 16"/>
          <p:cNvSpPr>
            <a:spLocks noChangeShapeType="1"/>
          </p:cNvSpPr>
          <p:nvPr/>
        </p:nvSpPr>
        <p:spPr bwMode="auto">
          <a:xfrm>
            <a:off x="155575" y="8858250"/>
            <a:ext cx="6715125" cy="0"/>
          </a:xfrm>
          <a:prstGeom prst="line">
            <a:avLst/>
          </a:prstGeom>
          <a:noFill/>
          <a:ln w="12700">
            <a:solidFill>
              <a:schemeClr val="tx1"/>
            </a:solidFill>
            <a:round/>
            <a:headEnd type="none" w="sm" len="sm"/>
            <a:tailEnd type="none" w="sm" len="sm"/>
          </a:ln>
        </p:spPr>
        <p:txBody>
          <a:bodyPr wrap="none" anchor="ctr">
            <a:prstTxWarp prst="textNoShape">
              <a:avLst/>
            </a:prstTxWarp>
          </a:bodyPr>
          <a:lstStyle/>
          <a:p>
            <a:pPr eaLnBrk="0" hangingPunct="0">
              <a:lnSpc>
                <a:spcPct val="90000"/>
              </a:lnSpc>
              <a:defRPr/>
            </a:pPr>
            <a:endParaRPr lang="en-US" sz="3000" dirty="0">
              <a:latin typeface="Neurochrome" pitchFamily="2" charset="0"/>
              <a:ea typeface="+mn-ea"/>
              <a:cs typeface="+mn-cs"/>
            </a:endParaRPr>
          </a:p>
        </p:txBody>
      </p:sp>
      <p:sp>
        <p:nvSpPr>
          <p:cNvPr id="77841" name="Rectangle 17"/>
          <p:cNvSpPr>
            <a:spLocks noGrp="1" noChangeArrowheads="1"/>
          </p:cNvSpPr>
          <p:nvPr>
            <p:ph type="sldNum" sz="quarter" idx="5"/>
          </p:nvPr>
        </p:nvSpPr>
        <p:spPr bwMode="auto">
          <a:xfrm>
            <a:off x="5986463" y="8737600"/>
            <a:ext cx="822325" cy="290513"/>
          </a:xfrm>
          <a:prstGeom prst="rect">
            <a:avLst/>
          </a:prstGeom>
          <a:noFill/>
          <a:ln w="9525">
            <a:noFill/>
            <a:miter lim="800000"/>
            <a:headEnd/>
            <a:tailEnd/>
          </a:ln>
          <a:effectLst/>
        </p:spPr>
        <p:txBody>
          <a:bodyPr vert="horz" wrap="square" lIns="19045" tIns="0" rIns="19045" bIns="0" numCol="1" anchor="b" anchorCtr="0" compatLnSpc="1">
            <a:prstTxWarp prst="textNoShape">
              <a:avLst/>
            </a:prstTxWarp>
          </a:bodyPr>
          <a:lstStyle>
            <a:lvl1pPr algn="r" eaLnBrk="0" hangingPunct="0">
              <a:defRPr sz="800" b="0"/>
            </a:lvl1pPr>
          </a:lstStyle>
          <a:p>
            <a:fld id="{2C2F1268-DAA7-5B4A-BBED-1B1085CC18A8}" type="slidenum">
              <a:rPr lang="en-US"/>
              <a:pPr/>
              <a:t>‹#›</a:t>
            </a:fld>
            <a:endParaRPr lang="en-US" dirty="0"/>
          </a:p>
        </p:txBody>
      </p:sp>
      <p:sp>
        <p:nvSpPr>
          <p:cNvPr id="77842" name="Rectangle 18"/>
          <p:cNvSpPr>
            <a:spLocks noGrp="1" noChangeArrowheads="1"/>
          </p:cNvSpPr>
          <p:nvPr>
            <p:ph type="body" sz="quarter" idx="3"/>
          </p:nvPr>
        </p:nvSpPr>
        <p:spPr bwMode="auto">
          <a:xfrm>
            <a:off x="920750" y="4379913"/>
            <a:ext cx="5135563" cy="4152900"/>
          </a:xfrm>
          <a:prstGeom prst="rect">
            <a:avLst/>
          </a:prstGeom>
          <a:noFill/>
          <a:ln w="9525">
            <a:noFill/>
            <a:miter lim="800000"/>
            <a:headEnd/>
            <a:tailEnd/>
          </a:ln>
          <a:effectLst/>
        </p:spPr>
        <p:txBody>
          <a:bodyPr vert="horz" wrap="square" lIns="73025" tIns="36512" rIns="73025" bIns="36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64592667"/>
      </p:ext>
    </p:extLst>
  </p:cSld>
  <p:clrMap bg1="lt1" tx1="dk1" bg2="lt2" tx2="dk2" accent1="accent1" accent2="accent2" accent3="accent3" accent4="accent4" accent5="accent5" accent6="accent6" hlink="hlink" folHlink="folHlink"/>
  <p:notesStyle>
    <a:lvl1pPr marL="168275" indent="-168275"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1pPr>
    <a:lvl2pPr marL="579438" indent="-122238"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2pPr>
    <a:lvl3pPr marL="1027113" indent="-112713"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3pPr>
    <a:lvl4pPr marL="1493838" indent="-122238"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4pPr>
    <a:lvl5pPr marL="1943100" indent="-114300" algn="l" rtl="0" eaLnBrk="0" fontAlgn="base" hangingPunct="0">
      <a:spcBef>
        <a:spcPct val="30000"/>
      </a:spcBef>
      <a:spcAft>
        <a:spcPct val="0"/>
      </a:spcAft>
      <a:buChar char="•"/>
      <a:defRPr sz="1200" kern="1200">
        <a:solidFill>
          <a:schemeClr val="tx1"/>
        </a:solidFill>
        <a:latin typeface="Arial" charset="0"/>
        <a:ea typeface="ＭＳ Ｐゴシック" pitchFamily="-1" charset="-128"/>
        <a:cs typeface="Arial" pitchFamily="-8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7"/>
          <p:cNvSpPr>
            <a:spLocks noGrp="1" noChangeArrowheads="1"/>
          </p:cNvSpPr>
          <p:nvPr>
            <p:ph type="sldNum" sz="quarter" idx="5"/>
          </p:nvPr>
        </p:nvSpPr>
        <p:spPr>
          <a:noFill/>
        </p:spPr>
        <p:txBody>
          <a:bodyPr/>
          <a:lstStyle/>
          <a:p>
            <a:fld id="{EEDA7607-E85B-6646-B5C2-E7C9923C0710}" type="slidenum">
              <a:rPr lang="en-US"/>
              <a:pPr/>
              <a:t>1</a:t>
            </a:fld>
            <a:endParaRPr lang="en-US" dirty="0"/>
          </a:p>
        </p:txBody>
      </p:sp>
      <p:sp>
        <p:nvSpPr>
          <p:cNvPr id="9218" name="Rectangle 2"/>
          <p:cNvSpPr>
            <a:spLocks noGrp="1" noRot="1" noChangeAspect="1" noChangeArrowheads="1" noTextEdit="1"/>
          </p:cNvSpPr>
          <p:nvPr>
            <p:ph type="sldImg"/>
          </p:nvPr>
        </p:nvSpPr>
        <p:spPr>
          <a:xfrm>
            <a:off x="914400" y="242888"/>
            <a:ext cx="5264150" cy="3948112"/>
          </a:xfrm>
          <a:ln/>
        </p:spPr>
      </p:sp>
      <p:sp>
        <p:nvSpPr>
          <p:cNvPr id="9219" name="Rectangle 3"/>
          <p:cNvSpPr>
            <a:spLocks noGrp="1" noChangeArrowheads="1"/>
          </p:cNvSpPr>
          <p:nvPr>
            <p:ph type="body" idx="1"/>
          </p:nvPr>
        </p:nvSpPr>
        <p:spPr>
          <a:xfrm>
            <a:off x="442913" y="4368800"/>
            <a:ext cx="6143625" cy="4205288"/>
          </a:xfrm>
          <a:solidFill>
            <a:srgbClr val="FFFFFF"/>
          </a:solidFill>
          <a:ln>
            <a:solidFill>
              <a:srgbClr val="000000"/>
            </a:solidFill>
          </a:ln>
        </p:spPr>
        <p:txBody>
          <a:bodyPr lIns="91427" tIns="45713" rIns="91427" bIns="45713"/>
          <a:lstStyle/>
          <a:p>
            <a:pPr>
              <a:buNone/>
            </a:pPr>
            <a:endParaRPr lang="en-US" dirty="0">
              <a:latin typeface="Arial" pitchFamily="-84" charset="0"/>
              <a:ea typeface="ＭＳ Ｐゴシック" pitchFamily="-84" charset="-128"/>
            </a:endParaRPr>
          </a:p>
          <a:p>
            <a:pPr>
              <a:buNone/>
            </a:pPr>
            <a:endParaRPr lang="en-US" dirty="0">
              <a:latin typeface="Arial" pitchFamily="-84" charset="0"/>
              <a:ea typeface="ＭＳ Ｐゴシック" pitchFamily="-84" charset="-128"/>
            </a:endParaRPr>
          </a:p>
          <a:p>
            <a:pPr>
              <a:buNone/>
            </a:pPr>
            <a:endParaRPr lang="en-US" dirty="0">
              <a:latin typeface="Arial" pitchFamily="-84" charset="0"/>
              <a:ea typeface="ＭＳ Ｐゴシック" pitchFamily="-84" charset="-128"/>
            </a:endParaRPr>
          </a:p>
          <a:p>
            <a:pPr>
              <a:buNone/>
            </a:pPr>
            <a:endParaRPr lang="en-US" dirty="0">
              <a:latin typeface="Arial" pitchFamily="-84" charset="0"/>
              <a:ea typeface="ＭＳ Ｐゴシック" pitchFamily="-84" charset="-128"/>
            </a:endParaRPr>
          </a:p>
          <a:p>
            <a:pPr>
              <a:buNone/>
            </a:pPr>
            <a:r>
              <a:rPr lang="en-US" dirty="0">
                <a:latin typeface="Arial" pitchFamily="-84" charset="0"/>
                <a:ea typeface="ＭＳ Ｐゴシック" pitchFamily="-84" charset="-128"/>
              </a:rPr>
              <a:t>Add Notes</a:t>
            </a:r>
          </a:p>
        </p:txBody>
      </p:sp>
    </p:spTree>
    <p:extLst>
      <p:ext uri="{BB962C8B-B14F-4D97-AF65-F5344CB8AC3E}">
        <p14:creationId xmlns:p14="http://schemas.microsoft.com/office/powerpoint/2010/main" val="316775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2</a:t>
            </a:fld>
            <a:endParaRPr lang="en-US" dirty="0"/>
          </a:p>
        </p:txBody>
      </p:sp>
    </p:spTree>
    <p:extLst>
      <p:ext uri="{BB962C8B-B14F-4D97-AF65-F5344CB8AC3E}">
        <p14:creationId xmlns:p14="http://schemas.microsoft.com/office/powerpoint/2010/main" val="1537527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3</a:t>
            </a:fld>
            <a:endParaRPr lang="en-US" dirty="0"/>
          </a:p>
        </p:txBody>
      </p:sp>
    </p:spTree>
    <p:extLst>
      <p:ext uri="{BB962C8B-B14F-4D97-AF65-F5344CB8AC3E}">
        <p14:creationId xmlns:p14="http://schemas.microsoft.com/office/powerpoint/2010/main" val="386393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4</a:t>
            </a:fld>
            <a:endParaRPr lang="en-US" dirty="0"/>
          </a:p>
        </p:txBody>
      </p:sp>
    </p:spTree>
    <p:extLst>
      <p:ext uri="{BB962C8B-B14F-4D97-AF65-F5344CB8AC3E}">
        <p14:creationId xmlns:p14="http://schemas.microsoft.com/office/powerpoint/2010/main" val="156474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5</a:t>
            </a:fld>
            <a:endParaRPr lang="en-US" dirty="0"/>
          </a:p>
        </p:txBody>
      </p:sp>
    </p:spTree>
    <p:extLst>
      <p:ext uri="{BB962C8B-B14F-4D97-AF65-F5344CB8AC3E}">
        <p14:creationId xmlns:p14="http://schemas.microsoft.com/office/powerpoint/2010/main" val="2811401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on the introduction</a:t>
            </a:r>
          </a:p>
        </p:txBody>
      </p:sp>
      <p:sp>
        <p:nvSpPr>
          <p:cNvPr id="4" name="Slide Number Placeholder 3"/>
          <p:cNvSpPr>
            <a:spLocks noGrp="1"/>
          </p:cNvSpPr>
          <p:nvPr>
            <p:ph type="sldNum" sz="quarter" idx="10"/>
          </p:nvPr>
        </p:nvSpPr>
        <p:spPr/>
        <p:txBody>
          <a:bodyPr/>
          <a:lstStyle/>
          <a:p>
            <a:fld id="{2C2F1268-DAA7-5B4A-BBED-1B1085CC18A8}" type="slidenum">
              <a:rPr lang="en-US" smtClean="0"/>
              <a:pPr/>
              <a:t>6</a:t>
            </a:fld>
            <a:endParaRPr lang="en-US" dirty="0"/>
          </a:p>
        </p:txBody>
      </p:sp>
    </p:spTree>
    <p:extLst>
      <p:ext uri="{BB962C8B-B14F-4D97-AF65-F5344CB8AC3E}">
        <p14:creationId xmlns:p14="http://schemas.microsoft.com/office/powerpoint/2010/main" val="127965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9M0S</a:t>
            </a:r>
            <a:r>
              <a:rPr lang="en-US" baseline="0" dirty="0"/>
              <a:t> Aki Story</a:t>
            </a:r>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11</a:t>
            </a:fld>
            <a:endParaRPr lang="en-US" dirty="0"/>
          </a:p>
        </p:txBody>
      </p:sp>
    </p:spTree>
    <p:extLst>
      <p:ext uri="{BB962C8B-B14F-4D97-AF65-F5344CB8AC3E}">
        <p14:creationId xmlns:p14="http://schemas.microsoft.com/office/powerpoint/2010/main" val="2645776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44</a:t>
            </a:fld>
            <a:endParaRPr lang="en-US" dirty="0"/>
          </a:p>
        </p:txBody>
      </p:sp>
    </p:spTree>
    <p:extLst>
      <p:ext uri="{BB962C8B-B14F-4D97-AF65-F5344CB8AC3E}">
        <p14:creationId xmlns:p14="http://schemas.microsoft.com/office/powerpoint/2010/main" val="3334156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F1268-DAA7-5B4A-BBED-1B1085CC18A8}" type="slidenum">
              <a:rPr lang="en-US" smtClean="0"/>
              <a:pPr/>
              <a:t>45</a:t>
            </a:fld>
            <a:endParaRPr lang="en-US" dirty="0"/>
          </a:p>
        </p:txBody>
      </p:sp>
    </p:spTree>
    <p:extLst>
      <p:ext uri="{BB962C8B-B14F-4D97-AF65-F5344CB8AC3E}">
        <p14:creationId xmlns:p14="http://schemas.microsoft.com/office/powerpoint/2010/main" val="366290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1231900"/>
            <a:ext cx="9144000" cy="5626100"/>
          </a:xfrm>
          <a:prstGeom prst="rect">
            <a:avLst/>
          </a:prstGeom>
          <a:solidFill>
            <a:srgbClr val="355876">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1625600" y="1663700"/>
            <a:ext cx="6718300" cy="4356100"/>
          </a:xfrm>
        </p:spPr>
        <p:txBody>
          <a:body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p:bg>
      <p:bgPr>
        <a:gradFill flip="none" rotWithShape="1">
          <a:gsLst>
            <a:gs pos="0">
              <a:srgbClr val="355876">
                <a:alpha val="80000"/>
                <a:lumMod val="60000"/>
                <a:lumOff val="40000"/>
              </a:srgbClr>
            </a:gs>
            <a:gs pos="51000">
              <a:srgbClr val="FFFFFF">
                <a:alpha val="93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userDrawn="1"/>
        </p:nvSpPr>
        <p:spPr>
          <a:xfrm>
            <a:off x="1905001" y="299721"/>
            <a:ext cx="4627879" cy="400110"/>
          </a:xfrm>
          <a:prstGeom prst="rect">
            <a:avLst/>
          </a:prstGeom>
          <a:noFill/>
        </p:spPr>
        <p:txBody>
          <a:bodyPr wrap="square" rtlCol="0">
            <a:spAutoFit/>
          </a:bodyPr>
          <a:lstStyle/>
          <a:p>
            <a:r>
              <a:rPr lang="en-US" sz="2000" b="0" i="1" dirty="0">
                <a:latin typeface="Times New Roman" panose="02020603050405020304" pitchFamily="18" charset="0"/>
                <a:cs typeface="Times New Roman" panose="02020603050405020304" pitchFamily="18" charset="0"/>
              </a:rPr>
              <a:t>The</a:t>
            </a:r>
            <a:r>
              <a:rPr lang="en-US" sz="2000" b="0" i="1" baseline="0" dirty="0">
                <a:latin typeface="Times New Roman" panose="02020603050405020304" pitchFamily="18" charset="0"/>
                <a:cs typeface="Times New Roman" panose="02020603050405020304" pitchFamily="18" charset="0"/>
              </a:rPr>
              <a:t> DX Chase: It Takes Two to Tango</a:t>
            </a:r>
            <a:endParaRPr lang="en-US" sz="2000" b="0" i="1"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1545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926AC9-D98E-4B1C-8CA9-D2A8ED3DE98B}"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D85475-ACF8-404B-9AE1-3D09322ABF0E}" type="slidenum">
              <a:rPr lang="en-US" smtClean="0"/>
              <a:t>‹#›</a:t>
            </a:fld>
            <a:endParaRPr lang="en-US" dirty="0"/>
          </a:p>
        </p:txBody>
      </p:sp>
    </p:spTree>
    <p:extLst>
      <p:ext uri="{BB962C8B-B14F-4D97-AF65-F5344CB8AC3E}">
        <p14:creationId xmlns:p14="http://schemas.microsoft.com/office/powerpoint/2010/main" val="406356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926AC9-D98E-4B1C-8CA9-D2A8ED3DE98B}"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D85475-ACF8-404B-9AE1-3D09322ABF0E}" type="slidenum">
              <a:rPr lang="en-US" smtClean="0"/>
              <a:t>‹#›</a:t>
            </a:fld>
            <a:endParaRPr lang="en-US" dirty="0"/>
          </a:p>
        </p:txBody>
      </p:sp>
    </p:spTree>
    <p:extLst>
      <p:ext uri="{BB962C8B-B14F-4D97-AF65-F5344CB8AC3E}">
        <p14:creationId xmlns:p14="http://schemas.microsoft.com/office/powerpoint/2010/main" val="1939330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926AC9-D98E-4B1C-8CA9-D2A8ED3DE98B}"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D85475-ACF8-404B-9AE1-3D09322ABF0E}" type="slidenum">
              <a:rPr lang="en-US" smtClean="0"/>
              <a:t>‹#›</a:t>
            </a:fld>
            <a:endParaRPr lang="en-US" dirty="0"/>
          </a:p>
        </p:txBody>
      </p:sp>
    </p:spTree>
    <p:extLst>
      <p:ext uri="{BB962C8B-B14F-4D97-AF65-F5344CB8AC3E}">
        <p14:creationId xmlns:p14="http://schemas.microsoft.com/office/powerpoint/2010/main" val="273178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926AC9-D98E-4B1C-8CA9-D2A8ED3DE98B}"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D85475-ACF8-404B-9AE1-3D09322ABF0E}" type="slidenum">
              <a:rPr lang="en-US" smtClean="0"/>
              <a:t>‹#›</a:t>
            </a:fld>
            <a:endParaRPr lang="en-US" dirty="0"/>
          </a:p>
        </p:txBody>
      </p:sp>
    </p:spTree>
    <p:extLst>
      <p:ext uri="{BB962C8B-B14F-4D97-AF65-F5344CB8AC3E}">
        <p14:creationId xmlns:p14="http://schemas.microsoft.com/office/powerpoint/2010/main" val="337869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926AC9-D98E-4B1C-8CA9-D2A8ED3DE98B}" type="datetimeFigureOut">
              <a:rPr lang="en-US" smtClean="0"/>
              <a:t>4/8/2016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D85475-ACF8-404B-9AE1-3D09322ABF0E}" type="slidenum">
              <a:rPr lang="en-US" smtClean="0"/>
              <a:t>‹#›</a:t>
            </a:fld>
            <a:endParaRPr lang="en-US" dirty="0"/>
          </a:p>
        </p:txBody>
      </p:sp>
    </p:spTree>
    <p:extLst>
      <p:ext uri="{BB962C8B-B14F-4D97-AF65-F5344CB8AC3E}">
        <p14:creationId xmlns:p14="http://schemas.microsoft.com/office/powerpoint/2010/main" val="2278543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926AC9-D98E-4B1C-8CA9-D2A8ED3DE98B}" type="datetimeFigureOut">
              <a:rPr lang="en-US" smtClean="0"/>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D85475-ACF8-404B-9AE1-3D09322ABF0E}" type="slidenum">
              <a:rPr lang="en-US" smtClean="0"/>
              <a:t>‹#›</a:t>
            </a:fld>
            <a:endParaRPr lang="en-US" dirty="0"/>
          </a:p>
        </p:txBody>
      </p:sp>
    </p:spTree>
    <p:extLst>
      <p:ext uri="{BB962C8B-B14F-4D97-AF65-F5344CB8AC3E}">
        <p14:creationId xmlns:p14="http://schemas.microsoft.com/office/powerpoint/2010/main" val="2559286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26AC9-D98E-4B1C-8CA9-D2A8ED3DE98B}" type="datetimeFigureOut">
              <a:rPr lang="en-US" smtClean="0"/>
              <a:t>4/8/2016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D85475-ACF8-404B-9AE1-3D09322ABF0E}" type="slidenum">
              <a:rPr lang="en-US" smtClean="0"/>
              <a:t>‹#›</a:t>
            </a:fld>
            <a:endParaRPr lang="en-US" dirty="0"/>
          </a:p>
        </p:txBody>
      </p:sp>
    </p:spTree>
    <p:extLst>
      <p:ext uri="{BB962C8B-B14F-4D97-AF65-F5344CB8AC3E}">
        <p14:creationId xmlns:p14="http://schemas.microsoft.com/office/powerpoint/2010/main" val="3055244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926AC9-D98E-4B1C-8CA9-D2A8ED3DE98B}"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D85475-ACF8-404B-9AE1-3D09322ABF0E}" type="slidenum">
              <a:rPr lang="en-US" smtClean="0"/>
              <a:t>‹#›</a:t>
            </a:fld>
            <a:endParaRPr lang="en-US" dirty="0"/>
          </a:p>
        </p:txBody>
      </p:sp>
    </p:spTree>
    <p:extLst>
      <p:ext uri="{BB962C8B-B14F-4D97-AF65-F5344CB8AC3E}">
        <p14:creationId xmlns:p14="http://schemas.microsoft.com/office/powerpoint/2010/main" val="319312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1231900"/>
            <a:ext cx="9144000" cy="5626100"/>
          </a:xfrm>
          <a:prstGeom prst="rect">
            <a:avLst/>
          </a:prstGeom>
          <a:gradFill flip="none" rotWithShape="1">
            <a:gsLst>
              <a:gs pos="0">
                <a:schemeClr val="accent6">
                  <a:lumMod val="75000"/>
                  <a:alpha val="30000"/>
                </a:schemeClr>
              </a:gs>
              <a:gs pos="100000">
                <a:srgbClr val="FFFFFF">
                  <a:alpha val="20000"/>
                </a:srgb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1625600" y="1663700"/>
            <a:ext cx="6718300" cy="4356100"/>
          </a:xfrm>
        </p:spPr>
        <p:txBody>
          <a:body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926AC9-D98E-4B1C-8CA9-D2A8ED3DE98B}"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D85475-ACF8-404B-9AE1-3D09322ABF0E}" type="slidenum">
              <a:rPr lang="en-US" smtClean="0"/>
              <a:t>‹#›</a:t>
            </a:fld>
            <a:endParaRPr lang="en-US" dirty="0"/>
          </a:p>
        </p:txBody>
      </p:sp>
    </p:spTree>
    <p:extLst>
      <p:ext uri="{BB962C8B-B14F-4D97-AF65-F5344CB8AC3E}">
        <p14:creationId xmlns:p14="http://schemas.microsoft.com/office/powerpoint/2010/main" val="1515068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926AC9-D98E-4B1C-8CA9-D2A8ED3DE98B}"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D85475-ACF8-404B-9AE1-3D09322ABF0E}" type="slidenum">
              <a:rPr lang="en-US" smtClean="0"/>
              <a:t>‹#›</a:t>
            </a:fld>
            <a:endParaRPr lang="en-US" dirty="0"/>
          </a:p>
        </p:txBody>
      </p:sp>
    </p:spTree>
    <p:extLst>
      <p:ext uri="{BB962C8B-B14F-4D97-AF65-F5344CB8AC3E}">
        <p14:creationId xmlns:p14="http://schemas.microsoft.com/office/powerpoint/2010/main" val="2160466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926AC9-D98E-4B1C-8CA9-D2A8ED3DE98B}"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D85475-ACF8-404B-9AE1-3D09322ABF0E}" type="slidenum">
              <a:rPr lang="en-US" smtClean="0"/>
              <a:t>‹#›</a:t>
            </a:fld>
            <a:endParaRPr lang="en-US" dirty="0"/>
          </a:p>
        </p:txBody>
      </p:sp>
    </p:spTree>
    <p:extLst>
      <p:ext uri="{BB962C8B-B14F-4D97-AF65-F5344CB8AC3E}">
        <p14:creationId xmlns:p14="http://schemas.microsoft.com/office/powerpoint/2010/main" val="540459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8A8913-B4BE-4EE9-96B4-B02E6A6DB308}"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C507F6-46DF-4CAD-BE3B-2CB56BDC6116}" type="slidenum">
              <a:rPr lang="en-US" smtClean="0"/>
              <a:t>‹#›</a:t>
            </a:fld>
            <a:endParaRPr lang="en-US" dirty="0"/>
          </a:p>
        </p:txBody>
      </p:sp>
    </p:spTree>
    <p:extLst>
      <p:ext uri="{BB962C8B-B14F-4D97-AF65-F5344CB8AC3E}">
        <p14:creationId xmlns:p14="http://schemas.microsoft.com/office/powerpoint/2010/main" val="535014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A8913-B4BE-4EE9-96B4-B02E6A6DB308}"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C507F6-46DF-4CAD-BE3B-2CB56BDC6116}" type="slidenum">
              <a:rPr lang="en-US" smtClean="0"/>
              <a:t>‹#›</a:t>
            </a:fld>
            <a:endParaRPr lang="en-US" dirty="0"/>
          </a:p>
        </p:txBody>
      </p:sp>
    </p:spTree>
    <p:extLst>
      <p:ext uri="{BB962C8B-B14F-4D97-AF65-F5344CB8AC3E}">
        <p14:creationId xmlns:p14="http://schemas.microsoft.com/office/powerpoint/2010/main" val="1067238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A8913-B4BE-4EE9-96B4-B02E6A6DB308}"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C507F6-46DF-4CAD-BE3B-2CB56BDC6116}" type="slidenum">
              <a:rPr lang="en-US" smtClean="0"/>
              <a:t>‹#›</a:t>
            </a:fld>
            <a:endParaRPr lang="en-US" dirty="0"/>
          </a:p>
        </p:txBody>
      </p:sp>
    </p:spTree>
    <p:extLst>
      <p:ext uri="{BB962C8B-B14F-4D97-AF65-F5344CB8AC3E}">
        <p14:creationId xmlns:p14="http://schemas.microsoft.com/office/powerpoint/2010/main" val="3488226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8A8913-B4BE-4EE9-96B4-B02E6A6DB308}"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C507F6-46DF-4CAD-BE3B-2CB56BDC6116}" type="slidenum">
              <a:rPr lang="en-US" smtClean="0"/>
              <a:t>‹#›</a:t>
            </a:fld>
            <a:endParaRPr lang="en-US" dirty="0"/>
          </a:p>
        </p:txBody>
      </p:sp>
    </p:spTree>
    <p:extLst>
      <p:ext uri="{BB962C8B-B14F-4D97-AF65-F5344CB8AC3E}">
        <p14:creationId xmlns:p14="http://schemas.microsoft.com/office/powerpoint/2010/main" val="884045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8A8913-B4BE-4EE9-96B4-B02E6A6DB308}" type="datetimeFigureOut">
              <a:rPr lang="en-US" smtClean="0"/>
              <a:t>4/8/2016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C507F6-46DF-4CAD-BE3B-2CB56BDC6116}" type="slidenum">
              <a:rPr lang="en-US" smtClean="0"/>
              <a:t>‹#›</a:t>
            </a:fld>
            <a:endParaRPr lang="en-US" dirty="0"/>
          </a:p>
        </p:txBody>
      </p:sp>
    </p:spTree>
    <p:extLst>
      <p:ext uri="{BB962C8B-B14F-4D97-AF65-F5344CB8AC3E}">
        <p14:creationId xmlns:p14="http://schemas.microsoft.com/office/powerpoint/2010/main" val="3783563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8A8913-B4BE-4EE9-96B4-B02E6A6DB308}" type="datetimeFigureOut">
              <a:rPr lang="en-US" smtClean="0"/>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C507F6-46DF-4CAD-BE3B-2CB56BDC6116}" type="slidenum">
              <a:rPr lang="en-US" smtClean="0"/>
              <a:t>‹#›</a:t>
            </a:fld>
            <a:endParaRPr lang="en-US" dirty="0"/>
          </a:p>
        </p:txBody>
      </p:sp>
    </p:spTree>
    <p:extLst>
      <p:ext uri="{BB962C8B-B14F-4D97-AF65-F5344CB8AC3E}">
        <p14:creationId xmlns:p14="http://schemas.microsoft.com/office/powerpoint/2010/main" val="333732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A8913-B4BE-4EE9-96B4-B02E6A6DB308}" type="datetimeFigureOut">
              <a:rPr lang="en-US" smtClean="0"/>
              <a:t>4/8/2016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C507F6-46DF-4CAD-BE3B-2CB56BDC6116}" type="slidenum">
              <a:rPr lang="en-US" smtClean="0"/>
              <a:t>‹#›</a:t>
            </a:fld>
            <a:endParaRPr lang="en-US" dirty="0"/>
          </a:p>
        </p:txBody>
      </p:sp>
    </p:spTree>
    <p:extLst>
      <p:ext uri="{BB962C8B-B14F-4D97-AF65-F5344CB8AC3E}">
        <p14:creationId xmlns:p14="http://schemas.microsoft.com/office/powerpoint/2010/main" val="159332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userDrawn="1"/>
        </p:nvSpPr>
        <p:spPr>
          <a:xfrm>
            <a:off x="0" y="1231900"/>
            <a:ext cx="9144000" cy="5626100"/>
          </a:xfrm>
          <a:prstGeom prst="rect">
            <a:avLst/>
          </a:prstGeom>
          <a:blipFill rotWithShape="1">
            <a:blip r:embed="rId2">
              <a:alphaModFix amt="40000"/>
            </a:blip>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8A8913-B4BE-4EE9-96B4-B02E6A6DB308}"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C507F6-46DF-4CAD-BE3B-2CB56BDC6116}" type="slidenum">
              <a:rPr lang="en-US" smtClean="0"/>
              <a:t>‹#›</a:t>
            </a:fld>
            <a:endParaRPr lang="en-US" dirty="0"/>
          </a:p>
        </p:txBody>
      </p:sp>
    </p:spTree>
    <p:extLst>
      <p:ext uri="{BB962C8B-B14F-4D97-AF65-F5344CB8AC3E}">
        <p14:creationId xmlns:p14="http://schemas.microsoft.com/office/powerpoint/2010/main" val="1950419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8A8913-B4BE-4EE9-96B4-B02E6A6DB308}"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C507F6-46DF-4CAD-BE3B-2CB56BDC6116}" type="slidenum">
              <a:rPr lang="en-US" smtClean="0"/>
              <a:t>‹#›</a:t>
            </a:fld>
            <a:endParaRPr lang="en-US" dirty="0"/>
          </a:p>
        </p:txBody>
      </p:sp>
    </p:spTree>
    <p:extLst>
      <p:ext uri="{BB962C8B-B14F-4D97-AF65-F5344CB8AC3E}">
        <p14:creationId xmlns:p14="http://schemas.microsoft.com/office/powerpoint/2010/main" val="3269210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A8913-B4BE-4EE9-96B4-B02E6A6DB308}"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C507F6-46DF-4CAD-BE3B-2CB56BDC6116}" type="slidenum">
              <a:rPr lang="en-US" smtClean="0"/>
              <a:t>‹#›</a:t>
            </a:fld>
            <a:endParaRPr lang="en-US" dirty="0"/>
          </a:p>
        </p:txBody>
      </p:sp>
    </p:spTree>
    <p:extLst>
      <p:ext uri="{BB962C8B-B14F-4D97-AF65-F5344CB8AC3E}">
        <p14:creationId xmlns:p14="http://schemas.microsoft.com/office/powerpoint/2010/main" val="2236132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A8913-B4BE-4EE9-96B4-B02E6A6DB308}"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C507F6-46DF-4CAD-BE3B-2CB56BDC6116}" type="slidenum">
              <a:rPr lang="en-US" smtClean="0"/>
              <a:t>‹#›</a:t>
            </a:fld>
            <a:endParaRPr lang="en-US" dirty="0"/>
          </a:p>
        </p:txBody>
      </p:sp>
    </p:spTree>
    <p:extLst>
      <p:ext uri="{BB962C8B-B14F-4D97-AF65-F5344CB8AC3E}">
        <p14:creationId xmlns:p14="http://schemas.microsoft.com/office/powerpoint/2010/main" val="613246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F9CAF5-19E7-4A69-AD29-E80C2490337A}"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42FDA2-8D9C-431A-B388-18527E3F0D3E}" type="slidenum">
              <a:rPr lang="en-US" smtClean="0"/>
              <a:t>‹#›</a:t>
            </a:fld>
            <a:endParaRPr lang="en-US" dirty="0"/>
          </a:p>
        </p:txBody>
      </p:sp>
    </p:spTree>
    <p:extLst>
      <p:ext uri="{BB962C8B-B14F-4D97-AF65-F5344CB8AC3E}">
        <p14:creationId xmlns:p14="http://schemas.microsoft.com/office/powerpoint/2010/main" val="1910423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9CAF5-19E7-4A69-AD29-E80C2490337A}"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42FDA2-8D9C-431A-B388-18527E3F0D3E}" type="slidenum">
              <a:rPr lang="en-US" smtClean="0"/>
              <a:t>‹#›</a:t>
            </a:fld>
            <a:endParaRPr lang="en-US" dirty="0"/>
          </a:p>
        </p:txBody>
      </p:sp>
    </p:spTree>
    <p:extLst>
      <p:ext uri="{BB962C8B-B14F-4D97-AF65-F5344CB8AC3E}">
        <p14:creationId xmlns:p14="http://schemas.microsoft.com/office/powerpoint/2010/main" val="524403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9CAF5-19E7-4A69-AD29-E80C2490337A}"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42FDA2-8D9C-431A-B388-18527E3F0D3E}" type="slidenum">
              <a:rPr lang="en-US" smtClean="0"/>
              <a:t>‹#›</a:t>
            </a:fld>
            <a:endParaRPr lang="en-US" dirty="0"/>
          </a:p>
        </p:txBody>
      </p:sp>
    </p:spTree>
    <p:extLst>
      <p:ext uri="{BB962C8B-B14F-4D97-AF65-F5344CB8AC3E}">
        <p14:creationId xmlns:p14="http://schemas.microsoft.com/office/powerpoint/2010/main" val="2364128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9CAF5-19E7-4A69-AD29-E80C2490337A}"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42FDA2-8D9C-431A-B388-18527E3F0D3E}" type="slidenum">
              <a:rPr lang="en-US" smtClean="0"/>
              <a:t>‹#›</a:t>
            </a:fld>
            <a:endParaRPr lang="en-US" dirty="0"/>
          </a:p>
        </p:txBody>
      </p:sp>
    </p:spTree>
    <p:extLst>
      <p:ext uri="{BB962C8B-B14F-4D97-AF65-F5344CB8AC3E}">
        <p14:creationId xmlns:p14="http://schemas.microsoft.com/office/powerpoint/2010/main" val="1278135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9CAF5-19E7-4A69-AD29-E80C2490337A}" type="datetimeFigureOut">
              <a:rPr lang="en-US" smtClean="0"/>
              <a:t>4/8/2016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42FDA2-8D9C-431A-B388-18527E3F0D3E}" type="slidenum">
              <a:rPr lang="en-US" smtClean="0"/>
              <a:t>‹#›</a:t>
            </a:fld>
            <a:endParaRPr lang="en-US" dirty="0"/>
          </a:p>
        </p:txBody>
      </p:sp>
    </p:spTree>
    <p:extLst>
      <p:ext uri="{BB962C8B-B14F-4D97-AF65-F5344CB8AC3E}">
        <p14:creationId xmlns:p14="http://schemas.microsoft.com/office/powerpoint/2010/main" val="711206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9CAF5-19E7-4A69-AD29-E80C2490337A}" type="datetimeFigureOut">
              <a:rPr lang="en-US" smtClean="0"/>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42FDA2-8D9C-431A-B388-18527E3F0D3E}" type="slidenum">
              <a:rPr lang="en-US" smtClean="0"/>
              <a:t>‹#›</a:t>
            </a:fld>
            <a:endParaRPr lang="en-US" dirty="0"/>
          </a:p>
        </p:txBody>
      </p:sp>
    </p:spTree>
    <p:extLst>
      <p:ext uri="{BB962C8B-B14F-4D97-AF65-F5344CB8AC3E}">
        <p14:creationId xmlns:p14="http://schemas.microsoft.com/office/powerpoint/2010/main" val="2672511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Rectangle 4"/>
          <p:cNvSpPr/>
          <p:nvPr userDrawn="1"/>
        </p:nvSpPr>
        <p:spPr>
          <a:xfrm>
            <a:off x="0" y="1231900"/>
            <a:ext cx="9144000" cy="5626100"/>
          </a:xfrm>
          <a:prstGeom prst="rect">
            <a:avLst/>
          </a:prstGeom>
          <a:blipFill rotWithShape="1">
            <a:blip r:embed="rId2">
              <a:alphaModFix amt="40000"/>
            </a:blip>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9CAF5-19E7-4A69-AD29-E80C2490337A}" type="datetimeFigureOut">
              <a:rPr lang="en-US" smtClean="0"/>
              <a:t>4/8/2016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42FDA2-8D9C-431A-B388-18527E3F0D3E}" type="slidenum">
              <a:rPr lang="en-US" smtClean="0"/>
              <a:t>‹#›</a:t>
            </a:fld>
            <a:endParaRPr lang="en-US" dirty="0"/>
          </a:p>
        </p:txBody>
      </p:sp>
    </p:spTree>
    <p:extLst>
      <p:ext uri="{BB962C8B-B14F-4D97-AF65-F5344CB8AC3E}">
        <p14:creationId xmlns:p14="http://schemas.microsoft.com/office/powerpoint/2010/main" val="31396623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F9CAF5-19E7-4A69-AD29-E80C2490337A}"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42FDA2-8D9C-431A-B388-18527E3F0D3E}" type="slidenum">
              <a:rPr lang="en-US" smtClean="0"/>
              <a:t>‹#›</a:t>
            </a:fld>
            <a:endParaRPr lang="en-US" dirty="0"/>
          </a:p>
        </p:txBody>
      </p:sp>
    </p:spTree>
    <p:extLst>
      <p:ext uri="{BB962C8B-B14F-4D97-AF65-F5344CB8AC3E}">
        <p14:creationId xmlns:p14="http://schemas.microsoft.com/office/powerpoint/2010/main" val="1767421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F9CAF5-19E7-4A69-AD29-E80C2490337A}"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42FDA2-8D9C-431A-B388-18527E3F0D3E}" type="slidenum">
              <a:rPr lang="en-US" smtClean="0"/>
              <a:t>‹#›</a:t>
            </a:fld>
            <a:endParaRPr lang="en-US" dirty="0"/>
          </a:p>
        </p:txBody>
      </p:sp>
    </p:spTree>
    <p:extLst>
      <p:ext uri="{BB962C8B-B14F-4D97-AF65-F5344CB8AC3E}">
        <p14:creationId xmlns:p14="http://schemas.microsoft.com/office/powerpoint/2010/main" val="22909158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9CAF5-19E7-4A69-AD29-E80C2490337A}"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42FDA2-8D9C-431A-B388-18527E3F0D3E}" type="slidenum">
              <a:rPr lang="en-US" smtClean="0"/>
              <a:t>‹#›</a:t>
            </a:fld>
            <a:endParaRPr lang="en-US" dirty="0"/>
          </a:p>
        </p:txBody>
      </p:sp>
    </p:spTree>
    <p:extLst>
      <p:ext uri="{BB962C8B-B14F-4D97-AF65-F5344CB8AC3E}">
        <p14:creationId xmlns:p14="http://schemas.microsoft.com/office/powerpoint/2010/main" val="39719020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9CAF5-19E7-4A69-AD29-E80C2490337A}"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42FDA2-8D9C-431A-B388-18527E3F0D3E}" type="slidenum">
              <a:rPr lang="en-US" smtClean="0"/>
              <a:t>‹#›</a:t>
            </a:fld>
            <a:endParaRPr lang="en-US" dirty="0"/>
          </a:p>
        </p:txBody>
      </p:sp>
    </p:spTree>
    <p:extLst>
      <p:ext uri="{BB962C8B-B14F-4D97-AF65-F5344CB8AC3E}">
        <p14:creationId xmlns:p14="http://schemas.microsoft.com/office/powerpoint/2010/main" val="373922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2C777B6-9C6D-4DC5-B039-856BFB96867D}"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91E6F-F5D8-4F76-A9C5-CEAC3DDDB540}" type="slidenum">
              <a:rPr lang="en-US" smtClean="0"/>
              <a:t>‹#›</a:t>
            </a:fld>
            <a:endParaRPr lang="en-US" dirty="0"/>
          </a:p>
        </p:txBody>
      </p:sp>
    </p:spTree>
    <p:extLst>
      <p:ext uri="{BB962C8B-B14F-4D97-AF65-F5344CB8AC3E}">
        <p14:creationId xmlns:p14="http://schemas.microsoft.com/office/powerpoint/2010/main" val="3978682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777B6-9C6D-4DC5-B039-856BFB96867D}"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91E6F-F5D8-4F76-A9C5-CEAC3DDDB540}" type="slidenum">
              <a:rPr lang="en-US" smtClean="0"/>
              <a:t>‹#›</a:t>
            </a:fld>
            <a:endParaRPr lang="en-US" dirty="0"/>
          </a:p>
        </p:txBody>
      </p:sp>
    </p:spTree>
    <p:extLst>
      <p:ext uri="{BB962C8B-B14F-4D97-AF65-F5344CB8AC3E}">
        <p14:creationId xmlns:p14="http://schemas.microsoft.com/office/powerpoint/2010/main" val="3774316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C777B6-9C6D-4DC5-B039-856BFB96867D}"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91E6F-F5D8-4F76-A9C5-CEAC3DDDB540}" type="slidenum">
              <a:rPr lang="en-US" smtClean="0"/>
              <a:t>‹#›</a:t>
            </a:fld>
            <a:endParaRPr lang="en-US" dirty="0"/>
          </a:p>
        </p:txBody>
      </p:sp>
    </p:spTree>
    <p:extLst>
      <p:ext uri="{BB962C8B-B14F-4D97-AF65-F5344CB8AC3E}">
        <p14:creationId xmlns:p14="http://schemas.microsoft.com/office/powerpoint/2010/main" val="2699327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C777B6-9C6D-4DC5-B039-856BFB96867D}"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391E6F-F5D8-4F76-A9C5-CEAC3DDDB540}" type="slidenum">
              <a:rPr lang="en-US" smtClean="0"/>
              <a:t>‹#›</a:t>
            </a:fld>
            <a:endParaRPr lang="en-US" dirty="0"/>
          </a:p>
        </p:txBody>
      </p:sp>
    </p:spTree>
    <p:extLst>
      <p:ext uri="{BB962C8B-B14F-4D97-AF65-F5344CB8AC3E}">
        <p14:creationId xmlns:p14="http://schemas.microsoft.com/office/powerpoint/2010/main" val="822950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C777B6-9C6D-4DC5-B039-856BFB96867D}" type="datetimeFigureOut">
              <a:rPr lang="en-US" smtClean="0"/>
              <a:t>4/8/2016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391E6F-F5D8-4F76-A9C5-CEAC3DDDB540}" type="slidenum">
              <a:rPr lang="en-US" smtClean="0"/>
              <a:t>‹#›</a:t>
            </a:fld>
            <a:endParaRPr lang="en-US" dirty="0"/>
          </a:p>
        </p:txBody>
      </p:sp>
    </p:spTree>
    <p:extLst>
      <p:ext uri="{BB962C8B-B14F-4D97-AF65-F5344CB8AC3E}">
        <p14:creationId xmlns:p14="http://schemas.microsoft.com/office/powerpoint/2010/main" val="300768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1235075" y="1854200"/>
            <a:ext cx="6718300" cy="4356100"/>
          </a:xfrm>
        </p:spPr>
        <p:txBody>
          <a:body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C777B6-9C6D-4DC5-B039-856BFB96867D}" type="datetimeFigureOut">
              <a:rPr lang="en-US" smtClean="0"/>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391E6F-F5D8-4F76-A9C5-CEAC3DDDB540}" type="slidenum">
              <a:rPr lang="en-US" smtClean="0"/>
              <a:t>‹#›</a:t>
            </a:fld>
            <a:endParaRPr lang="en-US" dirty="0"/>
          </a:p>
        </p:txBody>
      </p:sp>
    </p:spTree>
    <p:extLst>
      <p:ext uri="{BB962C8B-B14F-4D97-AF65-F5344CB8AC3E}">
        <p14:creationId xmlns:p14="http://schemas.microsoft.com/office/powerpoint/2010/main" val="1585469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777B6-9C6D-4DC5-B039-856BFB96867D}" type="datetimeFigureOut">
              <a:rPr lang="en-US" smtClean="0"/>
              <a:t>4/8/2016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391E6F-F5D8-4F76-A9C5-CEAC3DDDB540}" type="slidenum">
              <a:rPr lang="en-US" smtClean="0"/>
              <a:t>‹#›</a:t>
            </a:fld>
            <a:endParaRPr lang="en-US" dirty="0"/>
          </a:p>
        </p:txBody>
      </p:sp>
    </p:spTree>
    <p:extLst>
      <p:ext uri="{BB962C8B-B14F-4D97-AF65-F5344CB8AC3E}">
        <p14:creationId xmlns:p14="http://schemas.microsoft.com/office/powerpoint/2010/main" val="3892552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C777B6-9C6D-4DC5-B039-856BFB96867D}"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391E6F-F5D8-4F76-A9C5-CEAC3DDDB540}" type="slidenum">
              <a:rPr lang="en-US" smtClean="0"/>
              <a:t>‹#›</a:t>
            </a:fld>
            <a:endParaRPr lang="en-US" dirty="0"/>
          </a:p>
        </p:txBody>
      </p:sp>
    </p:spTree>
    <p:extLst>
      <p:ext uri="{BB962C8B-B14F-4D97-AF65-F5344CB8AC3E}">
        <p14:creationId xmlns:p14="http://schemas.microsoft.com/office/powerpoint/2010/main" val="21845821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C777B6-9C6D-4DC5-B039-856BFB96867D}"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391E6F-F5D8-4F76-A9C5-CEAC3DDDB540}" type="slidenum">
              <a:rPr lang="en-US" smtClean="0"/>
              <a:t>‹#›</a:t>
            </a:fld>
            <a:endParaRPr lang="en-US" dirty="0"/>
          </a:p>
        </p:txBody>
      </p:sp>
    </p:spTree>
    <p:extLst>
      <p:ext uri="{BB962C8B-B14F-4D97-AF65-F5344CB8AC3E}">
        <p14:creationId xmlns:p14="http://schemas.microsoft.com/office/powerpoint/2010/main" val="34866161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777B6-9C6D-4DC5-B039-856BFB96867D}"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91E6F-F5D8-4F76-A9C5-CEAC3DDDB540}" type="slidenum">
              <a:rPr lang="en-US" smtClean="0"/>
              <a:t>‹#›</a:t>
            </a:fld>
            <a:endParaRPr lang="en-US" dirty="0"/>
          </a:p>
        </p:txBody>
      </p:sp>
    </p:spTree>
    <p:extLst>
      <p:ext uri="{BB962C8B-B14F-4D97-AF65-F5344CB8AC3E}">
        <p14:creationId xmlns:p14="http://schemas.microsoft.com/office/powerpoint/2010/main" val="28529138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777B6-9C6D-4DC5-B039-856BFB96867D}"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91E6F-F5D8-4F76-A9C5-CEAC3DDDB540}" type="slidenum">
              <a:rPr lang="en-US" smtClean="0"/>
              <a:t>‹#›</a:t>
            </a:fld>
            <a:endParaRPr lang="en-US" dirty="0"/>
          </a:p>
        </p:txBody>
      </p:sp>
    </p:spTree>
    <p:extLst>
      <p:ext uri="{BB962C8B-B14F-4D97-AF65-F5344CB8AC3E}">
        <p14:creationId xmlns:p14="http://schemas.microsoft.com/office/powerpoint/2010/main" val="9128406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A5A3F6-7BCC-4B3F-BB2B-2C58A8765B9E}"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ED436-BC97-43A2-BD72-998ACC536334}" type="slidenum">
              <a:rPr lang="en-US" smtClean="0"/>
              <a:t>‹#›</a:t>
            </a:fld>
            <a:endParaRPr lang="en-US" dirty="0"/>
          </a:p>
        </p:txBody>
      </p:sp>
    </p:spTree>
    <p:extLst>
      <p:ext uri="{BB962C8B-B14F-4D97-AF65-F5344CB8AC3E}">
        <p14:creationId xmlns:p14="http://schemas.microsoft.com/office/powerpoint/2010/main" val="34197542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A5A3F6-7BCC-4B3F-BB2B-2C58A8765B9E}"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ED436-BC97-43A2-BD72-998ACC536334}" type="slidenum">
              <a:rPr lang="en-US" smtClean="0"/>
              <a:t>‹#›</a:t>
            </a:fld>
            <a:endParaRPr lang="en-US" dirty="0"/>
          </a:p>
        </p:txBody>
      </p:sp>
    </p:spTree>
    <p:extLst>
      <p:ext uri="{BB962C8B-B14F-4D97-AF65-F5344CB8AC3E}">
        <p14:creationId xmlns:p14="http://schemas.microsoft.com/office/powerpoint/2010/main" val="4041047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A5A3F6-7BCC-4B3F-BB2B-2C58A8765B9E}"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ED436-BC97-43A2-BD72-998ACC536334}" type="slidenum">
              <a:rPr lang="en-US" smtClean="0"/>
              <a:t>‹#›</a:t>
            </a:fld>
            <a:endParaRPr lang="en-US" dirty="0"/>
          </a:p>
        </p:txBody>
      </p:sp>
    </p:spTree>
    <p:extLst>
      <p:ext uri="{BB962C8B-B14F-4D97-AF65-F5344CB8AC3E}">
        <p14:creationId xmlns:p14="http://schemas.microsoft.com/office/powerpoint/2010/main" val="354559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A5A3F6-7BCC-4B3F-BB2B-2C58A8765B9E}"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ED436-BC97-43A2-BD72-998ACC536334}" type="slidenum">
              <a:rPr lang="en-US" smtClean="0"/>
              <a:t>‹#›</a:t>
            </a:fld>
            <a:endParaRPr lang="en-US" dirty="0"/>
          </a:p>
        </p:txBody>
      </p:sp>
    </p:spTree>
    <p:extLst>
      <p:ext uri="{BB962C8B-B14F-4D97-AF65-F5344CB8AC3E}">
        <p14:creationId xmlns:p14="http://schemas.microsoft.com/office/powerpoint/2010/main" val="73825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A5A3F6-7BCC-4B3F-BB2B-2C58A8765B9E}" type="datetimeFigureOut">
              <a:rPr lang="en-US" smtClean="0"/>
              <a:t>4/8/2016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EED436-BC97-43A2-BD72-998ACC536334}" type="slidenum">
              <a:rPr lang="en-US" smtClean="0"/>
              <a:t>‹#›</a:t>
            </a:fld>
            <a:endParaRPr lang="en-US" dirty="0"/>
          </a:p>
        </p:txBody>
      </p:sp>
    </p:spTree>
    <p:extLst>
      <p:ext uri="{BB962C8B-B14F-4D97-AF65-F5344CB8AC3E}">
        <p14:creationId xmlns:p14="http://schemas.microsoft.com/office/powerpoint/2010/main" val="16133767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A5A3F6-7BCC-4B3F-BB2B-2C58A8765B9E}" type="datetimeFigureOut">
              <a:rPr lang="en-US" smtClean="0"/>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EED436-BC97-43A2-BD72-998ACC536334}" type="slidenum">
              <a:rPr lang="en-US" smtClean="0"/>
              <a:t>‹#›</a:t>
            </a:fld>
            <a:endParaRPr lang="en-US" dirty="0"/>
          </a:p>
        </p:txBody>
      </p:sp>
    </p:spTree>
    <p:extLst>
      <p:ext uri="{BB962C8B-B14F-4D97-AF65-F5344CB8AC3E}">
        <p14:creationId xmlns:p14="http://schemas.microsoft.com/office/powerpoint/2010/main" val="1123661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A5A3F6-7BCC-4B3F-BB2B-2C58A8765B9E}" type="datetimeFigureOut">
              <a:rPr lang="en-US" smtClean="0"/>
              <a:t>4/8/2016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EED436-BC97-43A2-BD72-998ACC536334}" type="slidenum">
              <a:rPr lang="en-US" smtClean="0"/>
              <a:t>‹#›</a:t>
            </a:fld>
            <a:endParaRPr lang="en-US" dirty="0"/>
          </a:p>
        </p:txBody>
      </p:sp>
    </p:spTree>
    <p:extLst>
      <p:ext uri="{BB962C8B-B14F-4D97-AF65-F5344CB8AC3E}">
        <p14:creationId xmlns:p14="http://schemas.microsoft.com/office/powerpoint/2010/main" val="1492228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A5A3F6-7BCC-4B3F-BB2B-2C58A8765B9E}"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ED436-BC97-43A2-BD72-998ACC536334}" type="slidenum">
              <a:rPr lang="en-US" smtClean="0"/>
              <a:t>‹#›</a:t>
            </a:fld>
            <a:endParaRPr lang="en-US" dirty="0"/>
          </a:p>
        </p:txBody>
      </p:sp>
    </p:spTree>
    <p:extLst>
      <p:ext uri="{BB962C8B-B14F-4D97-AF65-F5344CB8AC3E}">
        <p14:creationId xmlns:p14="http://schemas.microsoft.com/office/powerpoint/2010/main" val="4361210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A5A3F6-7BCC-4B3F-BB2B-2C58A8765B9E}"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ED436-BC97-43A2-BD72-998ACC536334}" type="slidenum">
              <a:rPr lang="en-US" smtClean="0"/>
              <a:t>‹#›</a:t>
            </a:fld>
            <a:endParaRPr lang="en-US" dirty="0"/>
          </a:p>
        </p:txBody>
      </p:sp>
    </p:spTree>
    <p:extLst>
      <p:ext uri="{BB962C8B-B14F-4D97-AF65-F5344CB8AC3E}">
        <p14:creationId xmlns:p14="http://schemas.microsoft.com/office/powerpoint/2010/main" val="249067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A5A3F6-7BCC-4B3F-BB2B-2C58A8765B9E}"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ED436-BC97-43A2-BD72-998ACC536334}" type="slidenum">
              <a:rPr lang="en-US" smtClean="0"/>
              <a:t>‹#›</a:t>
            </a:fld>
            <a:endParaRPr lang="en-US" dirty="0"/>
          </a:p>
        </p:txBody>
      </p:sp>
    </p:spTree>
    <p:extLst>
      <p:ext uri="{BB962C8B-B14F-4D97-AF65-F5344CB8AC3E}">
        <p14:creationId xmlns:p14="http://schemas.microsoft.com/office/powerpoint/2010/main" val="25752091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A5A3F6-7BCC-4B3F-BB2B-2C58A8765B9E}"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ED436-BC97-43A2-BD72-998ACC536334}" type="slidenum">
              <a:rPr lang="en-US" smtClean="0"/>
              <a:t>‹#›</a:t>
            </a:fld>
            <a:endParaRPr lang="en-US" dirty="0"/>
          </a:p>
        </p:txBody>
      </p:sp>
    </p:spTree>
    <p:extLst>
      <p:ext uri="{BB962C8B-B14F-4D97-AF65-F5344CB8AC3E}">
        <p14:creationId xmlns:p14="http://schemas.microsoft.com/office/powerpoint/2010/main" val="945744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2_Blank">
    <p:bg>
      <p:bgPr>
        <a:solidFill>
          <a:srgbClr val="355876">
            <a:alpha val="80000"/>
          </a:srgb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3_Blank">
    <p:bg>
      <p:bgPr>
        <a:gradFill flip="none" rotWithShape="1">
          <a:gsLst>
            <a:gs pos="4000">
              <a:srgbClr val="355876">
                <a:alpha val="80000"/>
              </a:srgbClr>
            </a:gs>
            <a:gs pos="95000">
              <a:srgbClr val="FFFFFF">
                <a:alpha val="80000"/>
              </a:srgbClr>
            </a:gs>
          </a:gsLst>
          <a:lin ang="16200000" scaled="0"/>
          <a:tileRect/>
        </a:gra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a:off x="-3175" y="1033462"/>
            <a:ext cx="9147175" cy="242888"/>
          </a:xfrm>
          <a:custGeom>
            <a:avLst/>
            <a:gdLst>
              <a:gd name="T0" fmla="*/ 0 w 5762"/>
              <a:gd name="T1" fmla="*/ 153 h 153"/>
              <a:gd name="T2" fmla="*/ 0 w 5762"/>
              <a:gd name="T3" fmla="*/ 72 h 153"/>
              <a:gd name="T4" fmla="*/ 3846 w 5762"/>
              <a:gd name="T5" fmla="*/ 71 h 153"/>
              <a:gd name="T6" fmla="*/ 3913 w 5762"/>
              <a:gd name="T7" fmla="*/ 0 h 153"/>
              <a:gd name="T8" fmla="*/ 5762 w 5762"/>
              <a:gd name="T9" fmla="*/ 0 h 153"/>
              <a:gd name="T10" fmla="*/ 5761 w 5762"/>
              <a:gd name="T11" fmla="*/ 153 h 153"/>
              <a:gd name="T12" fmla="*/ 0 w 5762"/>
              <a:gd name="T13" fmla="*/ 153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2" h="153">
                <a:moveTo>
                  <a:pt x="0" y="153"/>
                </a:moveTo>
                <a:lnTo>
                  <a:pt x="0" y="72"/>
                </a:lnTo>
                <a:lnTo>
                  <a:pt x="3846" y="71"/>
                </a:lnTo>
                <a:lnTo>
                  <a:pt x="3913" y="0"/>
                </a:lnTo>
                <a:lnTo>
                  <a:pt x="5762" y="0"/>
                </a:lnTo>
                <a:lnTo>
                  <a:pt x="5761" y="153"/>
                </a:lnTo>
                <a:lnTo>
                  <a:pt x="0" y="153"/>
                </a:lnTo>
                <a:close/>
              </a:path>
            </a:pathLst>
          </a:custGeom>
          <a:solidFill>
            <a:srgbClr val="567895"/>
          </a:solidFill>
          <a:ln w="9525" cap="flat" cmpd="sng">
            <a:noFill/>
            <a:prstDash val="solid"/>
            <a:round/>
            <a:headEnd/>
            <a:tailEnd/>
          </a:ln>
        </p:spPr>
        <p:txBody>
          <a:bodyPr lIns="73025" tIns="36512" rIns="73025" bIns="36512">
            <a:prstTxWarp prst="textNoShape">
              <a:avLst/>
            </a:prstTxWarp>
          </a:bodyPr>
          <a:lstStyle/>
          <a:p>
            <a:pPr eaLnBrk="0" hangingPunct="0">
              <a:lnSpc>
                <a:spcPct val="90000"/>
              </a:lnSpc>
              <a:defRPr/>
            </a:pPr>
            <a:r>
              <a:rPr lang="en-US" sz="3000" dirty="0">
                <a:latin typeface="Neurochrome" pitchFamily="2" charset="0"/>
                <a:ea typeface="+mn-ea"/>
                <a:cs typeface="+mn-cs"/>
              </a:rPr>
              <a:t>                                                                                 </a:t>
            </a:r>
          </a:p>
        </p:txBody>
      </p:sp>
      <p:sp>
        <p:nvSpPr>
          <p:cNvPr id="12" name="Rectangle 11"/>
          <p:cNvSpPr/>
          <p:nvPr/>
        </p:nvSpPr>
        <p:spPr>
          <a:xfrm>
            <a:off x="6302375" y="996950"/>
            <a:ext cx="2513013" cy="286232"/>
          </a:xfrm>
          <a:prstGeom prst="rect">
            <a:avLst/>
          </a:prstGeom>
        </p:spPr>
        <p:txBody>
          <a:bodyPr>
            <a:prstTxWarp prst="textNoShape">
              <a:avLst/>
            </a:prstTxWarp>
            <a:spAutoFit/>
          </a:bodyPr>
          <a:lstStyle/>
          <a:p>
            <a:pPr eaLnBrk="0" hangingPunct="0">
              <a:lnSpc>
                <a:spcPct val="90000"/>
              </a:lnSpc>
            </a:pPr>
            <a:r>
              <a:rPr lang="en-US" sz="1400" b="0" dirty="0">
                <a:solidFill>
                  <a:schemeClr val="bg1"/>
                </a:solidFill>
              </a:rPr>
              <a:t>DXUniversity – Visalia 2016</a:t>
            </a:r>
          </a:p>
        </p:txBody>
      </p:sp>
      <p:sp>
        <p:nvSpPr>
          <p:cNvPr id="3078" name="Rectangle 4"/>
          <p:cNvSpPr>
            <a:spLocks noGrp="1" noChangeArrowheads="1"/>
          </p:cNvSpPr>
          <p:nvPr>
            <p:ph type="title"/>
          </p:nvPr>
        </p:nvSpPr>
        <p:spPr bwMode="auto">
          <a:xfrm>
            <a:off x="1355725" y="196850"/>
            <a:ext cx="6824663" cy="750888"/>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p>
            <a:pPr lvl="0"/>
            <a:r>
              <a:rPr lang="en-US"/>
              <a:t>Click to edit slide title</a:t>
            </a:r>
          </a:p>
        </p:txBody>
      </p:sp>
      <p:sp>
        <p:nvSpPr>
          <p:cNvPr id="3079" name="Rectangle 5"/>
          <p:cNvSpPr>
            <a:spLocks noGrp="1" noChangeArrowheads="1"/>
          </p:cNvSpPr>
          <p:nvPr>
            <p:ph type="body" idx="1"/>
          </p:nvPr>
        </p:nvSpPr>
        <p:spPr bwMode="auto">
          <a:xfrm>
            <a:off x="1320800" y="1720850"/>
            <a:ext cx="7219950" cy="3571875"/>
          </a:xfrm>
          <a:prstGeom prst="rect">
            <a:avLst/>
          </a:prstGeom>
          <a:noFill/>
          <a:ln w="9525">
            <a:noFill/>
            <a:miter lim="800000"/>
            <a:headEnd/>
            <a:tailEnd/>
          </a:ln>
        </p:spPr>
        <p:txBody>
          <a:bodyPr vert="horz" wrap="square" lIns="82124" tIns="41061" rIns="82124" bIns="41061" numCol="1" anchor="t" anchorCtr="0" compatLnSpc="1">
            <a:prstTxWarp prst="textNoShape">
              <a:avLst/>
            </a:prstTxWarp>
          </a:bodyPr>
          <a:lstStyle/>
          <a:p>
            <a:pPr lvl="0"/>
            <a:r>
              <a:rPr lang="en-US" dirty="0"/>
              <a:t>Body Text</a:t>
            </a:r>
          </a:p>
          <a:p>
            <a:pPr lvl="0"/>
            <a:r>
              <a:rPr lang="en-US" dirty="0"/>
              <a:t>		Second Level</a:t>
            </a:r>
          </a:p>
          <a:p>
            <a:pPr lvl="0"/>
            <a:r>
              <a:rPr lang="en-US" dirty="0"/>
              <a:t>			Third Level</a:t>
            </a:r>
          </a:p>
          <a:p>
            <a:pPr lvl="0"/>
            <a:r>
              <a:rPr lang="en-US" dirty="0"/>
              <a:t>				Fourth Level</a:t>
            </a:r>
          </a:p>
          <a:p>
            <a:pPr lvl="0"/>
            <a:r>
              <a:rPr lang="en-US" dirty="0"/>
              <a:t>					Fifth Level</a:t>
            </a:r>
          </a:p>
        </p:txBody>
      </p:sp>
      <p:pic>
        <p:nvPicPr>
          <p:cNvPr id="3082" name="Picture 13" descr="Iconic column redone.png"/>
          <p:cNvPicPr>
            <a:picLocks noChangeAspect="1"/>
          </p:cNvPicPr>
          <p:nvPr/>
        </p:nvPicPr>
        <p:blipFill>
          <a:blip r:embed="rId13"/>
          <a:srcRect/>
          <a:stretch>
            <a:fillRect/>
          </a:stretch>
        </p:blipFill>
        <p:spPr bwMode="auto">
          <a:xfrm>
            <a:off x="212725" y="122238"/>
            <a:ext cx="1038225" cy="992187"/>
          </a:xfrm>
          <a:prstGeom prst="rect">
            <a:avLst/>
          </a:prstGeom>
          <a:noFill/>
          <a:ln w="9525">
            <a:noFill/>
            <a:miter lim="800000"/>
            <a:headEnd/>
            <a:tailEnd/>
          </a:ln>
        </p:spPr>
      </p:pic>
      <p:sp>
        <p:nvSpPr>
          <p:cNvPr id="16" name="Rectangle 15">
            <a:hlinkClick r:id="" action="ppaction://noaction"/>
          </p:cNvPr>
          <p:cNvSpPr>
            <a:spLocks noChangeArrowheads="1"/>
          </p:cNvSpPr>
          <p:nvPr userDrawn="1"/>
        </p:nvSpPr>
        <p:spPr bwMode="auto">
          <a:xfrm>
            <a:off x="6388100" y="5918200"/>
            <a:ext cx="1003300" cy="846138"/>
          </a:xfrm>
          <a:prstGeom prst="rect">
            <a:avLst/>
          </a:prstGeom>
          <a:solidFill>
            <a:srgbClr val="355876">
              <a:alpha val="0"/>
            </a:srgbClr>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sp>
        <p:nvSpPr>
          <p:cNvPr id="17" name="Rectangle 16">
            <a:hlinkClick r:id="" action="ppaction://noaction"/>
          </p:cNvPr>
          <p:cNvSpPr>
            <a:spLocks noChangeArrowheads="1"/>
          </p:cNvSpPr>
          <p:nvPr userDrawn="1"/>
        </p:nvSpPr>
        <p:spPr bwMode="auto">
          <a:xfrm>
            <a:off x="7518400" y="5918200"/>
            <a:ext cx="1003300" cy="846138"/>
          </a:xfrm>
          <a:prstGeom prst="rect">
            <a:avLst/>
          </a:prstGeom>
          <a:solidFill>
            <a:srgbClr val="355876">
              <a:alpha val="0"/>
            </a:srgbClr>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sp>
        <p:nvSpPr>
          <p:cNvPr id="18" name="Rectangle 17">
            <a:hlinkClick r:id="" action="ppaction://noaction"/>
          </p:cNvPr>
          <p:cNvSpPr>
            <a:spLocks noChangeArrowheads="1"/>
          </p:cNvSpPr>
          <p:nvPr userDrawn="1"/>
        </p:nvSpPr>
        <p:spPr bwMode="auto">
          <a:xfrm>
            <a:off x="7988300" y="101600"/>
            <a:ext cx="1003300" cy="846138"/>
          </a:xfrm>
          <a:prstGeom prst="rect">
            <a:avLst/>
          </a:prstGeom>
          <a:solidFill>
            <a:srgbClr val="355876">
              <a:alpha val="0"/>
            </a:srgbClr>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sp>
        <p:nvSpPr>
          <p:cNvPr id="19" name="Rectangle 18">
            <a:hlinkClick r:id="" action="ppaction://noaction"/>
          </p:cNvPr>
          <p:cNvSpPr>
            <a:spLocks noChangeArrowheads="1"/>
          </p:cNvSpPr>
          <p:nvPr userDrawn="1"/>
        </p:nvSpPr>
        <p:spPr bwMode="auto">
          <a:xfrm>
            <a:off x="279400" y="165100"/>
            <a:ext cx="1003300" cy="846138"/>
          </a:xfrm>
          <a:prstGeom prst="rect">
            <a:avLst/>
          </a:prstGeom>
          <a:solidFill>
            <a:srgbClr val="355876">
              <a:alpha val="0"/>
            </a:srgbClr>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dirty="0">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94" r:id="rId1"/>
    <p:sldLayoutId id="2147483796" r:id="rId2"/>
    <p:sldLayoutId id="2147483797" r:id="rId3"/>
    <p:sldLayoutId id="2147483800" r:id="rId4"/>
    <p:sldLayoutId id="2147483798" r:id="rId5"/>
    <p:sldLayoutId id="2147483789" r:id="rId6"/>
    <p:sldLayoutId id="2147483791" r:id="rId7"/>
    <p:sldLayoutId id="2147483792" r:id="rId8"/>
    <p:sldLayoutId id="2147483799" r:id="rId9"/>
    <p:sldLayoutId id="2147483801" r:id="rId10"/>
    <p:sldLayoutId id="2147483838" r:id="rId11"/>
  </p:sldLayoutIdLst>
  <p:txStyles>
    <p:titleStyle>
      <a:lvl1pPr algn="l" defTabSz="814388"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2pPr>
      <a:lvl3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3pPr>
      <a:lvl4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4pPr>
      <a:lvl5pPr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5pPr>
      <a:lvl6pPr marL="4572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6pPr>
      <a:lvl7pPr marL="9144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7pPr>
      <a:lvl8pPr marL="13716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8pPr>
      <a:lvl9pPr marL="1828800" algn="l" defTabSz="814388" rtl="0" eaLnBrk="0" fontAlgn="base" hangingPunct="0">
        <a:lnSpc>
          <a:spcPct val="90000"/>
        </a:lnSpc>
        <a:spcBef>
          <a:spcPct val="0"/>
        </a:spcBef>
        <a:spcAft>
          <a:spcPct val="0"/>
        </a:spcAft>
        <a:defRPr sz="2400" b="1">
          <a:solidFill>
            <a:schemeClr val="tx2"/>
          </a:solidFill>
          <a:latin typeface="Arial" pitchFamily="-84" charset="0"/>
          <a:ea typeface="ＭＳ Ｐゴシック" pitchFamily="-84" charset="-128"/>
          <a:cs typeface="ＭＳ Ｐゴシック" pitchFamily="-84" charset="-128"/>
        </a:defRPr>
      </a:lvl9pPr>
    </p:titleStyle>
    <p:bodyStyle>
      <a:lvl1pPr marL="236538" indent="-236538" algn="l" defTabSz="814388" rtl="0" eaLnBrk="0" fontAlgn="base" hangingPunct="0">
        <a:lnSpc>
          <a:spcPct val="95000"/>
        </a:lnSpc>
        <a:spcBef>
          <a:spcPct val="50000"/>
        </a:spcBef>
        <a:spcAft>
          <a:spcPct val="0"/>
        </a:spcAft>
        <a:buClr>
          <a:schemeClr val="accent1"/>
        </a:buClr>
        <a:buSzPct val="100000"/>
        <a:buFontTx/>
        <a:buNone/>
        <a:defRPr sz="3200" b="1">
          <a:solidFill>
            <a:schemeClr val="tx1"/>
          </a:solidFill>
          <a:latin typeface="+mn-lt"/>
          <a:ea typeface="+mn-ea"/>
          <a:cs typeface="+mn-cs"/>
        </a:defRPr>
      </a:lvl1pPr>
      <a:lvl2pPr marL="574675" indent="-117475" algn="l" defTabSz="814388" rtl="0" eaLnBrk="0" fontAlgn="base" hangingPunct="0">
        <a:lnSpc>
          <a:spcPct val="95000"/>
        </a:lnSpc>
        <a:spcBef>
          <a:spcPct val="50000"/>
        </a:spcBef>
        <a:spcAft>
          <a:spcPct val="0"/>
        </a:spcAft>
        <a:buFontTx/>
        <a:buNone/>
        <a:defRPr sz="3200" b="1">
          <a:solidFill>
            <a:schemeClr val="tx1"/>
          </a:solidFill>
          <a:latin typeface="+mn-lt"/>
          <a:ea typeface="+mn-ea"/>
        </a:defRPr>
      </a:lvl2pPr>
      <a:lvl3pPr marL="914400" algn="l" defTabSz="814388" rtl="0" eaLnBrk="0" fontAlgn="base" hangingPunct="0">
        <a:lnSpc>
          <a:spcPct val="95000"/>
        </a:lnSpc>
        <a:spcBef>
          <a:spcPct val="50000"/>
        </a:spcBef>
        <a:spcAft>
          <a:spcPct val="0"/>
        </a:spcAft>
        <a:buFontTx/>
        <a:buNone/>
        <a:defRPr sz="3200" b="1">
          <a:solidFill>
            <a:schemeClr val="tx1"/>
          </a:solidFill>
          <a:latin typeface="+mn-lt"/>
          <a:ea typeface="+mn-ea"/>
        </a:defRPr>
      </a:lvl3pPr>
      <a:lvl4pPr marL="1254125" indent="117475" algn="l" defTabSz="814388" rtl="0" eaLnBrk="0" fontAlgn="base" hangingPunct="0">
        <a:lnSpc>
          <a:spcPct val="95000"/>
        </a:lnSpc>
        <a:spcBef>
          <a:spcPct val="50000"/>
        </a:spcBef>
        <a:spcAft>
          <a:spcPct val="0"/>
        </a:spcAft>
        <a:buFontTx/>
        <a:buNone/>
        <a:defRPr sz="3200" b="1">
          <a:solidFill>
            <a:schemeClr val="tx1"/>
          </a:solidFill>
          <a:latin typeface="+mn-lt"/>
          <a:ea typeface="+mn-ea"/>
        </a:defRPr>
      </a:lvl4pPr>
      <a:lvl5pPr marL="1604963" indent="223838" algn="l" defTabSz="814388" rtl="0" eaLnBrk="0" fontAlgn="base" hangingPunct="0">
        <a:lnSpc>
          <a:spcPct val="95000"/>
        </a:lnSpc>
        <a:spcBef>
          <a:spcPct val="50000"/>
        </a:spcBef>
        <a:spcAft>
          <a:spcPct val="0"/>
        </a:spcAft>
        <a:buFontTx/>
        <a:buNone/>
        <a:defRPr sz="3200" b="1">
          <a:solidFill>
            <a:schemeClr val="tx1"/>
          </a:solidFill>
          <a:latin typeface="+mn-lt"/>
          <a:ea typeface="+mn-ea"/>
        </a:defRPr>
      </a:lvl5pPr>
      <a:lvl6pPr marL="2062163" indent="223838" algn="l" defTabSz="814388" rtl="0" eaLnBrk="0" fontAlgn="base" hangingPunct="0">
        <a:lnSpc>
          <a:spcPct val="95000"/>
        </a:lnSpc>
        <a:spcBef>
          <a:spcPct val="50000"/>
        </a:spcBef>
        <a:spcAft>
          <a:spcPct val="0"/>
        </a:spcAft>
        <a:defRPr sz="2000" b="1">
          <a:solidFill>
            <a:schemeClr val="tx1"/>
          </a:solidFill>
          <a:latin typeface="+mn-lt"/>
          <a:ea typeface="+mn-ea"/>
        </a:defRPr>
      </a:lvl6pPr>
      <a:lvl7pPr marL="2519363" indent="223838" algn="l" defTabSz="814388" rtl="0" eaLnBrk="0" fontAlgn="base" hangingPunct="0">
        <a:lnSpc>
          <a:spcPct val="95000"/>
        </a:lnSpc>
        <a:spcBef>
          <a:spcPct val="50000"/>
        </a:spcBef>
        <a:spcAft>
          <a:spcPct val="0"/>
        </a:spcAft>
        <a:defRPr sz="2000" b="1">
          <a:solidFill>
            <a:schemeClr val="tx1"/>
          </a:solidFill>
          <a:latin typeface="+mn-lt"/>
          <a:ea typeface="+mn-ea"/>
        </a:defRPr>
      </a:lvl7pPr>
      <a:lvl8pPr marL="2976563" indent="223838" algn="l" defTabSz="814388" rtl="0" eaLnBrk="0" fontAlgn="base" hangingPunct="0">
        <a:lnSpc>
          <a:spcPct val="95000"/>
        </a:lnSpc>
        <a:spcBef>
          <a:spcPct val="50000"/>
        </a:spcBef>
        <a:spcAft>
          <a:spcPct val="0"/>
        </a:spcAft>
        <a:defRPr sz="2000" b="1">
          <a:solidFill>
            <a:schemeClr val="tx1"/>
          </a:solidFill>
          <a:latin typeface="+mn-lt"/>
          <a:ea typeface="+mn-ea"/>
        </a:defRPr>
      </a:lvl8pPr>
      <a:lvl9pPr marL="3433763" indent="223838" algn="l" defTabSz="814388" rtl="0" eaLnBrk="0" fontAlgn="base" hangingPunct="0">
        <a:lnSpc>
          <a:spcPct val="95000"/>
        </a:lnSpc>
        <a:spcBef>
          <a:spcPct val="50000"/>
        </a:spcBef>
        <a:spcAft>
          <a:spcPct val="0"/>
        </a:spcAft>
        <a:defRPr sz="20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26AC9-D98E-4B1C-8CA9-D2A8ED3DE98B}" type="datetimeFigureOut">
              <a:rPr lang="en-US" smtClean="0"/>
              <a:t>4/8/2016</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85475-ACF8-404B-9AE1-3D09322ABF0E}" type="slidenum">
              <a:rPr lang="en-US" smtClean="0"/>
              <a:t>‹#›</a:t>
            </a:fld>
            <a:endParaRPr lang="en-US" dirty="0"/>
          </a:p>
        </p:txBody>
      </p:sp>
    </p:spTree>
    <p:extLst>
      <p:ext uri="{BB962C8B-B14F-4D97-AF65-F5344CB8AC3E}">
        <p14:creationId xmlns:p14="http://schemas.microsoft.com/office/powerpoint/2010/main" val="242552059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A8913-B4BE-4EE9-96B4-B02E6A6DB308}" type="datetimeFigureOut">
              <a:rPr lang="en-US" smtClean="0"/>
              <a:t>4/8/2016</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507F6-46DF-4CAD-BE3B-2CB56BDC6116}" type="slidenum">
              <a:rPr lang="en-US" smtClean="0"/>
              <a:t>‹#›</a:t>
            </a:fld>
            <a:endParaRPr lang="en-US" dirty="0"/>
          </a:p>
        </p:txBody>
      </p:sp>
    </p:spTree>
    <p:extLst>
      <p:ext uri="{BB962C8B-B14F-4D97-AF65-F5344CB8AC3E}">
        <p14:creationId xmlns:p14="http://schemas.microsoft.com/office/powerpoint/2010/main" val="410166803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9CAF5-19E7-4A69-AD29-E80C2490337A}" type="datetimeFigureOut">
              <a:rPr lang="en-US" smtClean="0"/>
              <a:t>4/8/2016</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2FDA2-8D9C-431A-B388-18527E3F0D3E}" type="slidenum">
              <a:rPr lang="en-US" smtClean="0"/>
              <a:t>‹#›</a:t>
            </a:fld>
            <a:endParaRPr lang="en-US" dirty="0"/>
          </a:p>
        </p:txBody>
      </p:sp>
    </p:spTree>
    <p:extLst>
      <p:ext uri="{BB962C8B-B14F-4D97-AF65-F5344CB8AC3E}">
        <p14:creationId xmlns:p14="http://schemas.microsoft.com/office/powerpoint/2010/main" val="57371954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777B6-9C6D-4DC5-B039-856BFB96867D}" type="datetimeFigureOut">
              <a:rPr lang="en-US" smtClean="0"/>
              <a:t>4/8/2016</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91E6F-F5D8-4F76-A9C5-CEAC3DDDB540}" type="slidenum">
              <a:rPr lang="en-US" smtClean="0"/>
              <a:t>‹#›</a:t>
            </a:fld>
            <a:endParaRPr lang="en-US" dirty="0"/>
          </a:p>
        </p:txBody>
      </p:sp>
    </p:spTree>
    <p:extLst>
      <p:ext uri="{BB962C8B-B14F-4D97-AF65-F5344CB8AC3E}">
        <p14:creationId xmlns:p14="http://schemas.microsoft.com/office/powerpoint/2010/main" val="347808350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5A3F6-7BCC-4B3F-BB2B-2C58A8765B9E}" type="datetimeFigureOut">
              <a:rPr lang="en-US" smtClean="0"/>
              <a:t>4/8/2016</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ED436-BC97-43A2-BD72-998ACC536334}" type="slidenum">
              <a:rPr lang="en-US" smtClean="0"/>
              <a:t>‹#›</a:t>
            </a:fld>
            <a:endParaRPr lang="en-US" dirty="0"/>
          </a:p>
        </p:txBody>
      </p:sp>
    </p:spTree>
    <p:extLst>
      <p:ext uri="{BB962C8B-B14F-4D97-AF65-F5344CB8AC3E}">
        <p14:creationId xmlns:p14="http://schemas.microsoft.com/office/powerpoint/2010/main" val="159063525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55876">
            <a:alpha val="82000"/>
          </a:srgbClr>
        </a:solidFill>
        <a:effectLst/>
      </p:bgPr>
    </p:bg>
    <p:spTree>
      <p:nvGrpSpPr>
        <p:cNvPr id="1" name=""/>
        <p:cNvGrpSpPr/>
        <p:nvPr/>
      </p:nvGrpSpPr>
      <p:grpSpPr>
        <a:xfrm>
          <a:off x="0" y="0"/>
          <a:ext cx="0" cy="0"/>
          <a:chOff x="0" y="0"/>
          <a:chExt cx="0" cy="0"/>
        </a:xfrm>
      </p:grpSpPr>
      <p:sp>
        <p:nvSpPr>
          <p:cNvPr id="8" name="Rounded Rectangle 7"/>
          <p:cNvSpPr>
            <a:spLocks noChangeArrowheads="1"/>
          </p:cNvSpPr>
          <p:nvPr/>
        </p:nvSpPr>
        <p:spPr bwMode="auto">
          <a:xfrm>
            <a:off x="550332" y="346069"/>
            <a:ext cx="8058680" cy="6094942"/>
          </a:xfrm>
          <a:prstGeom prst="roundRect">
            <a:avLst>
              <a:gd name="adj" fmla="val 16667"/>
            </a:avLst>
          </a:prstGeom>
          <a:solidFill>
            <a:srgbClr val="567895"/>
          </a:solidFill>
          <a:ln w="9525">
            <a:solidFill>
              <a:srgbClr val="4A7EBB"/>
            </a:solidFill>
            <a:round/>
            <a:headEnd/>
            <a:tailEnd/>
          </a:ln>
          <a:effectLst>
            <a:glow rad="228600">
              <a:srgbClr val="355876"/>
            </a:glow>
            <a:outerShdw blurRad="63500" dist="23000" dir="5400000" rotWithShape="0">
              <a:srgbClr val="000000">
                <a:alpha val="34999"/>
              </a:srgbClr>
            </a:outerShdw>
            <a:softEdge rad="635000"/>
          </a:effectLst>
        </p:spPr>
        <p:txBody>
          <a:bodyPr anchor="ctr">
            <a:prstTxWarp prst="textNoShape">
              <a:avLst/>
            </a:prstTxWarp>
          </a:bodyPr>
          <a:lstStyle/>
          <a:p>
            <a:pPr algn="ctr" eaLnBrk="0" hangingPunct="0">
              <a:lnSpc>
                <a:spcPct val="90000"/>
              </a:lnSpc>
              <a:defRPr/>
            </a:pPr>
            <a:endParaRPr lang="en-US" sz="3000" dirty="0">
              <a:solidFill>
                <a:schemeClr val="lt1"/>
              </a:solidFill>
              <a:latin typeface="+mn-lt"/>
              <a:ea typeface="+mn-ea"/>
              <a:cs typeface="+mn-cs"/>
            </a:endParaRPr>
          </a:p>
        </p:txBody>
      </p:sp>
      <p:sp>
        <p:nvSpPr>
          <p:cNvPr id="9" name="Rounded Rectangle 8"/>
          <p:cNvSpPr>
            <a:spLocks noChangeArrowheads="1"/>
          </p:cNvSpPr>
          <p:nvPr/>
        </p:nvSpPr>
        <p:spPr bwMode="auto">
          <a:xfrm>
            <a:off x="588528" y="494810"/>
            <a:ext cx="7694613" cy="5776912"/>
          </a:xfrm>
          <a:prstGeom prst="roundRect">
            <a:avLst>
              <a:gd name="adj" fmla="val 16667"/>
            </a:avLst>
          </a:prstGeom>
          <a:solidFill>
            <a:schemeClr val="bg1"/>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eaLnBrk="0" hangingPunct="0">
              <a:lnSpc>
                <a:spcPct val="90000"/>
              </a:lnSpc>
              <a:defRPr/>
            </a:pPr>
            <a:endParaRPr lang="en-US" sz="3000" dirty="0">
              <a:solidFill>
                <a:schemeClr val="lt1"/>
              </a:solidFill>
              <a:latin typeface="+mn-lt"/>
              <a:ea typeface="+mn-ea"/>
              <a:cs typeface="+mn-cs"/>
            </a:endParaRPr>
          </a:p>
        </p:txBody>
      </p:sp>
      <p:pic>
        <p:nvPicPr>
          <p:cNvPr id="8195" name="Picture 30" descr="Iconic column redone.png"/>
          <p:cNvPicPr>
            <a:picLocks noChangeAspect="1"/>
          </p:cNvPicPr>
          <p:nvPr/>
        </p:nvPicPr>
        <p:blipFill>
          <a:blip r:embed="rId3"/>
          <a:srcRect/>
          <a:stretch>
            <a:fillRect/>
          </a:stretch>
        </p:blipFill>
        <p:spPr bwMode="auto">
          <a:xfrm>
            <a:off x="3495282" y="1027416"/>
            <a:ext cx="1965325" cy="1842088"/>
          </a:xfrm>
          <a:prstGeom prst="rect">
            <a:avLst/>
          </a:prstGeom>
          <a:noFill/>
          <a:ln w="9525">
            <a:noFill/>
            <a:miter lim="800000"/>
            <a:headEnd/>
            <a:tailEnd/>
          </a:ln>
        </p:spPr>
      </p:pic>
      <p:sp>
        <p:nvSpPr>
          <p:cNvPr id="8201" name="TextBox 31"/>
          <p:cNvSpPr txBox="1">
            <a:spLocks noChangeArrowheads="1"/>
          </p:cNvSpPr>
          <p:nvPr/>
        </p:nvSpPr>
        <p:spPr bwMode="auto">
          <a:xfrm>
            <a:off x="2188594" y="3074980"/>
            <a:ext cx="4697120" cy="1200329"/>
          </a:xfrm>
          <a:prstGeom prst="rect">
            <a:avLst/>
          </a:prstGeom>
          <a:noFill/>
          <a:ln w="9525">
            <a:noFill/>
            <a:miter lim="800000"/>
            <a:headEnd/>
            <a:tailEnd/>
          </a:ln>
        </p:spPr>
        <p:txBody>
          <a:bodyPr wrap="none">
            <a:prstTxWarp prst="textNoShape">
              <a:avLst/>
            </a:prstTxWarp>
            <a:spAutoFit/>
          </a:bodyPr>
          <a:lstStyle/>
          <a:p>
            <a:pPr algn="ctr" eaLnBrk="0" hangingPunct="0">
              <a:lnSpc>
                <a:spcPct val="90000"/>
              </a:lnSpc>
            </a:pPr>
            <a:r>
              <a:rPr lang="en-US" sz="2800" dirty="0">
                <a:latin typeface="Times New Roman" panose="02020603050405020304" pitchFamily="18" charset="0"/>
                <a:cs typeface="Times New Roman" panose="02020603050405020304" pitchFamily="18" charset="0"/>
              </a:rPr>
              <a:t>International DX Convention</a:t>
            </a:r>
          </a:p>
          <a:p>
            <a:pPr algn="ctr" eaLnBrk="0" hangingPunct="0">
              <a:lnSpc>
                <a:spcPct val="90000"/>
              </a:lnSpc>
            </a:pPr>
            <a:r>
              <a:rPr lang="en-US" sz="2800" dirty="0">
                <a:latin typeface="Times New Roman" panose="02020603050405020304" pitchFamily="18" charset="0"/>
                <a:cs typeface="Times New Roman" panose="02020603050405020304" pitchFamily="18" charset="0"/>
              </a:rPr>
              <a:t>2016</a:t>
            </a:r>
          </a:p>
          <a:p>
            <a:pPr algn="ctr" eaLnBrk="0" hangingPunct="0">
              <a:lnSpc>
                <a:spcPct val="90000"/>
              </a:lnSpc>
            </a:pPr>
            <a:r>
              <a:rPr lang="en-US" sz="2400" dirty="0">
                <a:latin typeface="Times New Roman" panose="02020603050405020304" pitchFamily="18" charset="0"/>
                <a:cs typeface="Times New Roman" panose="02020603050405020304" pitchFamily="18" charset="0"/>
              </a:rPr>
              <a:t>Visalia, California</a:t>
            </a:r>
          </a:p>
        </p:txBody>
      </p:sp>
      <p:sp>
        <p:nvSpPr>
          <p:cNvPr id="11" name="TextBox 10"/>
          <p:cNvSpPr txBox="1"/>
          <p:nvPr/>
        </p:nvSpPr>
        <p:spPr>
          <a:xfrm>
            <a:off x="6570133" y="7484533"/>
            <a:ext cx="184666" cy="615553"/>
          </a:xfrm>
          <a:prstGeom prst="rect">
            <a:avLst/>
          </a:prstGeom>
          <a:noFill/>
        </p:spPr>
        <p:txBody>
          <a:bodyPr wrap="none" rtlCol="0">
            <a:spAutoFit/>
          </a:bodyPr>
          <a:lstStyle/>
          <a:p>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623318" y="1442767"/>
            <a:ext cx="5948737"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Language differences are a significant problem.</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Do not speak fast. Speak clearly, using simple language.</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Keep it short and to the point.</a:t>
            </a:r>
          </a:p>
        </p:txBody>
      </p:sp>
      <p:sp>
        <p:nvSpPr>
          <p:cNvPr id="6" name="TextBox 5"/>
          <p:cNvSpPr txBox="1"/>
          <p:nvPr/>
        </p:nvSpPr>
        <p:spPr>
          <a:xfrm>
            <a:off x="10779904" y="8311793"/>
            <a:ext cx="118311" cy="615553"/>
          </a:xfrm>
          <a:prstGeom prst="rect">
            <a:avLst/>
          </a:prstGeom>
          <a:noFill/>
        </p:spPr>
        <p:txBody>
          <a:bodyPr wrap="square" rtlCol="0">
            <a:spAutoFit/>
          </a:bodyPr>
          <a:lstStyle/>
          <a:p>
            <a:endParaRPr lang="en-US" dirty="0"/>
          </a:p>
        </p:txBody>
      </p:sp>
      <p:pic>
        <p:nvPicPr>
          <p:cNvPr id="2050" name="Picture 2" descr="06_P1180519_cropp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275" y="3760341"/>
            <a:ext cx="2738437" cy="202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247187" y="3972674"/>
            <a:ext cx="3842535" cy="1323439"/>
          </a:xfrm>
          <a:prstGeom prst="rect">
            <a:avLst/>
          </a:prstGeom>
          <a:noFill/>
        </p:spPr>
        <p:txBody>
          <a:bodyPr wrap="square" rtlCol="0">
            <a:spAutoFit/>
          </a:bodyPr>
          <a:lstStyle/>
          <a:p>
            <a:r>
              <a:rPr lang="en-GB" sz="1600" b="0" dirty="0">
                <a:latin typeface="Times New Roman" panose="02020603050405020304" pitchFamily="18" charset="0"/>
                <a:cs typeface="Times New Roman" panose="02020603050405020304" pitchFamily="18" charset="0"/>
              </a:rPr>
              <a:t>Mike, OE6MBG, a multi-lingual language professor interrelates languages and cultures in a variety of ways of responding to orders while here dressing for an occasion of 75M evening opening.</a:t>
            </a:r>
            <a:endParaRPr lang="en-US" sz="16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297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623318" y="1442767"/>
            <a:ext cx="5948737"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 have heard recently that Japan is the new Italy. This because of difficulties controlling the JA masses from the pacific. Might this be a language problem? Here’s my “Aki” story from 9M0S…</a:t>
            </a:r>
          </a:p>
        </p:txBody>
      </p:sp>
      <p:sp>
        <p:nvSpPr>
          <p:cNvPr id="6" name="TextBox 5"/>
          <p:cNvSpPr txBox="1"/>
          <p:nvPr/>
        </p:nvSpPr>
        <p:spPr>
          <a:xfrm>
            <a:off x="10779904" y="8311793"/>
            <a:ext cx="118311" cy="615553"/>
          </a:xfrm>
          <a:prstGeom prst="rect">
            <a:avLst/>
          </a:prstGeom>
          <a:noFill/>
        </p:spPr>
        <p:txBody>
          <a:bodyPr wrap="square" rtlCol="0">
            <a:spAutoFit/>
          </a:bodyPr>
          <a:lstStyle/>
          <a:p>
            <a:endParaRPr lang="en-US" dirty="0"/>
          </a:p>
        </p:txBody>
      </p:sp>
      <p:pic>
        <p:nvPicPr>
          <p:cNvPr id="2050" name="Picture 2" descr="06_P1180519_cropp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275" y="3760341"/>
            <a:ext cx="2738437" cy="202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247187" y="3972674"/>
            <a:ext cx="3842535" cy="1323439"/>
          </a:xfrm>
          <a:prstGeom prst="rect">
            <a:avLst/>
          </a:prstGeom>
          <a:noFill/>
        </p:spPr>
        <p:txBody>
          <a:bodyPr wrap="square" rtlCol="0">
            <a:spAutoFit/>
          </a:bodyPr>
          <a:lstStyle/>
          <a:p>
            <a:r>
              <a:rPr lang="en-GB" sz="1600" b="0" dirty="0">
                <a:latin typeface="Times New Roman" panose="02020603050405020304" pitchFamily="18" charset="0"/>
                <a:cs typeface="Times New Roman" panose="02020603050405020304" pitchFamily="18" charset="0"/>
              </a:rPr>
              <a:t>Mike, OE6MBG, a multi-lingual language professor interrelates languages and cultures in a variety of ways of responding to orders while here dressing for an occasion of 75M evening opening.</a:t>
            </a:r>
            <a:endParaRPr lang="en-US" sz="16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879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564732" y="1497719"/>
            <a:ext cx="6798431" cy="677108"/>
          </a:xfrm>
          <a:prstGeom prst="rect">
            <a:avLst/>
          </a:prstGeom>
          <a:noFill/>
        </p:spPr>
        <p:txBody>
          <a:bodyPr wrap="square" rtlCol="0">
            <a:spAutoFit/>
          </a:bodyPr>
          <a:lstStyle/>
          <a:p>
            <a:r>
              <a:rPr lang="en-US" sz="2000" b="0" dirty="0">
                <a:latin typeface="Times New Roman" panose="02020603050405020304" pitchFamily="18" charset="0"/>
                <a:cs typeface="Times New Roman" panose="02020603050405020304" pitchFamily="18" charset="0"/>
              </a:rPr>
              <a:t>Section II</a:t>
            </a:r>
          </a:p>
          <a:p>
            <a:r>
              <a:rPr lang="en-US" sz="1800" b="0" i="1" dirty="0">
                <a:solidFill>
                  <a:srgbClr val="FF0000"/>
                </a:solidFill>
                <a:latin typeface="Times New Roman" panose="02020603050405020304" pitchFamily="18" charset="0"/>
                <a:cs typeface="Times New Roman" panose="02020603050405020304" pitchFamily="18" charset="0"/>
              </a:rPr>
              <a:t>Attitude is Everything When Serving a Global Audience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20937" t="20364" r="20474" b="4214"/>
          <a:stretch>
            <a:fillRect/>
          </a:stretch>
        </p:blipFill>
        <p:spPr bwMode="auto">
          <a:xfrm>
            <a:off x="754026" y="2633662"/>
            <a:ext cx="3067211" cy="257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47270" y="5164700"/>
            <a:ext cx="3390473" cy="1569660"/>
          </a:xfrm>
          <a:prstGeom prst="rect">
            <a:avLst/>
          </a:prstGeom>
        </p:spPr>
        <p:txBody>
          <a:bodyPr wrap="square">
            <a:spAutoFit/>
          </a:bodyPr>
          <a:lstStyle/>
          <a:p>
            <a:r>
              <a:rPr lang="en-GB" sz="1600" b="0" i="1" dirty="0">
                <a:latin typeface="Times New Roman" panose="02020603050405020304" pitchFamily="18" charset="0"/>
                <a:ea typeface="SimSun" panose="02010600030101010101" pitchFamily="2" charset="-122"/>
              </a:rPr>
              <a:t>Jerry, WB9Z at Malpelo, HK0NA is happy to be heading home. Even considering the unique landscape, ultimate heat with no sleep adds to the cause. Jerry stands well even for European disorder.</a:t>
            </a:r>
            <a:endParaRPr lang="en-US" sz="1600" b="0" i="1" dirty="0"/>
          </a:p>
        </p:txBody>
      </p:sp>
      <p:sp>
        <p:nvSpPr>
          <p:cNvPr id="4" name="Rectangle 3"/>
          <p:cNvSpPr/>
          <p:nvPr/>
        </p:nvSpPr>
        <p:spPr>
          <a:xfrm>
            <a:off x="4042881" y="2578813"/>
            <a:ext cx="4572000" cy="2308324"/>
          </a:xfrm>
          <a:prstGeom prst="rect">
            <a:avLst/>
          </a:prstGeom>
        </p:spPr>
        <p:txBody>
          <a:bodyPr>
            <a:spAutoFit/>
          </a:bodyPr>
          <a:lstStyle/>
          <a:p>
            <a:pPr marL="107950" marR="0">
              <a:spcBef>
                <a:spcPts val="600"/>
              </a:spcBef>
              <a:spcAft>
                <a:spcPts val="600"/>
              </a:spcAft>
            </a:pPr>
            <a:r>
              <a:rPr lang="en-US" sz="1600" i="1" dirty="0">
                <a:latin typeface="Times New Roman" panose="02020603050405020304" pitchFamily="18" charset="0"/>
                <a:ea typeface="SimSun" panose="02010600030101010101" pitchFamily="2" charset="-122"/>
              </a:rPr>
              <a:t>“What is most important is to stay ‘cool.’ Do not yell at the pile up. Be a gentleman… the best you can.  Remember you are on stage and the whole DX world is probably listening. Try to keep the pileup moving and flowing like beautiful music. If you only get a partial call, come back to what you have, and give the signal report. Let the station repeat his call, then CONFIRM his call and say THANK YOU. Keep it all short and sweet.”</a:t>
            </a:r>
            <a:endParaRPr lang="en-US" sz="1600" i="1"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640120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585282" y="1549089"/>
            <a:ext cx="6007320" cy="400110"/>
          </a:xfrm>
          <a:prstGeom prst="rect">
            <a:avLst/>
          </a:prstGeom>
          <a:noFill/>
        </p:spPr>
        <p:txBody>
          <a:bodyPr wrap="square" rtlCol="0">
            <a:spAutoFit/>
          </a:bodyPr>
          <a:lstStyle/>
          <a:p>
            <a:r>
              <a:rPr lang="en-US" sz="2000" b="0" dirty="0">
                <a:latin typeface="Times New Roman" panose="02020603050405020304" pitchFamily="18" charset="0"/>
                <a:cs typeface="Times New Roman" panose="02020603050405020304" pitchFamily="18" charset="0"/>
              </a:rPr>
              <a:t>Attitude is Everything When Serving a Global Audience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20937" t="20364" r="20474" b="4214"/>
          <a:stretch>
            <a:fillRect/>
          </a:stretch>
        </p:blipFill>
        <p:spPr bwMode="auto">
          <a:xfrm>
            <a:off x="774575" y="2243245"/>
            <a:ext cx="3067211" cy="257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26721" y="4948943"/>
            <a:ext cx="3390473" cy="1569660"/>
          </a:xfrm>
          <a:prstGeom prst="rect">
            <a:avLst/>
          </a:prstGeom>
        </p:spPr>
        <p:txBody>
          <a:bodyPr wrap="square">
            <a:spAutoFit/>
          </a:bodyPr>
          <a:lstStyle/>
          <a:p>
            <a:r>
              <a:rPr lang="en-GB" sz="1600" b="0" i="1" dirty="0">
                <a:latin typeface="Times New Roman" panose="02020603050405020304" pitchFamily="18" charset="0"/>
                <a:ea typeface="SimSun" panose="02010600030101010101" pitchFamily="2" charset="-122"/>
              </a:rPr>
              <a:t>Jerry, WB9Z at Malpelo, HK0NA is happy to be heading home. Even considering the unique landscape, ultimate heat with no sleep adds to the cause. Jerry stands well even for European disorder.</a:t>
            </a:r>
            <a:endParaRPr lang="en-US" sz="1600" b="0" i="1" dirty="0"/>
          </a:p>
        </p:txBody>
      </p:sp>
      <p:sp>
        <p:nvSpPr>
          <p:cNvPr id="4" name="Rectangle 3"/>
          <p:cNvSpPr/>
          <p:nvPr/>
        </p:nvSpPr>
        <p:spPr>
          <a:xfrm>
            <a:off x="4371654" y="2537718"/>
            <a:ext cx="3457253" cy="1938992"/>
          </a:xfrm>
          <a:prstGeom prst="rect">
            <a:avLst/>
          </a:prstGeom>
        </p:spPr>
        <p:txBody>
          <a:bodyPr wrap="square">
            <a:spAutoFit/>
          </a:bodyPr>
          <a:lstStyle/>
          <a:p>
            <a:pPr marL="393700" marR="0" indent="-285750">
              <a:spcBef>
                <a:spcPts val="600"/>
              </a:spcBef>
              <a:spcAft>
                <a:spcPts val="600"/>
              </a:spcAft>
              <a:buFont typeface="Arial" panose="020B0604020202020204" pitchFamily="34" charset="0"/>
              <a:buChar char="•"/>
            </a:pPr>
            <a:r>
              <a:rPr lang="en-US" sz="1800" i="1" dirty="0">
                <a:effectLst/>
                <a:latin typeface="Times New Roman" panose="02020603050405020304" pitchFamily="18" charset="0"/>
                <a:ea typeface="SimSun" panose="02010600030101010101" pitchFamily="2" charset="-122"/>
              </a:rPr>
              <a:t>Be a gentleman.</a:t>
            </a:r>
          </a:p>
          <a:p>
            <a:pPr marL="393700" marR="0" indent="-285750">
              <a:spcBef>
                <a:spcPts val="600"/>
              </a:spcBef>
              <a:spcAft>
                <a:spcPts val="600"/>
              </a:spcAft>
              <a:buFont typeface="Arial" panose="020B0604020202020204" pitchFamily="34" charset="0"/>
              <a:buChar char="•"/>
            </a:pPr>
            <a:r>
              <a:rPr lang="en-US" sz="1800" i="1" dirty="0">
                <a:latin typeface="Times New Roman" panose="02020603050405020304" pitchFamily="18" charset="0"/>
                <a:ea typeface="SimSun" panose="02010600030101010101" pitchFamily="2" charset="-122"/>
              </a:rPr>
              <a:t>Keep the pileup moving.</a:t>
            </a:r>
          </a:p>
          <a:p>
            <a:pPr marL="393700" marR="0" indent="-285750">
              <a:spcBef>
                <a:spcPts val="600"/>
              </a:spcBef>
              <a:spcAft>
                <a:spcPts val="600"/>
              </a:spcAft>
              <a:buFont typeface="Arial" panose="020B0604020202020204" pitchFamily="34" charset="0"/>
              <a:buChar char="•"/>
            </a:pPr>
            <a:r>
              <a:rPr lang="en-US" sz="1800" i="1" dirty="0">
                <a:effectLst/>
                <a:latin typeface="Times New Roman" panose="02020603050405020304" pitchFamily="18" charset="0"/>
                <a:ea typeface="SimSun" panose="02010600030101010101" pitchFamily="2" charset="-122"/>
              </a:rPr>
              <a:t>Confirm calls carefully.</a:t>
            </a:r>
          </a:p>
          <a:p>
            <a:pPr marL="393700" marR="0" indent="-285750">
              <a:spcBef>
                <a:spcPts val="600"/>
              </a:spcBef>
              <a:spcAft>
                <a:spcPts val="600"/>
              </a:spcAft>
              <a:buFont typeface="Arial" panose="020B0604020202020204" pitchFamily="34" charset="0"/>
              <a:buChar char="•"/>
            </a:pPr>
            <a:r>
              <a:rPr lang="en-US" sz="1800" i="1" dirty="0">
                <a:latin typeface="Times New Roman" panose="02020603050405020304" pitchFamily="18" charset="0"/>
                <a:ea typeface="SimSun" panose="02010600030101010101" pitchFamily="2" charset="-122"/>
              </a:rPr>
              <a:t>Keep it short – realize a good rate.</a:t>
            </a:r>
            <a:endParaRPr lang="en-US" sz="1800" i="1"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306833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441444" y="1415525"/>
            <a:ext cx="6058691" cy="400110"/>
          </a:xfrm>
          <a:prstGeom prst="rect">
            <a:avLst/>
          </a:prstGeom>
          <a:noFill/>
        </p:spPr>
        <p:txBody>
          <a:bodyPr wrap="square" rtlCol="0">
            <a:spAutoFit/>
          </a:bodyPr>
          <a:lstStyle/>
          <a:p>
            <a:r>
              <a:rPr lang="en-US" sz="2000" b="0" dirty="0">
                <a:latin typeface="Times New Roman" panose="02020603050405020304" pitchFamily="18" charset="0"/>
                <a:cs typeface="Times New Roman" panose="02020603050405020304" pitchFamily="18" charset="0"/>
              </a:rPr>
              <a:t>Attitude is Everything When Serving a Global Audience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20937" t="20364" r="20474" b="4214"/>
          <a:stretch>
            <a:fillRect/>
          </a:stretch>
        </p:blipFill>
        <p:spPr bwMode="auto">
          <a:xfrm>
            <a:off x="846494" y="2551470"/>
            <a:ext cx="3067211" cy="257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679879" y="2743199"/>
            <a:ext cx="3457253" cy="1908215"/>
          </a:xfrm>
          <a:prstGeom prst="rect">
            <a:avLst/>
          </a:prstGeom>
        </p:spPr>
        <p:txBody>
          <a:bodyPr wrap="square">
            <a:spAutoFit/>
          </a:bodyPr>
          <a:lstStyle/>
          <a:p>
            <a:pPr marL="107950" marR="0">
              <a:spcBef>
                <a:spcPts val="600"/>
              </a:spcBef>
              <a:spcAft>
                <a:spcPts val="600"/>
              </a:spcAft>
            </a:pPr>
            <a:r>
              <a:rPr lang="en-US" sz="1800" i="1" dirty="0">
                <a:latin typeface="Times New Roman" panose="02020603050405020304" pitchFamily="18" charset="0"/>
                <a:ea typeface="SimSun" panose="02010600030101010101" pitchFamily="2" charset="-122"/>
              </a:rPr>
              <a:t>The first two sections of this paper are the most important – and perhaps unique. </a:t>
            </a:r>
          </a:p>
          <a:p>
            <a:pPr marL="107950" marR="0">
              <a:spcBef>
                <a:spcPts val="600"/>
              </a:spcBef>
              <a:spcAft>
                <a:spcPts val="600"/>
              </a:spcAft>
            </a:pPr>
            <a:r>
              <a:rPr lang="en-US" sz="1800" i="1" dirty="0">
                <a:latin typeface="Times New Roman" panose="02020603050405020304" pitchFamily="18" charset="0"/>
                <a:ea typeface="SimSun" panose="02010600030101010101" pitchFamily="2" charset="-122"/>
              </a:rPr>
              <a:t>DXpeditioners would do well to think carefully about this material.</a:t>
            </a:r>
            <a:endParaRPr lang="en-US" sz="1800" i="1"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23439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866562" y="1423079"/>
            <a:ext cx="7613151" cy="4678204"/>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Additional </a:t>
            </a:r>
            <a:r>
              <a:rPr lang="en-US" sz="1800" i="1" dirty="0">
                <a:latin typeface="Times New Roman" panose="02020603050405020304" pitchFamily="18" charset="0"/>
                <a:cs typeface="Times New Roman" panose="02020603050405020304" pitchFamily="18" charset="0"/>
              </a:rPr>
              <a:t>Sections</a:t>
            </a:r>
            <a:r>
              <a:rPr lang="en-US" sz="2000" i="1" dirty="0">
                <a:latin typeface="Times New Roman" panose="02020603050405020304" pitchFamily="18" charset="0"/>
                <a:cs typeface="Times New Roman" panose="02020603050405020304" pitchFamily="18" charset="0"/>
              </a:rPr>
              <a:t>:  </a:t>
            </a:r>
            <a:r>
              <a:rPr lang="en-US" sz="1800" b="0" i="1" dirty="0">
                <a:latin typeface="Times New Roman" panose="02020603050405020304" pitchFamily="18" charset="0"/>
                <a:cs typeface="Times New Roman" panose="02020603050405020304" pitchFamily="18" charset="0"/>
              </a:rPr>
              <a:t>(This material is more routine but often neglected.)</a:t>
            </a:r>
          </a:p>
          <a:p>
            <a:endParaRPr lang="en-US" sz="1800" b="0" i="1" dirty="0"/>
          </a:p>
          <a:p>
            <a:r>
              <a:rPr lang="en-US" sz="1800" b="0" dirty="0">
                <a:latin typeface="Times" panose="02020603050405020304" pitchFamily="18" charset="0"/>
                <a:cs typeface="Times" panose="02020603050405020304" pitchFamily="18" charset="0"/>
              </a:rPr>
              <a:t>III</a:t>
            </a:r>
            <a:r>
              <a:rPr lang="en-US" sz="1800" b="0" i="1" dirty="0"/>
              <a:t>	</a:t>
            </a:r>
            <a:r>
              <a:rPr lang="en-US" sz="2000" b="0" i="1" dirty="0">
                <a:latin typeface="Times New Roman" panose="02020603050405020304" pitchFamily="18" charset="0"/>
                <a:cs typeface="Times New Roman" panose="02020603050405020304" pitchFamily="18" charset="0"/>
              </a:rPr>
              <a:t>How to go about it in an actual situation – Listening Windows</a:t>
            </a:r>
          </a:p>
          <a:p>
            <a:pPr>
              <a:spcBef>
                <a:spcPts val="0"/>
              </a:spcBef>
              <a:spcAft>
                <a:spcPts val="0"/>
              </a:spcAft>
            </a:pPr>
            <a:endParaRPr lang="en-US" sz="2000" b="0" i="1" dirty="0">
              <a:latin typeface="Times New Roman" panose="02020603050405020304" pitchFamily="18" charset="0"/>
              <a:ea typeface="SimSun" panose="02010600030101010101" pitchFamily="2" charset="-122"/>
            </a:endParaRPr>
          </a:p>
          <a:p>
            <a:pPr>
              <a:spcBef>
                <a:spcPts val="0"/>
              </a:spcBef>
              <a:spcAft>
                <a:spcPts val="0"/>
              </a:spcAft>
            </a:pPr>
            <a:r>
              <a:rPr lang="en-US" sz="2000" b="0" dirty="0">
                <a:latin typeface="Times New Roman" panose="02020603050405020304" pitchFamily="18" charset="0"/>
                <a:ea typeface="SimSun" panose="02010600030101010101" pitchFamily="2" charset="-122"/>
              </a:rPr>
              <a:t>IV</a:t>
            </a:r>
            <a:r>
              <a:rPr lang="en-US" sz="2000" b="0" i="1" dirty="0">
                <a:latin typeface="Times New Roman" panose="02020603050405020304" pitchFamily="18" charset="0"/>
                <a:ea typeface="SimSun" panose="02010600030101010101" pitchFamily="2" charset="-122"/>
              </a:rPr>
              <a:t>       	The Dynamics of Filling the Window and Moving Along</a:t>
            </a:r>
          </a:p>
          <a:p>
            <a:pPr>
              <a:spcBef>
                <a:spcPts val="0"/>
              </a:spcBef>
              <a:spcAft>
                <a:spcPts val="0"/>
              </a:spcAft>
            </a:pPr>
            <a:endParaRPr lang="en-US" sz="2000" b="0" i="1" dirty="0">
              <a:latin typeface="Times New Roman" panose="02020603050405020304" pitchFamily="18" charset="0"/>
              <a:ea typeface="SimSun" panose="02010600030101010101" pitchFamily="2" charset="-122"/>
            </a:endParaRPr>
          </a:p>
          <a:p>
            <a:pPr>
              <a:spcBef>
                <a:spcPts val="0"/>
              </a:spcBef>
              <a:spcAft>
                <a:spcPts val="0"/>
              </a:spcAft>
            </a:pPr>
            <a:r>
              <a:rPr lang="en-US" sz="2000" b="0" dirty="0">
                <a:latin typeface="Times New Roman" panose="02020603050405020304" pitchFamily="18" charset="0"/>
                <a:ea typeface="SimSun" panose="02010600030101010101" pitchFamily="2" charset="-122"/>
              </a:rPr>
              <a:t>V</a:t>
            </a:r>
            <a:r>
              <a:rPr lang="en-US" sz="2000" b="0" i="1" dirty="0">
                <a:latin typeface="Times New Roman" panose="02020603050405020304" pitchFamily="18" charset="0"/>
                <a:ea typeface="SimSun" panose="02010600030101010101" pitchFamily="2" charset="-122"/>
              </a:rPr>
              <a:t>        	Splitting the Pileup Fairly and Making No Exceptions</a:t>
            </a:r>
          </a:p>
          <a:p>
            <a:pPr>
              <a:spcBef>
                <a:spcPts val="0"/>
              </a:spcBef>
              <a:spcAft>
                <a:spcPts val="0"/>
              </a:spcAft>
            </a:pPr>
            <a:endParaRPr lang="en-US" sz="2000" b="0" i="1" dirty="0">
              <a:latin typeface="Times New Roman" panose="02020603050405020304" pitchFamily="18" charset="0"/>
              <a:ea typeface="SimSun" panose="02010600030101010101" pitchFamily="2" charset="-122"/>
            </a:endParaRPr>
          </a:p>
          <a:p>
            <a:pPr>
              <a:spcBef>
                <a:spcPts val="0"/>
              </a:spcBef>
              <a:spcAft>
                <a:spcPts val="0"/>
              </a:spcAft>
            </a:pPr>
            <a:r>
              <a:rPr lang="en-US" sz="2000" b="0" dirty="0">
                <a:latin typeface="Times New Roman" panose="02020603050405020304" pitchFamily="18" charset="0"/>
                <a:ea typeface="SimSun" panose="02010600030101010101" pitchFamily="2" charset="-122"/>
              </a:rPr>
              <a:t>VI</a:t>
            </a:r>
            <a:r>
              <a:rPr lang="en-US" sz="2000" b="0" i="1" dirty="0">
                <a:latin typeface="Times New Roman" panose="02020603050405020304" pitchFamily="18" charset="0"/>
                <a:ea typeface="SimSun" panose="02010600030101010101" pitchFamily="2" charset="-122"/>
              </a:rPr>
              <a:t>      	A Conversational Style – Polite While Maintaining the Rate</a:t>
            </a:r>
          </a:p>
          <a:p>
            <a:pPr>
              <a:spcBef>
                <a:spcPts val="0"/>
              </a:spcBef>
              <a:spcAft>
                <a:spcPts val="0"/>
              </a:spcAft>
            </a:pPr>
            <a:endParaRPr lang="en-US" sz="2000" b="0" i="1" dirty="0">
              <a:latin typeface="Times New Roman" panose="02020603050405020304" pitchFamily="18" charset="0"/>
              <a:ea typeface="SimSun" panose="02010600030101010101" pitchFamily="2" charset="-122"/>
            </a:endParaRPr>
          </a:p>
          <a:p>
            <a:pPr>
              <a:spcBef>
                <a:spcPts val="0"/>
              </a:spcBef>
              <a:spcAft>
                <a:spcPts val="0"/>
              </a:spcAft>
            </a:pPr>
            <a:r>
              <a:rPr lang="en-US" sz="2000" b="0" dirty="0">
                <a:latin typeface="Times New Roman" panose="02020603050405020304" pitchFamily="18" charset="0"/>
                <a:ea typeface="SimSun" panose="02010600030101010101" pitchFamily="2" charset="-122"/>
              </a:rPr>
              <a:t>VII</a:t>
            </a:r>
            <a:r>
              <a:rPr lang="en-US" sz="2000" b="0" i="1" dirty="0">
                <a:latin typeface="Times New Roman" panose="02020603050405020304" pitchFamily="18" charset="0"/>
                <a:ea typeface="SimSun" panose="02010600030101010101" pitchFamily="2" charset="-122"/>
              </a:rPr>
              <a:t>   	The DXpedition Operator in Control of the Thundering Pileup</a:t>
            </a:r>
          </a:p>
          <a:p>
            <a:pPr>
              <a:spcBef>
                <a:spcPts val="0"/>
              </a:spcBef>
              <a:spcAft>
                <a:spcPts val="0"/>
              </a:spcAft>
            </a:pPr>
            <a:endParaRPr lang="en-US" sz="2000" b="0" i="1" dirty="0">
              <a:latin typeface="Times New Roman" panose="02020603050405020304" pitchFamily="18" charset="0"/>
              <a:ea typeface="SimSun" panose="02010600030101010101" pitchFamily="2" charset="-122"/>
            </a:endParaRPr>
          </a:p>
          <a:p>
            <a:pPr>
              <a:spcBef>
                <a:spcPts val="0"/>
              </a:spcBef>
              <a:spcAft>
                <a:spcPts val="0"/>
              </a:spcAft>
            </a:pPr>
            <a:r>
              <a:rPr lang="en-US" sz="2000" b="0" dirty="0">
                <a:latin typeface="Times New Roman" panose="02020603050405020304" pitchFamily="18" charset="0"/>
                <a:ea typeface="SimSun" panose="02010600030101010101" pitchFamily="2" charset="-122"/>
              </a:rPr>
              <a:t>VIII</a:t>
            </a:r>
            <a:r>
              <a:rPr lang="en-US" sz="2000" b="0" i="1" dirty="0">
                <a:latin typeface="Times New Roman" panose="02020603050405020304" pitchFamily="18" charset="0"/>
                <a:ea typeface="SimSun" panose="02010600030101010101" pitchFamily="2" charset="-122"/>
              </a:rPr>
              <a:t>  	The Profile of an Ideal Operator &amp; How to Become One </a:t>
            </a:r>
          </a:p>
          <a:p>
            <a:pPr>
              <a:spcBef>
                <a:spcPts val="0"/>
              </a:spcBef>
              <a:spcAft>
                <a:spcPts val="0"/>
              </a:spcAft>
            </a:pPr>
            <a:endParaRPr lang="en-US" sz="2000" b="0" i="1" dirty="0">
              <a:latin typeface="Times New Roman" panose="02020603050405020304" pitchFamily="18" charset="0"/>
              <a:ea typeface="SimSun" panose="02010600030101010101" pitchFamily="2" charset="-122"/>
            </a:endParaRPr>
          </a:p>
          <a:p>
            <a:pPr>
              <a:spcBef>
                <a:spcPts val="0"/>
              </a:spcBef>
              <a:spcAft>
                <a:spcPts val="0"/>
              </a:spcAft>
            </a:pPr>
            <a:r>
              <a:rPr lang="en-US" sz="2000" b="0" dirty="0">
                <a:latin typeface="Times New Roman" panose="02020603050405020304" pitchFamily="18" charset="0"/>
                <a:ea typeface="SimSun" panose="02010600030101010101" pitchFamily="2" charset="-122"/>
              </a:rPr>
              <a:t>IX</a:t>
            </a:r>
            <a:r>
              <a:rPr lang="en-US" sz="2000" b="0" i="1" dirty="0">
                <a:latin typeface="Times New Roman" panose="02020603050405020304" pitchFamily="18" charset="0"/>
                <a:ea typeface="SimSun" panose="02010600030101010101" pitchFamily="2" charset="-122"/>
              </a:rPr>
              <a:t>     	Setting a Clear Strategy and Balancing Statistics</a:t>
            </a:r>
          </a:p>
        </p:txBody>
      </p:sp>
    </p:spTree>
    <p:extLst>
      <p:ext uri="{BB962C8B-B14F-4D97-AF65-F5344CB8AC3E}">
        <p14:creationId xmlns:p14="http://schemas.microsoft.com/office/powerpoint/2010/main" val="391895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1051496" y="1402530"/>
            <a:ext cx="7613151" cy="4247317"/>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Additional Sections</a:t>
            </a:r>
          </a:p>
          <a:p>
            <a:endParaRPr lang="en-US" sz="1800" b="0" i="1" dirty="0"/>
          </a:p>
          <a:p>
            <a:r>
              <a:rPr lang="en-US" sz="1800" b="0" dirty="0">
                <a:solidFill>
                  <a:srgbClr val="FF0000"/>
                </a:solidFill>
                <a:latin typeface="Times New Roman" panose="02020603050405020304" pitchFamily="18" charset="0"/>
                <a:cs typeface="Times New Roman" panose="02020603050405020304" pitchFamily="18" charset="0"/>
              </a:rPr>
              <a:t>III</a:t>
            </a:r>
            <a:r>
              <a:rPr lang="en-US" sz="1800" b="0" i="1" dirty="0">
                <a:solidFill>
                  <a:srgbClr val="FF0000"/>
                </a:solidFill>
                <a:latin typeface="Times New Roman" panose="02020603050405020304" pitchFamily="18" charset="0"/>
                <a:cs typeface="Times New Roman" panose="02020603050405020304" pitchFamily="18" charset="0"/>
              </a:rPr>
              <a:t>	How to go about it in an actual situation – Listening Windows</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latin typeface="Times New Roman" panose="02020603050405020304" pitchFamily="18" charset="0"/>
                <a:ea typeface="SimSun" panose="02010600030101010101" pitchFamily="2" charset="-122"/>
              </a:rPr>
              <a:t>IV</a:t>
            </a:r>
            <a:r>
              <a:rPr lang="en-US" sz="1800" b="0" i="1" dirty="0">
                <a:latin typeface="Times New Roman" panose="02020603050405020304" pitchFamily="18" charset="0"/>
                <a:ea typeface="SimSun" panose="02010600030101010101" pitchFamily="2" charset="-122"/>
              </a:rPr>
              <a:t>       	The Dynamics of Filling the Window and Moving Along</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latin typeface="Times New Roman" panose="02020603050405020304" pitchFamily="18" charset="0"/>
                <a:ea typeface="SimSun" panose="02010600030101010101" pitchFamily="2" charset="-122"/>
              </a:rPr>
              <a:t>V</a:t>
            </a:r>
            <a:r>
              <a:rPr lang="en-US" sz="1800" b="0" i="1" dirty="0">
                <a:latin typeface="Times New Roman" panose="02020603050405020304" pitchFamily="18" charset="0"/>
                <a:ea typeface="SimSun" panose="02010600030101010101" pitchFamily="2" charset="-122"/>
              </a:rPr>
              <a:t>        	Splitting the Pileup Fairly and Making No Exceptions</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latin typeface="Times New Roman" panose="02020603050405020304" pitchFamily="18" charset="0"/>
                <a:ea typeface="SimSun" panose="02010600030101010101" pitchFamily="2" charset="-122"/>
              </a:rPr>
              <a:t>VI</a:t>
            </a:r>
            <a:r>
              <a:rPr lang="en-US" sz="1800" b="0" i="1" dirty="0">
                <a:latin typeface="Times New Roman" panose="02020603050405020304" pitchFamily="18" charset="0"/>
                <a:ea typeface="SimSun" panose="02010600030101010101" pitchFamily="2" charset="-122"/>
              </a:rPr>
              <a:t>      	A Conversational Style – Polite While Maintaining the Rate</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latin typeface="Times New Roman" panose="02020603050405020304" pitchFamily="18" charset="0"/>
                <a:ea typeface="SimSun" panose="02010600030101010101" pitchFamily="2" charset="-122"/>
              </a:rPr>
              <a:t>VII</a:t>
            </a:r>
            <a:r>
              <a:rPr lang="en-US" sz="1800" b="0" i="1" dirty="0">
                <a:latin typeface="Times New Roman" panose="02020603050405020304" pitchFamily="18" charset="0"/>
                <a:ea typeface="SimSun" panose="02010600030101010101" pitchFamily="2" charset="-122"/>
              </a:rPr>
              <a:t>   	The DXpedition Operator in Control of the Thundering Pileup</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latin typeface="Times New Roman" panose="02020603050405020304" pitchFamily="18" charset="0"/>
                <a:ea typeface="SimSun" panose="02010600030101010101" pitchFamily="2" charset="-122"/>
              </a:rPr>
              <a:t>VIII</a:t>
            </a:r>
            <a:r>
              <a:rPr lang="en-US" sz="1800" b="0" i="1" dirty="0">
                <a:latin typeface="Times New Roman" panose="02020603050405020304" pitchFamily="18" charset="0"/>
                <a:ea typeface="SimSun" panose="02010600030101010101" pitchFamily="2" charset="-122"/>
              </a:rPr>
              <a:t>  	The Profile of an Ideal Operator &amp; How to Become One </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latin typeface="Times New Roman" panose="02020603050405020304" pitchFamily="18" charset="0"/>
                <a:ea typeface="SimSun" panose="02010600030101010101" pitchFamily="2" charset="-122"/>
              </a:rPr>
              <a:t>IX</a:t>
            </a:r>
            <a:r>
              <a:rPr lang="en-US" sz="1800" b="0" i="1" dirty="0">
                <a:latin typeface="Times New Roman" panose="02020603050405020304" pitchFamily="18" charset="0"/>
                <a:ea typeface="SimSun" panose="02010600030101010101" pitchFamily="2" charset="-122"/>
              </a:rPr>
              <a:t>     	Setting a Clear Strategy and Balancing Statistics</a:t>
            </a:r>
          </a:p>
        </p:txBody>
      </p:sp>
    </p:spTree>
    <p:extLst>
      <p:ext uri="{BB962C8B-B14F-4D97-AF65-F5344CB8AC3E}">
        <p14:creationId xmlns:p14="http://schemas.microsoft.com/office/powerpoint/2010/main" val="3905700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897383" y="1577191"/>
            <a:ext cx="7613151" cy="984885"/>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Additional Sections</a:t>
            </a:r>
          </a:p>
          <a:p>
            <a:endParaRPr lang="en-US" sz="1800" b="0" i="1" dirty="0"/>
          </a:p>
          <a:p>
            <a:r>
              <a:rPr lang="en-US" sz="2000" b="0" dirty="0">
                <a:solidFill>
                  <a:srgbClr val="FF0000"/>
                </a:solidFill>
                <a:latin typeface="Times New Roman" panose="02020603050405020304" pitchFamily="18" charset="0"/>
                <a:cs typeface="Times New Roman" panose="02020603050405020304" pitchFamily="18" charset="0"/>
              </a:rPr>
              <a:t>III</a:t>
            </a:r>
            <a:r>
              <a:rPr lang="en-US" sz="2000" b="0" i="1" dirty="0">
                <a:solidFill>
                  <a:srgbClr val="FF0000"/>
                </a:solidFill>
                <a:latin typeface="Times New Roman" panose="02020603050405020304" pitchFamily="18" charset="0"/>
                <a:cs typeface="Times New Roman" panose="02020603050405020304" pitchFamily="18" charset="0"/>
              </a:rPr>
              <a:t>	How to go about it in an actual situation – Listening Windows</a:t>
            </a:r>
            <a:endParaRPr lang="en-US" sz="2000" b="0" i="1"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2" name="TextBox 1"/>
          <p:cNvSpPr txBox="1"/>
          <p:nvPr/>
        </p:nvSpPr>
        <p:spPr>
          <a:xfrm>
            <a:off x="893852" y="2887039"/>
            <a:ext cx="6746399" cy="2308324"/>
          </a:xfrm>
          <a:prstGeom prst="rect">
            <a:avLst/>
          </a:prstGeom>
          <a:noFill/>
        </p:spPr>
        <p:txBody>
          <a:bodyPr wrap="none" rtlCol="0">
            <a:spAutoFit/>
          </a:bodyPr>
          <a:lstStyle/>
          <a:p>
            <a:r>
              <a:rPr lang="en-US" sz="1800" b="0" dirty="0">
                <a:latin typeface="Times New Roman" panose="02020603050405020304" pitchFamily="18" charset="0"/>
                <a:cs typeface="Times New Roman" panose="02020603050405020304" pitchFamily="18" charset="0"/>
              </a:rPr>
              <a:t>Check list:</a:t>
            </a:r>
          </a:p>
          <a:p>
            <a:endParaRPr lang="en-US" sz="1800" b="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Check that your frequency is clear and GO!</a:t>
            </a:r>
          </a:p>
          <a:p>
            <a:pPr marL="285750" indent="-28575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Never respond to any stations on your transmitting frequency</a:t>
            </a:r>
          </a:p>
          <a:p>
            <a:pPr marL="285750" indent="-28575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Use a fixed split for a while to check conditions into different areas.</a:t>
            </a:r>
          </a:p>
          <a:p>
            <a:pPr marL="285750" indent="-28575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If necessary, go to a wider split</a:t>
            </a:r>
          </a:p>
          <a:p>
            <a:pPr marL="285750" indent="-28575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Go as wide as necessary, but consider your decision carefully.</a:t>
            </a:r>
          </a:p>
          <a:p>
            <a:pPr marL="285750" indent="-28575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The rate depends on the width of the window.</a:t>
            </a:r>
          </a:p>
        </p:txBody>
      </p:sp>
    </p:spTree>
    <p:extLst>
      <p:ext uri="{BB962C8B-B14F-4D97-AF65-F5344CB8AC3E}">
        <p14:creationId xmlns:p14="http://schemas.microsoft.com/office/powerpoint/2010/main" val="376820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979577" y="1608013"/>
            <a:ext cx="7613151" cy="4247317"/>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Additional Sections</a:t>
            </a:r>
          </a:p>
          <a:p>
            <a:endParaRPr lang="en-US" sz="1800" b="0" i="1" dirty="0"/>
          </a:p>
          <a:p>
            <a:r>
              <a:rPr lang="en-US" sz="1800" b="0" dirty="0">
                <a:latin typeface="Times New Roman" panose="02020603050405020304" pitchFamily="18" charset="0"/>
                <a:cs typeface="Times New Roman" panose="02020603050405020304" pitchFamily="18" charset="0"/>
              </a:rPr>
              <a:t>III</a:t>
            </a:r>
            <a:r>
              <a:rPr lang="en-US" sz="1800" b="0" i="1" dirty="0"/>
              <a:t>	</a:t>
            </a:r>
            <a:r>
              <a:rPr lang="en-US" sz="1800" b="0" i="1" dirty="0">
                <a:latin typeface="Times New Roman" panose="02020603050405020304" pitchFamily="18" charset="0"/>
                <a:cs typeface="Times New Roman" panose="02020603050405020304" pitchFamily="18" charset="0"/>
              </a:rPr>
              <a:t>How to go about it in an actual situation – Listening Windows</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rgbClr val="FF0000"/>
                </a:solidFill>
                <a:latin typeface="Times New Roman" panose="02020603050405020304" pitchFamily="18" charset="0"/>
                <a:ea typeface="SimSun" panose="02010600030101010101" pitchFamily="2" charset="-122"/>
              </a:rPr>
              <a:t>IV</a:t>
            </a:r>
            <a:r>
              <a:rPr lang="en-US" sz="1800" b="0" i="1" dirty="0">
                <a:solidFill>
                  <a:srgbClr val="FF0000"/>
                </a:solidFill>
                <a:latin typeface="Times New Roman" panose="02020603050405020304" pitchFamily="18" charset="0"/>
                <a:ea typeface="SimSun" panose="02010600030101010101" pitchFamily="2" charset="-122"/>
              </a:rPr>
              <a:t>       	The Dynamics of Filling the Window and Moving Along</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i="1" dirty="0">
                <a:latin typeface="Times New Roman" panose="02020603050405020304" pitchFamily="18" charset="0"/>
                <a:ea typeface="SimSun" panose="02010600030101010101" pitchFamily="2" charset="-122"/>
              </a:rPr>
              <a:t>V        	Splitting the Pileup Fairly and Making No Exceptions</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i="1" dirty="0">
                <a:latin typeface="Times New Roman" panose="02020603050405020304" pitchFamily="18" charset="0"/>
                <a:ea typeface="SimSun" panose="02010600030101010101" pitchFamily="2" charset="-122"/>
              </a:rPr>
              <a:t>VI      	A Conversational Style – Polite While Maintaining the Rate</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i="1" dirty="0">
                <a:latin typeface="Times New Roman" panose="02020603050405020304" pitchFamily="18" charset="0"/>
                <a:ea typeface="SimSun" panose="02010600030101010101" pitchFamily="2" charset="-122"/>
              </a:rPr>
              <a:t>VII   	The DXpedition Operator in Control of the Thundering Pileup</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i="1" dirty="0">
                <a:latin typeface="Times New Roman" panose="02020603050405020304" pitchFamily="18" charset="0"/>
                <a:ea typeface="SimSun" panose="02010600030101010101" pitchFamily="2" charset="-122"/>
              </a:rPr>
              <a:t>VIII  	The Profile of an Ideal Operator &amp; How to Become One </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i="1" dirty="0">
                <a:latin typeface="Times New Roman" panose="02020603050405020304" pitchFamily="18" charset="0"/>
                <a:ea typeface="SimSun" panose="02010600030101010101" pitchFamily="2" charset="-122"/>
              </a:rPr>
              <a:t>IX     	Setting a Clear Strategy and Balancing Statistics</a:t>
            </a:r>
          </a:p>
        </p:txBody>
      </p:sp>
    </p:spTree>
    <p:extLst>
      <p:ext uri="{BB962C8B-B14F-4D97-AF65-F5344CB8AC3E}">
        <p14:creationId xmlns:p14="http://schemas.microsoft.com/office/powerpoint/2010/main" val="154006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979577" y="1608013"/>
            <a:ext cx="7613151" cy="954107"/>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Additional Sections</a:t>
            </a:r>
          </a:p>
          <a:p>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rgbClr val="FF0000"/>
                </a:solidFill>
                <a:latin typeface="Times New Roman" panose="02020603050405020304" pitchFamily="18" charset="0"/>
                <a:ea typeface="SimSun" panose="02010600030101010101" pitchFamily="2" charset="-122"/>
              </a:rPr>
              <a:t>IV	</a:t>
            </a:r>
            <a:r>
              <a:rPr lang="en-US" sz="1800" b="0" i="1" dirty="0">
                <a:solidFill>
                  <a:srgbClr val="FF0000"/>
                </a:solidFill>
                <a:latin typeface="Times New Roman" panose="02020603050405020304" pitchFamily="18" charset="0"/>
                <a:ea typeface="SimSun" panose="02010600030101010101" pitchFamily="2" charset="-122"/>
              </a:rPr>
              <a:t>The Dynamics of Filling the Window and Moving Along</a:t>
            </a:r>
          </a:p>
        </p:txBody>
      </p:sp>
      <p:sp>
        <p:nvSpPr>
          <p:cNvPr id="3" name="TextBox 2"/>
          <p:cNvSpPr txBox="1"/>
          <p:nvPr/>
        </p:nvSpPr>
        <p:spPr>
          <a:xfrm>
            <a:off x="719191" y="2856216"/>
            <a:ext cx="7692106" cy="2554545"/>
          </a:xfrm>
          <a:prstGeom prst="rect">
            <a:avLst/>
          </a:prstGeom>
          <a:noFill/>
        </p:spPr>
        <p:txBody>
          <a:bodyPr wrap="none" rtlCol="0">
            <a:spAutoFit/>
          </a:bodyPr>
          <a:lstStyle/>
          <a:p>
            <a:pPr marL="342900" indent="-342900">
              <a:buFont typeface="Arial" panose="020B0604020202020204" pitchFamily="34" charset="0"/>
              <a:buChar char="•"/>
            </a:pPr>
            <a:r>
              <a:rPr lang="en-US" sz="2000" b="0" dirty="0">
                <a:latin typeface="Times New Roman" panose="02020603050405020304" pitchFamily="18" charset="0"/>
                <a:cs typeface="Times New Roman" panose="02020603050405020304" pitchFamily="18" charset="0"/>
              </a:rPr>
              <a:t>Callers will adjust to your listening pattern.</a:t>
            </a:r>
          </a:p>
          <a:p>
            <a:pPr marL="342900" indent="-342900">
              <a:buFont typeface="Arial" panose="020B0604020202020204" pitchFamily="34" charset="0"/>
              <a:buChar char="•"/>
            </a:pPr>
            <a:r>
              <a:rPr lang="en-US" sz="2000" b="0" dirty="0">
                <a:latin typeface="Times New Roman" panose="02020603050405020304" pitchFamily="18" charset="0"/>
                <a:cs typeface="Times New Roman" panose="02020603050405020304" pitchFamily="18" charset="0"/>
              </a:rPr>
              <a:t>Don’t say “spread out,” and then continue to listen in the same place.</a:t>
            </a:r>
          </a:p>
          <a:p>
            <a:pPr marL="342900" indent="-342900">
              <a:buFont typeface="Arial" panose="020B0604020202020204" pitchFamily="34" charset="0"/>
              <a:buChar char="•"/>
            </a:pPr>
            <a:r>
              <a:rPr lang="en-US" sz="2000" b="0" dirty="0">
                <a:latin typeface="Times New Roman" panose="02020603050405020304" pitchFamily="18" charset="0"/>
                <a:cs typeface="Times New Roman" panose="02020603050405020304" pitchFamily="18" charset="0"/>
              </a:rPr>
              <a:t>Move your listening frequency, </a:t>
            </a:r>
          </a:p>
          <a:p>
            <a:pPr marL="342900" indent="-342900">
              <a:buFont typeface="Arial" panose="020B0604020202020204" pitchFamily="34" charset="0"/>
              <a:buChar char="•"/>
            </a:pPr>
            <a:r>
              <a:rPr lang="en-US" sz="2000" b="0" dirty="0">
                <a:latin typeface="Times New Roman" panose="02020603050405020304" pitchFamily="18" charset="0"/>
                <a:cs typeface="Times New Roman" panose="02020603050405020304" pitchFamily="18" charset="0"/>
              </a:rPr>
              <a:t>Indicate your listening range,</a:t>
            </a:r>
          </a:p>
          <a:p>
            <a:pPr marL="342900" indent="-342900">
              <a:buFont typeface="Arial" panose="020B0604020202020204" pitchFamily="34" charset="0"/>
              <a:buChar char="•"/>
            </a:pPr>
            <a:r>
              <a:rPr lang="en-US" sz="2000" b="0" dirty="0">
                <a:latin typeface="Times New Roman" panose="02020603050405020304" pitchFamily="18" charset="0"/>
                <a:cs typeface="Times New Roman" panose="02020603050405020304" pitchFamily="18" charset="0"/>
              </a:rPr>
              <a:t>Specify your listening frequency if necessary. </a:t>
            </a:r>
          </a:p>
          <a:p>
            <a:pPr marL="342900" indent="-342900">
              <a:buFont typeface="Arial" panose="020B0604020202020204" pitchFamily="34" charset="0"/>
              <a:buChar char="•"/>
            </a:pPr>
            <a:endParaRPr lang="en-US" sz="20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dirty="0">
                <a:latin typeface="Times New Roman" panose="02020603050405020304" pitchFamily="18" charset="0"/>
                <a:cs typeface="Times New Roman" panose="02020603050405020304" pitchFamily="18" charset="0"/>
              </a:rPr>
              <a:t>The goal is to spread out the pileup in order to minimize the density.</a:t>
            </a:r>
          </a:p>
          <a:p>
            <a:pPr marL="342900" indent="-342900">
              <a:buFont typeface="Arial" panose="020B0604020202020204" pitchFamily="34" charset="0"/>
              <a:buChar char="•"/>
            </a:pPr>
            <a:r>
              <a:rPr lang="en-US" sz="2000" b="0" dirty="0">
                <a:latin typeface="Times New Roman" panose="02020603050405020304" pitchFamily="18" charset="0"/>
                <a:cs typeface="Times New Roman" panose="02020603050405020304" pitchFamily="18" charset="0"/>
              </a:rPr>
              <a:t>If it’s still to difficult, widen the width of the pile.</a:t>
            </a:r>
          </a:p>
        </p:txBody>
      </p:sp>
    </p:spTree>
    <p:extLst>
      <p:ext uri="{BB962C8B-B14F-4D97-AF65-F5344CB8AC3E}">
        <p14:creationId xmlns:p14="http://schemas.microsoft.com/office/powerpoint/2010/main" val="298140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28773" y="1895376"/>
            <a:ext cx="8496728" cy="584775"/>
          </a:xfrm>
          <a:prstGeom prst="rect">
            <a:avLst/>
          </a:prstGeom>
          <a:noFill/>
        </p:spPr>
        <p:txBody>
          <a:bodyPr wrap="square" rtlCol="0">
            <a:spAutoFit/>
          </a:bodyPr>
          <a:lstStyle/>
          <a:p>
            <a:pPr algn="ctr"/>
            <a:r>
              <a:rPr lang="en-US" sz="3200" b="0" i="1" dirty="0">
                <a:latin typeface="Times New Roman" panose="02020603050405020304" pitchFamily="18" charset="0"/>
                <a:cs typeface="Times New Roman" panose="02020603050405020304" pitchFamily="18" charset="0"/>
              </a:rPr>
              <a:t>The DX Chase: It Takes Two To Tango</a:t>
            </a:r>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7454" y="3065485"/>
            <a:ext cx="2764155" cy="3131185"/>
          </a:xfrm>
          <a:prstGeom prst="rect">
            <a:avLst/>
          </a:prstGeom>
          <a:solidFill>
            <a:srgbClr val="FFFFFF"/>
          </a:solid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979577" y="1608013"/>
            <a:ext cx="7613151" cy="4247317"/>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Additional Sections</a:t>
            </a:r>
          </a:p>
          <a:p>
            <a:endParaRPr lang="en-US" sz="1800" b="0" i="1" dirty="0"/>
          </a:p>
          <a:p>
            <a:r>
              <a:rPr lang="en-US" sz="1800" b="0" dirty="0">
                <a:latin typeface="Times" panose="02020603050405020304" pitchFamily="18" charset="0"/>
                <a:cs typeface="Times" panose="02020603050405020304" pitchFamily="18" charset="0"/>
              </a:rPr>
              <a:t>III</a:t>
            </a:r>
            <a:r>
              <a:rPr lang="en-US" sz="1800" b="0" dirty="0"/>
              <a:t>	</a:t>
            </a:r>
            <a:r>
              <a:rPr lang="en-US" sz="1800" b="0" i="1" dirty="0">
                <a:latin typeface="Times New Roman" panose="02020603050405020304" pitchFamily="18" charset="0"/>
                <a:cs typeface="Times New Roman" panose="02020603050405020304" pitchFamily="18" charset="0"/>
              </a:rPr>
              <a:t>How to go about it in an actual situation – Listening Windows</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chemeClr val="tx2"/>
                </a:solidFill>
                <a:latin typeface="Times New Roman" panose="02020603050405020304" pitchFamily="18" charset="0"/>
                <a:ea typeface="SimSun" panose="02010600030101010101" pitchFamily="2" charset="-122"/>
              </a:rPr>
              <a:t>IV       	</a:t>
            </a:r>
            <a:r>
              <a:rPr lang="en-US" sz="1800" b="0" i="1" dirty="0">
                <a:solidFill>
                  <a:schemeClr val="tx2"/>
                </a:solidFill>
                <a:latin typeface="Times New Roman" panose="02020603050405020304" pitchFamily="18" charset="0"/>
                <a:ea typeface="SimSun" panose="02010600030101010101" pitchFamily="2" charset="-122"/>
              </a:rPr>
              <a:t>The Dynamics of Filling the Window and Moving Along</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rgbClr val="FF0000"/>
                </a:solidFill>
                <a:latin typeface="Times New Roman" panose="02020603050405020304" pitchFamily="18" charset="0"/>
                <a:ea typeface="SimSun" panose="02010600030101010101" pitchFamily="2" charset="-122"/>
              </a:rPr>
              <a:t>V</a:t>
            </a:r>
            <a:r>
              <a:rPr lang="en-US" sz="1800" b="0" i="1" dirty="0">
                <a:solidFill>
                  <a:srgbClr val="FF0000"/>
                </a:solidFill>
                <a:latin typeface="Times New Roman" panose="02020603050405020304" pitchFamily="18" charset="0"/>
                <a:ea typeface="SimSun" panose="02010600030101010101" pitchFamily="2" charset="-122"/>
              </a:rPr>
              <a:t>        	Splitting the Pileup Fairly and Making No Exceptions</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latin typeface="Times New Roman" panose="02020603050405020304" pitchFamily="18" charset="0"/>
                <a:ea typeface="SimSun" panose="02010600030101010101" pitchFamily="2" charset="-122"/>
              </a:rPr>
              <a:t>VI</a:t>
            </a:r>
            <a:r>
              <a:rPr lang="en-US" sz="1800" b="0" i="1" dirty="0">
                <a:latin typeface="Times New Roman" panose="02020603050405020304" pitchFamily="18" charset="0"/>
                <a:ea typeface="SimSun" panose="02010600030101010101" pitchFamily="2" charset="-122"/>
              </a:rPr>
              <a:t>      	A Conversational Style – Polite While Maintaining the Rate</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latin typeface="Times New Roman" panose="02020603050405020304" pitchFamily="18" charset="0"/>
                <a:ea typeface="SimSun" panose="02010600030101010101" pitchFamily="2" charset="-122"/>
              </a:rPr>
              <a:t>VII</a:t>
            </a:r>
            <a:r>
              <a:rPr lang="en-US" sz="1800" b="0" i="1" dirty="0">
                <a:latin typeface="Times New Roman" panose="02020603050405020304" pitchFamily="18" charset="0"/>
                <a:ea typeface="SimSun" panose="02010600030101010101" pitchFamily="2" charset="-122"/>
              </a:rPr>
              <a:t>   	The DXpedition Operator in Control of the Thundering Pileup</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latin typeface="Times New Roman" panose="02020603050405020304" pitchFamily="18" charset="0"/>
                <a:ea typeface="SimSun" panose="02010600030101010101" pitchFamily="2" charset="-122"/>
              </a:rPr>
              <a:t>VIII</a:t>
            </a:r>
            <a:r>
              <a:rPr lang="en-US" sz="1800" b="0" i="1" dirty="0">
                <a:latin typeface="Times New Roman" panose="02020603050405020304" pitchFamily="18" charset="0"/>
                <a:ea typeface="SimSun" panose="02010600030101010101" pitchFamily="2" charset="-122"/>
              </a:rPr>
              <a:t>  	The Profile of an Ideal Operator &amp; How to Become One </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latin typeface="Times New Roman" panose="02020603050405020304" pitchFamily="18" charset="0"/>
                <a:ea typeface="SimSun" panose="02010600030101010101" pitchFamily="2" charset="-122"/>
              </a:rPr>
              <a:t>IX</a:t>
            </a:r>
            <a:r>
              <a:rPr lang="en-US" sz="1800" b="0" i="1" dirty="0">
                <a:latin typeface="Times New Roman" panose="02020603050405020304" pitchFamily="18" charset="0"/>
                <a:ea typeface="SimSun" panose="02010600030101010101" pitchFamily="2" charset="-122"/>
              </a:rPr>
              <a:t>     	Setting a Clear Strategy and Balancing Statistics</a:t>
            </a:r>
          </a:p>
        </p:txBody>
      </p:sp>
    </p:spTree>
    <p:extLst>
      <p:ext uri="{BB962C8B-B14F-4D97-AF65-F5344CB8AC3E}">
        <p14:creationId xmlns:p14="http://schemas.microsoft.com/office/powerpoint/2010/main" val="3411699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979577" y="1597740"/>
            <a:ext cx="6191785" cy="954107"/>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Additional Sections</a:t>
            </a:r>
          </a:p>
          <a:p>
            <a:endParaRPr lang="en-US" sz="1800" b="0" i="1" dirty="0">
              <a:latin typeface="Times New Roman" panose="02020603050405020304" pitchFamily="18" charset="0"/>
              <a:cs typeface="Times New Roman" panose="02020603050405020304" pitchFamily="18" charset="0"/>
            </a:endParaRPr>
          </a:p>
          <a:p>
            <a:r>
              <a:rPr lang="en-US" sz="1800" b="0" dirty="0">
                <a:solidFill>
                  <a:srgbClr val="FF0000"/>
                </a:solidFill>
                <a:latin typeface="Times New Roman" panose="02020603050405020304" pitchFamily="18" charset="0"/>
                <a:ea typeface="SimSun" panose="02010600030101010101" pitchFamily="2" charset="-122"/>
              </a:rPr>
              <a:t>V</a:t>
            </a:r>
            <a:r>
              <a:rPr lang="en-US" sz="1800" b="0" i="1" dirty="0">
                <a:solidFill>
                  <a:srgbClr val="FF0000"/>
                </a:solidFill>
                <a:latin typeface="Times New Roman" panose="02020603050405020304" pitchFamily="18" charset="0"/>
                <a:ea typeface="SimSun" panose="02010600030101010101" pitchFamily="2" charset="-122"/>
              </a:rPr>
              <a:t>        	Splitting the Pileup Fairly and Making No Exceptions</a:t>
            </a:r>
          </a:p>
        </p:txBody>
      </p:sp>
      <p:sp>
        <p:nvSpPr>
          <p:cNvPr id="2" name="TextBox 1"/>
          <p:cNvSpPr txBox="1"/>
          <p:nvPr/>
        </p:nvSpPr>
        <p:spPr>
          <a:xfrm>
            <a:off x="1058238" y="2917861"/>
            <a:ext cx="6966972" cy="707886"/>
          </a:xfrm>
          <a:prstGeom prst="rect">
            <a:avLst/>
          </a:prstGeom>
          <a:noFill/>
        </p:spPr>
        <p:txBody>
          <a:bodyPr wrap="none" rtlCol="0">
            <a:spAutoFit/>
          </a:bodyPr>
          <a:lstStyle/>
          <a:p>
            <a:r>
              <a:rPr lang="en-US" sz="2000" b="0" dirty="0">
                <a:latin typeface="Times New Roman" panose="02020603050405020304" pitchFamily="18" charset="0"/>
                <a:cs typeface="Times New Roman" panose="02020603050405020304" pitchFamily="18" charset="0"/>
              </a:rPr>
              <a:t>Determining how to split the pileup requires balancing a complex </a:t>
            </a:r>
          </a:p>
          <a:p>
            <a:r>
              <a:rPr lang="en-US" sz="2000" b="0" dirty="0">
                <a:latin typeface="Times New Roman" panose="02020603050405020304" pitchFamily="18" charset="0"/>
                <a:cs typeface="Times New Roman" panose="02020603050405020304" pitchFamily="18" charset="0"/>
              </a:rPr>
              <a:t>Set of variables. These include using a number of bullets:</a:t>
            </a:r>
          </a:p>
        </p:txBody>
      </p:sp>
    </p:spTree>
    <p:extLst>
      <p:ext uri="{BB962C8B-B14F-4D97-AF65-F5344CB8AC3E}">
        <p14:creationId xmlns:p14="http://schemas.microsoft.com/office/powerpoint/2010/main" val="432740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979577" y="1608013"/>
            <a:ext cx="7613151" cy="4247317"/>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Additional Sections</a:t>
            </a:r>
          </a:p>
          <a:p>
            <a:endParaRPr lang="en-US" sz="1800" b="0" i="1" dirty="0"/>
          </a:p>
          <a:p>
            <a:r>
              <a:rPr lang="en-US" sz="1800" b="0" dirty="0">
                <a:latin typeface="Times" panose="02020603050405020304" pitchFamily="18" charset="0"/>
                <a:cs typeface="Times" panose="02020603050405020304" pitchFamily="18" charset="0"/>
              </a:rPr>
              <a:t>III</a:t>
            </a:r>
            <a:r>
              <a:rPr lang="en-US" sz="1800" b="0" i="1" dirty="0"/>
              <a:t>	</a:t>
            </a:r>
            <a:r>
              <a:rPr lang="en-US" sz="1800" b="0" i="1" dirty="0">
                <a:latin typeface="Times New Roman" panose="02020603050405020304" pitchFamily="18" charset="0"/>
                <a:cs typeface="Times New Roman" panose="02020603050405020304" pitchFamily="18" charset="0"/>
              </a:rPr>
              <a:t>How to go about it in an actual situation – Listening Windows</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chemeClr val="tx2"/>
                </a:solidFill>
                <a:latin typeface="Times New Roman" panose="02020603050405020304" pitchFamily="18" charset="0"/>
                <a:ea typeface="SimSun" panose="02010600030101010101" pitchFamily="2" charset="-122"/>
              </a:rPr>
              <a:t>IV</a:t>
            </a:r>
            <a:r>
              <a:rPr lang="en-US" sz="1800" b="0" i="1" dirty="0">
                <a:solidFill>
                  <a:schemeClr val="tx2"/>
                </a:solidFill>
                <a:latin typeface="Times New Roman" panose="02020603050405020304" pitchFamily="18" charset="0"/>
                <a:ea typeface="SimSun" panose="02010600030101010101" pitchFamily="2" charset="-122"/>
              </a:rPr>
              <a:t>       	The Dynamics of Filling the Window and Moving Along</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chemeClr val="tx2"/>
                </a:solidFill>
                <a:latin typeface="Times New Roman" panose="02020603050405020304" pitchFamily="18" charset="0"/>
                <a:ea typeface="SimSun" panose="02010600030101010101" pitchFamily="2" charset="-122"/>
              </a:rPr>
              <a:t>V</a:t>
            </a:r>
            <a:r>
              <a:rPr lang="en-US" sz="1800" b="0" i="1" dirty="0">
                <a:solidFill>
                  <a:schemeClr val="tx2"/>
                </a:solidFill>
                <a:latin typeface="Times New Roman" panose="02020603050405020304" pitchFamily="18" charset="0"/>
                <a:ea typeface="SimSun" panose="02010600030101010101" pitchFamily="2" charset="-122"/>
              </a:rPr>
              <a:t>        	Splitting the Pileup Fairly and Making No Exceptions</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rgbClr val="FF0000"/>
                </a:solidFill>
                <a:latin typeface="Times New Roman" panose="02020603050405020304" pitchFamily="18" charset="0"/>
                <a:ea typeface="SimSun" panose="02010600030101010101" pitchFamily="2" charset="-122"/>
              </a:rPr>
              <a:t>VI</a:t>
            </a:r>
            <a:r>
              <a:rPr lang="en-US" sz="1800" b="0" i="1" dirty="0">
                <a:solidFill>
                  <a:srgbClr val="FF0000"/>
                </a:solidFill>
                <a:latin typeface="Times New Roman" panose="02020603050405020304" pitchFamily="18" charset="0"/>
                <a:ea typeface="SimSun" panose="02010600030101010101" pitchFamily="2" charset="-122"/>
              </a:rPr>
              <a:t>      	A Conversational Style – Polite While Maintaining the Rate</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latin typeface="Times New Roman" panose="02020603050405020304" pitchFamily="18" charset="0"/>
                <a:ea typeface="SimSun" panose="02010600030101010101" pitchFamily="2" charset="-122"/>
              </a:rPr>
              <a:t>VII</a:t>
            </a:r>
            <a:r>
              <a:rPr lang="en-US" sz="1800" b="0" i="1" dirty="0">
                <a:latin typeface="Times New Roman" panose="02020603050405020304" pitchFamily="18" charset="0"/>
                <a:ea typeface="SimSun" panose="02010600030101010101" pitchFamily="2" charset="-122"/>
              </a:rPr>
              <a:t>   	The DXpedition Operator in Control of the Thundering Pileup</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latin typeface="Times New Roman" panose="02020603050405020304" pitchFamily="18" charset="0"/>
                <a:ea typeface="SimSun" panose="02010600030101010101" pitchFamily="2" charset="-122"/>
              </a:rPr>
              <a:t>VIII</a:t>
            </a:r>
            <a:r>
              <a:rPr lang="en-US" sz="1800" b="0" i="1" dirty="0">
                <a:latin typeface="Times New Roman" panose="02020603050405020304" pitchFamily="18" charset="0"/>
                <a:ea typeface="SimSun" panose="02010600030101010101" pitchFamily="2" charset="-122"/>
              </a:rPr>
              <a:t>  	The Profile of an Ideal Operator &amp; How to Become One </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latin typeface="Times New Roman" panose="02020603050405020304" pitchFamily="18" charset="0"/>
                <a:ea typeface="SimSun" panose="02010600030101010101" pitchFamily="2" charset="-122"/>
              </a:rPr>
              <a:t>IX</a:t>
            </a:r>
            <a:r>
              <a:rPr lang="en-US" sz="1800" b="0" i="1" dirty="0">
                <a:latin typeface="Times New Roman" panose="02020603050405020304" pitchFamily="18" charset="0"/>
                <a:ea typeface="SimSun" panose="02010600030101010101" pitchFamily="2" charset="-122"/>
              </a:rPr>
              <a:t>     	Setting a Clear Strategy and Balancing Statistics</a:t>
            </a:r>
          </a:p>
        </p:txBody>
      </p:sp>
    </p:spTree>
    <p:extLst>
      <p:ext uri="{BB962C8B-B14F-4D97-AF65-F5344CB8AC3E}">
        <p14:creationId xmlns:p14="http://schemas.microsoft.com/office/powerpoint/2010/main" val="3657312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979577" y="1608013"/>
            <a:ext cx="7613151" cy="954107"/>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Additional Sections</a:t>
            </a:r>
          </a:p>
          <a:p>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rgbClr val="FF0000"/>
                </a:solidFill>
                <a:latin typeface="Times New Roman" panose="02020603050405020304" pitchFamily="18" charset="0"/>
                <a:ea typeface="SimSun" panose="02010600030101010101" pitchFamily="2" charset="-122"/>
              </a:rPr>
              <a:t>VI</a:t>
            </a:r>
            <a:r>
              <a:rPr lang="en-US" sz="1800" b="0" i="1" dirty="0">
                <a:solidFill>
                  <a:srgbClr val="FF0000"/>
                </a:solidFill>
                <a:latin typeface="Times New Roman" panose="02020603050405020304" pitchFamily="18" charset="0"/>
                <a:ea typeface="SimSun" panose="02010600030101010101" pitchFamily="2" charset="-122"/>
              </a:rPr>
              <a:t>      	A Conversational Style – Polite While Maintaining the Rate</a:t>
            </a:r>
          </a:p>
        </p:txBody>
      </p:sp>
      <p:sp>
        <p:nvSpPr>
          <p:cNvPr id="4" name="TextBox 3"/>
          <p:cNvSpPr txBox="1"/>
          <p:nvPr/>
        </p:nvSpPr>
        <p:spPr>
          <a:xfrm>
            <a:off x="996594" y="2763749"/>
            <a:ext cx="7685117" cy="2246769"/>
          </a:xfrm>
          <a:prstGeom prst="rect">
            <a:avLst/>
          </a:prstGeom>
          <a:noFill/>
        </p:spPr>
        <p:txBody>
          <a:bodyPr wrap="none" rtlCol="0">
            <a:spAutoFit/>
          </a:bodyPr>
          <a:lstStyle/>
          <a:p>
            <a:pPr marL="457200" indent="-457200">
              <a:buFont typeface="Arial" panose="020B0604020202020204" pitchFamily="34" charset="0"/>
              <a:buChar char="•"/>
            </a:pPr>
            <a:r>
              <a:rPr lang="en-US" sz="2000" b="0" dirty="0">
                <a:latin typeface="Times New Roman" panose="02020603050405020304" pitchFamily="18" charset="0"/>
                <a:cs typeface="Times New Roman" panose="02020603050405020304" pitchFamily="18" charset="0"/>
              </a:rPr>
              <a:t>Running contest style rapid-fire QSOs is not the aim. A DXpedition</a:t>
            </a:r>
          </a:p>
          <a:p>
            <a:r>
              <a:rPr lang="en-US" sz="2000" b="0" dirty="0">
                <a:latin typeface="Times New Roman" panose="02020603050405020304" pitchFamily="18" charset="0"/>
                <a:cs typeface="Times New Roman" panose="02020603050405020304" pitchFamily="18" charset="0"/>
              </a:rPr>
              <a:t>       is not a contest. (Contesters can be DXpeditioners, rate is important, </a:t>
            </a:r>
          </a:p>
          <a:p>
            <a:r>
              <a:rPr lang="en-US" sz="2000" b="0" dirty="0">
                <a:latin typeface="Times New Roman" panose="02020603050405020304" pitchFamily="18" charset="0"/>
                <a:cs typeface="Times New Roman" panose="02020603050405020304" pitchFamily="18" charset="0"/>
              </a:rPr>
              <a:t>       but…)</a:t>
            </a:r>
          </a:p>
          <a:p>
            <a:pPr marL="342900" indent="-342900">
              <a:buFont typeface="Arial" panose="020B0604020202020204" pitchFamily="34" charset="0"/>
              <a:buChar char="•"/>
            </a:pPr>
            <a:r>
              <a:rPr lang="en-US" sz="2000" b="0" dirty="0">
                <a:latin typeface="Times New Roman" panose="02020603050405020304" pitchFamily="18" charset="0"/>
                <a:cs typeface="Times New Roman" panose="02020603050405020304" pitchFamily="18" charset="0"/>
              </a:rPr>
              <a:t>Communicate with the pileup. Keep people informed. </a:t>
            </a:r>
          </a:p>
          <a:p>
            <a:pPr marL="342900" indent="-342900">
              <a:buFont typeface="Arial" panose="020B0604020202020204" pitchFamily="34" charset="0"/>
              <a:buChar char="•"/>
            </a:pPr>
            <a:r>
              <a:rPr lang="en-US" sz="2000" b="0" dirty="0">
                <a:latin typeface="Times New Roman" panose="02020603050405020304" pitchFamily="18" charset="0"/>
                <a:cs typeface="Times New Roman" panose="02020603050405020304" pitchFamily="18" charset="0"/>
              </a:rPr>
              <a:t>If you plan Europe for the next three hours, say so.</a:t>
            </a:r>
          </a:p>
          <a:p>
            <a:pPr marL="342900" indent="-342900">
              <a:buFont typeface="Arial" panose="020B0604020202020204" pitchFamily="34" charset="0"/>
              <a:buChar char="•"/>
            </a:pPr>
            <a:endParaRPr lang="en-US" sz="2000" b="0" dirty="0">
              <a:latin typeface="Times New Roman" panose="02020603050405020304" pitchFamily="18" charset="0"/>
              <a:cs typeface="Times New Roman" panose="02020603050405020304" pitchFamily="18" charset="0"/>
            </a:endParaRPr>
          </a:p>
          <a:p>
            <a:endParaRPr lang="en-US"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985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979577" y="1608013"/>
            <a:ext cx="7613151" cy="4247317"/>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Additional Sections</a:t>
            </a:r>
          </a:p>
          <a:p>
            <a:endParaRPr lang="en-US" sz="1800" b="0" i="1" dirty="0"/>
          </a:p>
          <a:p>
            <a:r>
              <a:rPr lang="en-US" sz="1800" b="0" dirty="0">
                <a:latin typeface="Times" panose="02020603050405020304" pitchFamily="18" charset="0"/>
                <a:cs typeface="Times" panose="02020603050405020304" pitchFamily="18" charset="0"/>
              </a:rPr>
              <a:t>III</a:t>
            </a:r>
            <a:r>
              <a:rPr lang="en-US" sz="1800" b="0" i="1" dirty="0"/>
              <a:t>	</a:t>
            </a:r>
            <a:r>
              <a:rPr lang="en-US" sz="1800" b="0" i="1" dirty="0">
                <a:latin typeface="Times New Roman" panose="02020603050405020304" pitchFamily="18" charset="0"/>
                <a:cs typeface="Times New Roman" panose="02020603050405020304" pitchFamily="18" charset="0"/>
              </a:rPr>
              <a:t>How to go about it in an actual situation – Listening Windows</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chemeClr val="tx2"/>
                </a:solidFill>
                <a:latin typeface="Times New Roman" panose="02020603050405020304" pitchFamily="18" charset="0"/>
                <a:ea typeface="SimSun" panose="02010600030101010101" pitchFamily="2" charset="-122"/>
              </a:rPr>
              <a:t>IV</a:t>
            </a:r>
            <a:r>
              <a:rPr lang="en-US" sz="1800" b="0" i="1" dirty="0">
                <a:solidFill>
                  <a:schemeClr val="tx2"/>
                </a:solidFill>
                <a:latin typeface="Times New Roman" panose="02020603050405020304" pitchFamily="18" charset="0"/>
                <a:ea typeface="SimSun" panose="02010600030101010101" pitchFamily="2" charset="-122"/>
              </a:rPr>
              <a:t>       	The Dynamics of Filling the Window and Moving Along</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chemeClr val="tx2"/>
                </a:solidFill>
                <a:latin typeface="Times New Roman" panose="02020603050405020304" pitchFamily="18" charset="0"/>
                <a:ea typeface="SimSun" panose="02010600030101010101" pitchFamily="2" charset="-122"/>
              </a:rPr>
              <a:t>V</a:t>
            </a:r>
            <a:r>
              <a:rPr lang="en-US" sz="1800" b="0" i="1" dirty="0">
                <a:solidFill>
                  <a:schemeClr val="tx2"/>
                </a:solidFill>
                <a:latin typeface="Times New Roman" panose="02020603050405020304" pitchFamily="18" charset="0"/>
                <a:ea typeface="SimSun" panose="02010600030101010101" pitchFamily="2" charset="-122"/>
              </a:rPr>
              <a:t>        	Splitting the Pileup Fairly and Making No Exceptions</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chemeClr val="tx2"/>
                </a:solidFill>
                <a:latin typeface="Times New Roman" panose="02020603050405020304" pitchFamily="18" charset="0"/>
                <a:ea typeface="SimSun" panose="02010600030101010101" pitchFamily="2" charset="-122"/>
              </a:rPr>
              <a:t>VI</a:t>
            </a:r>
            <a:r>
              <a:rPr lang="en-US" sz="1800" b="0" i="1" dirty="0">
                <a:solidFill>
                  <a:schemeClr val="tx2"/>
                </a:solidFill>
                <a:latin typeface="Times New Roman" panose="02020603050405020304" pitchFamily="18" charset="0"/>
                <a:ea typeface="SimSun" panose="02010600030101010101" pitchFamily="2" charset="-122"/>
              </a:rPr>
              <a:t>      	A Conversational Style – Polite While Maintaining the Rate</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rgbClr val="FF0000"/>
                </a:solidFill>
                <a:latin typeface="Times New Roman" panose="02020603050405020304" pitchFamily="18" charset="0"/>
                <a:ea typeface="SimSun" panose="02010600030101010101" pitchFamily="2" charset="-122"/>
              </a:rPr>
              <a:t>VII</a:t>
            </a:r>
            <a:r>
              <a:rPr lang="en-US" sz="1800" b="0" i="1" dirty="0">
                <a:solidFill>
                  <a:srgbClr val="FF0000"/>
                </a:solidFill>
                <a:latin typeface="Times New Roman" panose="02020603050405020304" pitchFamily="18" charset="0"/>
                <a:ea typeface="SimSun" panose="02010600030101010101" pitchFamily="2" charset="-122"/>
              </a:rPr>
              <a:t>   	The DXpedition Operator in Control of the Thundering Pileup</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latin typeface="Times New Roman" panose="02020603050405020304" pitchFamily="18" charset="0"/>
                <a:ea typeface="SimSun" panose="02010600030101010101" pitchFamily="2" charset="-122"/>
              </a:rPr>
              <a:t>VIII</a:t>
            </a:r>
            <a:r>
              <a:rPr lang="en-US" sz="1800" b="0" i="1" dirty="0">
                <a:latin typeface="Times New Roman" panose="02020603050405020304" pitchFamily="18" charset="0"/>
                <a:ea typeface="SimSun" panose="02010600030101010101" pitchFamily="2" charset="-122"/>
              </a:rPr>
              <a:t>  	The Profile of an Ideal Operator &amp; How to Become One </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latin typeface="Times New Roman" panose="02020603050405020304" pitchFamily="18" charset="0"/>
                <a:ea typeface="SimSun" panose="02010600030101010101" pitchFamily="2" charset="-122"/>
              </a:rPr>
              <a:t>IX</a:t>
            </a:r>
            <a:r>
              <a:rPr lang="en-US" sz="1800" b="0" i="1" dirty="0">
                <a:latin typeface="Times New Roman" panose="02020603050405020304" pitchFamily="18" charset="0"/>
                <a:ea typeface="SimSun" panose="02010600030101010101" pitchFamily="2" charset="-122"/>
              </a:rPr>
              <a:t>     	Setting a Clear Strategy and Balancing Statistics</a:t>
            </a:r>
          </a:p>
        </p:txBody>
      </p:sp>
    </p:spTree>
    <p:extLst>
      <p:ext uri="{BB962C8B-B14F-4D97-AF65-F5344CB8AC3E}">
        <p14:creationId xmlns:p14="http://schemas.microsoft.com/office/powerpoint/2010/main" val="684629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979577" y="1608013"/>
            <a:ext cx="7613151" cy="984885"/>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Additional Sections</a:t>
            </a:r>
            <a:br>
              <a:rPr lang="en-US" sz="2000" i="1" dirty="0">
                <a:latin typeface="Times New Roman" panose="02020603050405020304" pitchFamily="18" charset="0"/>
                <a:cs typeface="Times New Roman" panose="02020603050405020304" pitchFamily="18" charset="0"/>
              </a:rPr>
            </a:br>
            <a:endParaRPr lang="en-US" sz="200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rgbClr val="FF0000"/>
                </a:solidFill>
                <a:latin typeface="Times New Roman" panose="02020603050405020304" pitchFamily="18" charset="0"/>
                <a:ea typeface="SimSun" panose="02010600030101010101" pitchFamily="2" charset="-122"/>
              </a:rPr>
              <a:t>VII</a:t>
            </a:r>
            <a:r>
              <a:rPr lang="en-US" sz="1800" b="0" i="1" dirty="0">
                <a:solidFill>
                  <a:srgbClr val="FF0000"/>
                </a:solidFill>
                <a:latin typeface="Times New Roman" panose="02020603050405020304" pitchFamily="18" charset="0"/>
                <a:ea typeface="SimSun" panose="02010600030101010101" pitchFamily="2" charset="-122"/>
              </a:rPr>
              <a:t>   	The DXpedition Operator in Control of the Thundering Pileup</a:t>
            </a:r>
          </a:p>
        </p:txBody>
      </p:sp>
      <p:sp>
        <p:nvSpPr>
          <p:cNvPr id="2" name="TextBox 1"/>
          <p:cNvSpPr txBox="1"/>
          <p:nvPr/>
        </p:nvSpPr>
        <p:spPr>
          <a:xfrm>
            <a:off x="1263720" y="2794572"/>
            <a:ext cx="6832320" cy="400110"/>
          </a:xfrm>
          <a:prstGeom prst="rect">
            <a:avLst/>
          </a:prstGeom>
          <a:noFill/>
        </p:spPr>
        <p:txBody>
          <a:bodyPr wrap="none" rtlCol="0">
            <a:spAutoFit/>
          </a:bodyPr>
          <a:lstStyle/>
          <a:p>
            <a:pPr marL="342900" indent="-342900">
              <a:buFont typeface="Arial" panose="020B0604020202020204" pitchFamily="34" charset="0"/>
              <a:buChar char="•"/>
            </a:pPr>
            <a:r>
              <a:rPr lang="en-US" sz="2000" b="0" dirty="0">
                <a:latin typeface="Times New Roman" panose="02020603050405020304" pitchFamily="18" charset="0"/>
                <a:cs typeface="Times New Roman" panose="02020603050405020304" pitchFamily="18" charset="0"/>
              </a:rPr>
              <a:t>The DXpedition operator in control of the thundering pileup. </a:t>
            </a:r>
          </a:p>
        </p:txBody>
      </p:sp>
    </p:spTree>
    <p:extLst>
      <p:ext uri="{BB962C8B-B14F-4D97-AF65-F5344CB8AC3E}">
        <p14:creationId xmlns:p14="http://schemas.microsoft.com/office/powerpoint/2010/main" val="1298271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979577" y="1608013"/>
            <a:ext cx="7613151" cy="4247317"/>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Additional Sections</a:t>
            </a:r>
          </a:p>
          <a:p>
            <a:endParaRPr lang="en-US" sz="1800" b="0" i="1" dirty="0"/>
          </a:p>
          <a:p>
            <a:r>
              <a:rPr lang="en-US" sz="1800" b="0" dirty="0">
                <a:latin typeface="Times" panose="02020603050405020304" pitchFamily="18" charset="0"/>
                <a:cs typeface="Times" panose="02020603050405020304" pitchFamily="18" charset="0"/>
              </a:rPr>
              <a:t>III</a:t>
            </a:r>
            <a:r>
              <a:rPr lang="en-US" sz="1800" b="0" i="1" dirty="0"/>
              <a:t>	</a:t>
            </a:r>
            <a:r>
              <a:rPr lang="en-US" sz="1800" b="0" i="1" dirty="0">
                <a:latin typeface="Times New Roman" panose="02020603050405020304" pitchFamily="18" charset="0"/>
                <a:cs typeface="Times New Roman" panose="02020603050405020304" pitchFamily="18" charset="0"/>
              </a:rPr>
              <a:t>How to go about it in an actual situation – Listening Windows</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chemeClr val="tx2"/>
                </a:solidFill>
                <a:latin typeface="Times New Roman" panose="02020603050405020304" pitchFamily="18" charset="0"/>
                <a:ea typeface="SimSun" panose="02010600030101010101" pitchFamily="2" charset="-122"/>
              </a:rPr>
              <a:t>IV</a:t>
            </a:r>
            <a:r>
              <a:rPr lang="en-US" sz="1800" b="0" i="1" dirty="0">
                <a:solidFill>
                  <a:schemeClr val="tx2"/>
                </a:solidFill>
                <a:latin typeface="Times New Roman" panose="02020603050405020304" pitchFamily="18" charset="0"/>
                <a:ea typeface="SimSun" panose="02010600030101010101" pitchFamily="2" charset="-122"/>
              </a:rPr>
              <a:t>       	The Dynamics of Filling the Window and Moving Along</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chemeClr val="tx2"/>
                </a:solidFill>
                <a:latin typeface="Times New Roman" panose="02020603050405020304" pitchFamily="18" charset="0"/>
                <a:ea typeface="SimSun" panose="02010600030101010101" pitchFamily="2" charset="-122"/>
              </a:rPr>
              <a:t>V</a:t>
            </a:r>
            <a:r>
              <a:rPr lang="en-US" sz="1800" b="0" i="1" dirty="0">
                <a:solidFill>
                  <a:schemeClr val="tx2"/>
                </a:solidFill>
                <a:latin typeface="Times New Roman" panose="02020603050405020304" pitchFamily="18" charset="0"/>
                <a:ea typeface="SimSun" panose="02010600030101010101" pitchFamily="2" charset="-122"/>
              </a:rPr>
              <a:t>        	Splitting the Pileup Fairly and Making No Exceptions</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chemeClr val="tx2"/>
                </a:solidFill>
                <a:latin typeface="Times New Roman" panose="02020603050405020304" pitchFamily="18" charset="0"/>
                <a:ea typeface="SimSun" panose="02010600030101010101" pitchFamily="2" charset="-122"/>
              </a:rPr>
              <a:t>VI</a:t>
            </a:r>
            <a:r>
              <a:rPr lang="en-US" sz="1800" b="0" i="1" dirty="0">
                <a:solidFill>
                  <a:schemeClr val="tx2"/>
                </a:solidFill>
                <a:latin typeface="Times New Roman" panose="02020603050405020304" pitchFamily="18" charset="0"/>
                <a:ea typeface="SimSun" panose="02010600030101010101" pitchFamily="2" charset="-122"/>
              </a:rPr>
              <a:t>      	A Conversational Style – Polite While Maintaining the Rate</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chemeClr val="tx2"/>
                </a:solidFill>
                <a:latin typeface="Times New Roman" panose="02020603050405020304" pitchFamily="18" charset="0"/>
                <a:ea typeface="SimSun" panose="02010600030101010101" pitchFamily="2" charset="-122"/>
              </a:rPr>
              <a:t>VII</a:t>
            </a:r>
            <a:r>
              <a:rPr lang="en-US" sz="1800" b="0" i="1" dirty="0">
                <a:solidFill>
                  <a:schemeClr val="tx2"/>
                </a:solidFill>
                <a:latin typeface="Times New Roman" panose="02020603050405020304" pitchFamily="18" charset="0"/>
                <a:ea typeface="SimSun" panose="02010600030101010101" pitchFamily="2" charset="-122"/>
              </a:rPr>
              <a:t>   	The DXpedition Operator in Control of the Thundering Pileup</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rgbClr val="FF0000"/>
                </a:solidFill>
                <a:latin typeface="Times New Roman" panose="02020603050405020304" pitchFamily="18" charset="0"/>
                <a:ea typeface="SimSun" panose="02010600030101010101" pitchFamily="2" charset="-122"/>
              </a:rPr>
              <a:t>VIII</a:t>
            </a:r>
            <a:r>
              <a:rPr lang="en-US" sz="1800" b="0" i="1" dirty="0">
                <a:solidFill>
                  <a:srgbClr val="FF0000"/>
                </a:solidFill>
                <a:latin typeface="Times New Roman" panose="02020603050405020304" pitchFamily="18" charset="0"/>
                <a:ea typeface="SimSun" panose="02010600030101010101" pitchFamily="2" charset="-122"/>
              </a:rPr>
              <a:t>  	The Profile of an Ideal Operator &amp; How to Become One </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latin typeface="Times New Roman" panose="02020603050405020304" pitchFamily="18" charset="0"/>
                <a:ea typeface="SimSun" panose="02010600030101010101" pitchFamily="2" charset="-122"/>
              </a:rPr>
              <a:t>IX</a:t>
            </a:r>
            <a:r>
              <a:rPr lang="en-US" sz="1800" b="0" i="1" dirty="0">
                <a:latin typeface="Times New Roman" panose="02020603050405020304" pitchFamily="18" charset="0"/>
                <a:ea typeface="SimSun" panose="02010600030101010101" pitchFamily="2" charset="-122"/>
              </a:rPr>
              <a:t>     	Setting a Clear Strategy and Balancing Statistics</a:t>
            </a:r>
          </a:p>
        </p:txBody>
      </p:sp>
    </p:spTree>
    <p:extLst>
      <p:ext uri="{BB962C8B-B14F-4D97-AF65-F5344CB8AC3E}">
        <p14:creationId xmlns:p14="http://schemas.microsoft.com/office/powerpoint/2010/main" val="3569807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979577" y="1608013"/>
            <a:ext cx="7613151" cy="984885"/>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Additional Sections</a:t>
            </a:r>
          </a:p>
          <a:p>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rgbClr val="FF0000"/>
                </a:solidFill>
                <a:latin typeface="Times New Roman" panose="02020603050405020304" pitchFamily="18" charset="0"/>
                <a:ea typeface="SimSun" panose="02010600030101010101" pitchFamily="2" charset="-122"/>
              </a:rPr>
              <a:t>VIII</a:t>
            </a:r>
            <a:r>
              <a:rPr lang="en-US" sz="1800" b="0" i="1" dirty="0">
                <a:solidFill>
                  <a:srgbClr val="FF0000"/>
                </a:solidFill>
                <a:latin typeface="Times New Roman" panose="02020603050405020304" pitchFamily="18" charset="0"/>
                <a:ea typeface="SimSun" panose="02010600030101010101" pitchFamily="2" charset="-122"/>
              </a:rPr>
              <a:t>  	The Profile of an Ideal Operator &amp; How to Become One </a:t>
            </a:r>
          </a:p>
        </p:txBody>
      </p:sp>
      <p:sp>
        <p:nvSpPr>
          <p:cNvPr id="2" name="TextBox 1"/>
          <p:cNvSpPr txBox="1"/>
          <p:nvPr/>
        </p:nvSpPr>
        <p:spPr>
          <a:xfrm>
            <a:off x="986320" y="2866490"/>
            <a:ext cx="6588663" cy="1323439"/>
          </a:xfrm>
          <a:prstGeom prst="rect">
            <a:avLst/>
          </a:prstGeom>
          <a:noFill/>
        </p:spPr>
        <p:txBody>
          <a:bodyPr wrap="none" rtlCol="0">
            <a:spAutoFit/>
          </a:bodyPr>
          <a:lstStyle/>
          <a:p>
            <a:r>
              <a:rPr lang="en-US" sz="2000" b="0" dirty="0">
                <a:latin typeface="Times" panose="02020603050405020304" pitchFamily="18" charset="0"/>
                <a:cs typeface="Times" panose="02020603050405020304" pitchFamily="18" charset="0"/>
              </a:rPr>
              <a:t>A DXpedition is not a contest, but contesters can adapt to </a:t>
            </a:r>
          </a:p>
          <a:p>
            <a:r>
              <a:rPr lang="en-US" sz="2000" b="0" dirty="0">
                <a:latin typeface="Times" panose="02020603050405020304" pitchFamily="18" charset="0"/>
                <a:cs typeface="Times" panose="02020603050405020304" pitchFamily="18" charset="0"/>
              </a:rPr>
              <a:t>DXpeditioning if they wish to do so. Learning DXpeditioning </a:t>
            </a:r>
          </a:p>
          <a:p>
            <a:r>
              <a:rPr lang="en-US" sz="2000" b="0" dirty="0">
                <a:latin typeface="Times" panose="02020603050405020304" pitchFamily="18" charset="0"/>
                <a:cs typeface="Times" panose="02020603050405020304" pitchFamily="18" charset="0"/>
              </a:rPr>
              <a:t>Skills requires a humble attitude, observing and taking notes</a:t>
            </a:r>
          </a:p>
          <a:p>
            <a:r>
              <a:rPr lang="en-US" sz="2000" b="0" dirty="0">
                <a:latin typeface="Times" panose="02020603050405020304" pitchFamily="18" charset="0"/>
                <a:cs typeface="Times" panose="02020603050405020304" pitchFamily="18" charset="0"/>
              </a:rPr>
              <a:t>About those that are more successful that you.</a:t>
            </a:r>
          </a:p>
        </p:txBody>
      </p:sp>
      <p:sp>
        <p:nvSpPr>
          <p:cNvPr id="3" name="TextBox 2"/>
          <p:cNvSpPr txBox="1"/>
          <p:nvPr/>
        </p:nvSpPr>
        <p:spPr>
          <a:xfrm>
            <a:off x="965771" y="4335694"/>
            <a:ext cx="7270260" cy="400110"/>
          </a:xfrm>
          <a:prstGeom prst="rect">
            <a:avLst/>
          </a:prstGeom>
          <a:noFill/>
        </p:spPr>
        <p:txBody>
          <a:bodyPr wrap="none" rtlCol="0">
            <a:spAutoFit/>
          </a:bodyPr>
          <a:lstStyle/>
          <a:p>
            <a:r>
              <a:rPr lang="en-US" sz="2000" b="0" dirty="0">
                <a:latin typeface="Times" panose="02020603050405020304" pitchFamily="18" charset="0"/>
                <a:cs typeface="Times" panose="02020603050405020304" pitchFamily="18" charset="0"/>
              </a:rPr>
              <a:t>Working pileups down…requires [extensive] on-the-air experience…</a:t>
            </a:r>
          </a:p>
        </p:txBody>
      </p:sp>
    </p:spTree>
    <p:extLst>
      <p:ext uri="{BB962C8B-B14F-4D97-AF65-F5344CB8AC3E}">
        <p14:creationId xmlns:p14="http://schemas.microsoft.com/office/powerpoint/2010/main" val="1496128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979577" y="1608013"/>
            <a:ext cx="7613151" cy="4247317"/>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Additional Sections</a:t>
            </a:r>
          </a:p>
          <a:p>
            <a:endParaRPr lang="en-US" sz="1800" b="0" i="1" dirty="0"/>
          </a:p>
          <a:p>
            <a:r>
              <a:rPr lang="en-US" sz="1800" b="0" dirty="0">
                <a:latin typeface="Times" panose="02020603050405020304" pitchFamily="18" charset="0"/>
                <a:cs typeface="Times" panose="02020603050405020304" pitchFamily="18" charset="0"/>
              </a:rPr>
              <a:t>III</a:t>
            </a:r>
            <a:r>
              <a:rPr lang="en-US" sz="1800" b="0" i="1" dirty="0"/>
              <a:t>	</a:t>
            </a:r>
            <a:r>
              <a:rPr lang="en-US" sz="1800" b="0" i="1" dirty="0">
                <a:latin typeface="Times New Roman" panose="02020603050405020304" pitchFamily="18" charset="0"/>
                <a:cs typeface="Times New Roman" panose="02020603050405020304" pitchFamily="18" charset="0"/>
              </a:rPr>
              <a:t>How to go about it in an actual situation – Listening Windows</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chemeClr val="tx2"/>
                </a:solidFill>
                <a:latin typeface="Times New Roman" panose="02020603050405020304" pitchFamily="18" charset="0"/>
                <a:ea typeface="SimSun" panose="02010600030101010101" pitchFamily="2" charset="-122"/>
              </a:rPr>
              <a:t>IV</a:t>
            </a:r>
            <a:r>
              <a:rPr lang="en-US" sz="1800" b="0" i="1" dirty="0">
                <a:solidFill>
                  <a:schemeClr val="tx2"/>
                </a:solidFill>
                <a:latin typeface="Times New Roman" panose="02020603050405020304" pitchFamily="18" charset="0"/>
                <a:ea typeface="SimSun" panose="02010600030101010101" pitchFamily="2" charset="-122"/>
              </a:rPr>
              <a:t>       	The Dynamics of Filling the Window and Moving Along</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chemeClr val="tx2"/>
                </a:solidFill>
                <a:latin typeface="Times New Roman" panose="02020603050405020304" pitchFamily="18" charset="0"/>
                <a:ea typeface="SimSun" panose="02010600030101010101" pitchFamily="2" charset="-122"/>
              </a:rPr>
              <a:t>V</a:t>
            </a:r>
            <a:r>
              <a:rPr lang="en-US" sz="1800" b="0" i="1" dirty="0">
                <a:solidFill>
                  <a:schemeClr val="tx2"/>
                </a:solidFill>
                <a:latin typeface="Times New Roman" panose="02020603050405020304" pitchFamily="18" charset="0"/>
                <a:ea typeface="SimSun" panose="02010600030101010101" pitchFamily="2" charset="-122"/>
              </a:rPr>
              <a:t>        	Splitting the Pileup Fairly and Making No Exceptions</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chemeClr val="tx2"/>
                </a:solidFill>
                <a:latin typeface="Times New Roman" panose="02020603050405020304" pitchFamily="18" charset="0"/>
                <a:ea typeface="SimSun" panose="02010600030101010101" pitchFamily="2" charset="-122"/>
              </a:rPr>
              <a:t>VI</a:t>
            </a:r>
            <a:r>
              <a:rPr lang="en-US" sz="1800" b="0" i="1" dirty="0">
                <a:solidFill>
                  <a:schemeClr val="tx2"/>
                </a:solidFill>
                <a:latin typeface="Times New Roman" panose="02020603050405020304" pitchFamily="18" charset="0"/>
                <a:ea typeface="SimSun" panose="02010600030101010101" pitchFamily="2" charset="-122"/>
              </a:rPr>
              <a:t>      	A Conversational Style – Polite While Maintaining the Rate</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chemeClr val="tx2"/>
                </a:solidFill>
                <a:latin typeface="Times New Roman" panose="02020603050405020304" pitchFamily="18" charset="0"/>
                <a:ea typeface="SimSun" panose="02010600030101010101" pitchFamily="2" charset="-122"/>
              </a:rPr>
              <a:t>VII</a:t>
            </a:r>
            <a:r>
              <a:rPr lang="en-US" sz="1800" b="0" i="1" dirty="0">
                <a:solidFill>
                  <a:schemeClr val="tx2"/>
                </a:solidFill>
                <a:latin typeface="Times New Roman" panose="02020603050405020304" pitchFamily="18" charset="0"/>
                <a:ea typeface="SimSun" panose="02010600030101010101" pitchFamily="2" charset="-122"/>
              </a:rPr>
              <a:t>   	The DXpedition Operator in Control of the Thundering Pileup</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rgbClr val="000001"/>
                </a:solidFill>
                <a:latin typeface="Times New Roman" panose="02020603050405020304" pitchFamily="18" charset="0"/>
                <a:ea typeface="SimSun" panose="02010600030101010101" pitchFamily="2" charset="-122"/>
              </a:rPr>
              <a:t>VIII</a:t>
            </a:r>
            <a:r>
              <a:rPr lang="en-US" sz="1800" b="0" i="1" dirty="0">
                <a:solidFill>
                  <a:srgbClr val="000001"/>
                </a:solidFill>
                <a:latin typeface="Times New Roman" panose="02020603050405020304" pitchFamily="18" charset="0"/>
                <a:ea typeface="SimSun" panose="02010600030101010101" pitchFamily="2" charset="-122"/>
              </a:rPr>
              <a:t>  	The Profile of an Ideal Operator &amp; How to Become One </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rgbClr val="FF0000"/>
                </a:solidFill>
                <a:latin typeface="Times New Roman" panose="02020603050405020304" pitchFamily="18" charset="0"/>
                <a:ea typeface="SimSun" panose="02010600030101010101" pitchFamily="2" charset="-122"/>
              </a:rPr>
              <a:t>IX</a:t>
            </a:r>
            <a:r>
              <a:rPr lang="en-US" sz="1800" b="0" i="1" dirty="0">
                <a:solidFill>
                  <a:srgbClr val="FF0000"/>
                </a:solidFill>
                <a:latin typeface="Times New Roman" panose="02020603050405020304" pitchFamily="18" charset="0"/>
                <a:ea typeface="SimSun" panose="02010600030101010101" pitchFamily="2" charset="-122"/>
              </a:rPr>
              <a:t>     	Setting a Clear Strategy and Balancing Statistics</a:t>
            </a:r>
          </a:p>
        </p:txBody>
      </p:sp>
    </p:spTree>
    <p:extLst>
      <p:ext uri="{BB962C8B-B14F-4D97-AF65-F5344CB8AC3E}">
        <p14:creationId xmlns:p14="http://schemas.microsoft.com/office/powerpoint/2010/main" val="4184986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979577" y="1392256"/>
            <a:ext cx="7613151" cy="954107"/>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Additional Sections</a:t>
            </a:r>
            <a:br>
              <a:rPr lang="en-US" sz="2000" i="1" dirty="0">
                <a:latin typeface="Times New Roman" panose="02020603050405020304" pitchFamily="18" charset="0"/>
                <a:cs typeface="Times New Roman" panose="02020603050405020304" pitchFamily="18" charset="0"/>
              </a:rPr>
            </a:b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rgbClr val="FF0000"/>
                </a:solidFill>
                <a:latin typeface="Times New Roman" panose="02020603050405020304" pitchFamily="18" charset="0"/>
                <a:ea typeface="SimSun" panose="02010600030101010101" pitchFamily="2" charset="-122"/>
              </a:rPr>
              <a:t>IX</a:t>
            </a:r>
            <a:r>
              <a:rPr lang="en-US" sz="1800" b="0" i="1" dirty="0">
                <a:solidFill>
                  <a:srgbClr val="FF0000"/>
                </a:solidFill>
                <a:latin typeface="Times New Roman" panose="02020603050405020304" pitchFamily="18" charset="0"/>
                <a:ea typeface="SimSun" panose="02010600030101010101" pitchFamily="2" charset="-122"/>
              </a:rPr>
              <a:t>       Setting a Clear Strategy and Balancing Statistics</a:t>
            </a:r>
          </a:p>
        </p:txBody>
      </p:sp>
      <p:sp>
        <p:nvSpPr>
          <p:cNvPr id="2" name="TextBox 1"/>
          <p:cNvSpPr txBox="1"/>
          <p:nvPr/>
        </p:nvSpPr>
        <p:spPr>
          <a:xfrm>
            <a:off x="1243174" y="2517167"/>
            <a:ext cx="6744154" cy="3170099"/>
          </a:xfrm>
          <a:prstGeom prst="rect">
            <a:avLst/>
          </a:prstGeom>
          <a:noFill/>
        </p:spPr>
        <p:txBody>
          <a:bodyPr wrap="none" rtlCol="0">
            <a:spAutoFit/>
          </a:bodyPr>
          <a:lstStyle/>
          <a:p>
            <a:pPr marL="342900" indent="-34290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Setting a Clear Strategy</a:t>
            </a:r>
          </a:p>
          <a:p>
            <a:pPr marL="342900" indent="-342900">
              <a:buFont typeface="Arial" panose="020B0604020202020204" pitchFamily="34" charset="0"/>
              <a:buChar char="•"/>
            </a:pPr>
            <a:endParaRPr lang="en-US" sz="18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Keep the stations on the air as much as condition allow.</a:t>
            </a:r>
          </a:p>
          <a:p>
            <a:pPr marL="342900" indent="-342900">
              <a:buFont typeface="Arial" panose="020B0604020202020204" pitchFamily="34" charset="0"/>
              <a:buChar char="•"/>
            </a:pPr>
            <a:endParaRPr lang="en-US" sz="18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Utilize your manpower smartly: The highest-rate ops for the </a:t>
            </a:r>
          </a:p>
          <a:p>
            <a:r>
              <a:rPr lang="en-US" sz="1800" b="0" dirty="0">
                <a:latin typeface="Times New Roman" panose="02020603050405020304" pitchFamily="18" charset="0"/>
                <a:cs typeface="Times New Roman" panose="02020603050405020304" pitchFamily="18" charset="0"/>
              </a:rPr>
              <a:t>      US and Eastern Europe.</a:t>
            </a:r>
          </a:p>
          <a:p>
            <a:endParaRPr lang="en-US" sz="18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Use your best European-oriented ops on SSB for Europe.</a:t>
            </a:r>
          </a:p>
          <a:p>
            <a:pPr marL="342900" indent="-342900">
              <a:buFont typeface="Arial" panose="020B0604020202020204" pitchFamily="34" charset="0"/>
              <a:buChar char="•"/>
            </a:pPr>
            <a:endParaRPr lang="en-US" sz="18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Using everyone for all operating slots is usually counterproductive.</a:t>
            </a:r>
          </a:p>
          <a:p>
            <a:pPr marL="342900" indent="-342900">
              <a:buFont typeface="Arial" panose="020B0604020202020204" pitchFamily="34" charset="0"/>
              <a:buChar char="•"/>
            </a:pPr>
            <a:endParaRPr lang="en-US"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811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130157" y="1977569"/>
            <a:ext cx="6842589" cy="2246769"/>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Important:</a:t>
            </a:r>
          </a:p>
          <a:p>
            <a:endParaRPr lang="en-US" sz="2000" b="0" i="1" dirty="0">
              <a:latin typeface="Times New Roman" panose="02020603050405020304" pitchFamily="18" charset="0"/>
              <a:cs typeface="Times New Roman" panose="02020603050405020304" pitchFamily="18" charset="0"/>
            </a:endParaRPr>
          </a:p>
          <a:p>
            <a:r>
              <a:rPr lang="en-US" sz="2000" b="0" i="1" dirty="0">
                <a:latin typeface="Times New Roman" panose="02020603050405020304" pitchFamily="18" charset="0"/>
                <a:cs typeface="Times New Roman" panose="02020603050405020304" pitchFamily="18" charset="0"/>
              </a:rPr>
              <a:t>“The DX Chase: It Takes Two To Tango – Part I” was written expressly to help DXpeditioners work European DXers.</a:t>
            </a:r>
          </a:p>
          <a:p>
            <a:endParaRPr lang="en-US" sz="2000" b="0" i="1" dirty="0">
              <a:latin typeface="Times New Roman" panose="02020603050405020304" pitchFamily="18" charset="0"/>
              <a:cs typeface="Times New Roman" panose="02020603050405020304" pitchFamily="18" charset="0"/>
            </a:endParaRPr>
          </a:p>
          <a:p>
            <a:r>
              <a:rPr lang="en-US" sz="2000" b="0" i="1" dirty="0">
                <a:latin typeface="Times New Roman" panose="02020603050405020304" pitchFamily="18" charset="0"/>
                <a:cs typeface="Times New Roman" panose="02020603050405020304" pitchFamily="18" charset="0"/>
              </a:rPr>
              <a:t>Yet, all DXers can benefit by knowing what methods work best in top-twenty situations.</a:t>
            </a:r>
          </a:p>
        </p:txBody>
      </p:sp>
    </p:spTree>
    <p:extLst>
      <p:ext uri="{BB962C8B-B14F-4D97-AF65-F5344CB8AC3E}">
        <p14:creationId xmlns:p14="http://schemas.microsoft.com/office/powerpoint/2010/main" val="2235005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979577" y="1608013"/>
            <a:ext cx="7613151" cy="954107"/>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Additional Sections</a:t>
            </a:r>
          </a:p>
          <a:p>
            <a:pPr>
              <a:spcBef>
                <a:spcPts val="0"/>
              </a:spcBef>
              <a:spcAft>
                <a:spcPts val="0"/>
              </a:spcAft>
            </a:pPr>
            <a:endParaRPr lang="en-US" sz="1800" b="0" i="1" dirty="0">
              <a:latin typeface="Times New Roman" panose="02020603050405020304" pitchFamily="18" charset="0"/>
              <a:ea typeface="SimSun" panose="02010600030101010101" pitchFamily="2" charset="-122"/>
            </a:endParaRPr>
          </a:p>
          <a:p>
            <a:pPr>
              <a:spcBef>
                <a:spcPts val="0"/>
              </a:spcBef>
              <a:spcAft>
                <a:spcPts val="0"/>
              </a:spcAft>
            </a:pPr>
            <a:r>
              <a:rPr lang="en-US" sz="1800" b="0" dirty="0">
                <a:solidFill>
                  <a:srgbClr val="FF0000"/>
                </a:solidFill>
                <a:latin typeface="Times New Roman" panose="02020603050405020304" pitchFamily="18" charset="0"/>
                <a:ea typeface="SimSun" panose="02010600030101010101" pitchFamily="2" charset="-122"/>
              </a:rPr>
              <a:t>IX     </a:t>
            </a:r>
            <a:r>
              <a:rPr lang="en-US" sz="1800" b="0" i="1" dirty="0">
                <a:solidFill>
                  <a:srgbClr val="FF0000"/>
                </a:solidFill>
                <a:latin typeface="Times New Roman" panose="02020603050405020304" pitchFamily="18" charset="0"/>
                <a:ea typeface="SimSun" panose="02010600030101010101" pitchFamily="2" charset="-122"/>
              </a:rPr>
              <a:t>Setting a Clear Strategy and Balancing Statistics</a:t>
            </a:r>
          </a:p>
        </p:txBody>
      </p:sp>
      <p:sp>
        <p:nvSpPr>
          <p:cNvPr id="2" name="TextBox 1"/>
          <p:cNvSpPr txBox="1"/>
          <p:nvPr/>
        </p:nvSpPr>
        <p:spPr>
          <a:xfrm>
            <a:off x="739739" y="2928134"/>
            <a:ext cx="7452874" cy="1631216"/>
          </a:xfrm>
          <a:prstGeom prst="rect">
            <a:avLst/>
          </a:prstGeom>
          <a:noFill/>
        </p:spPr>
        <p:txBody>
          <a:bodyPr wrap="none" rtlCol="0">
            <a:spAutoFit/>
          </a:bodyPr>
          <a:lstStyle/>
          <a:p>
            <a:pPr marL="342900" indent="-342900">
              <a:buFont typeface="Arial" panose="020B0604020202020204" pitchFamily="34" charset="0"/>
              <a:buChar char="•"/>
            </a:pPr>
            <a:r>
              <a:rPr lang="en-US" sz="2000" b="0" dirty="0">
                <a:latin typeface="Times New Roman" panose="02020603050405020304" pitchFamily="18" charset="0"/>
                <a:cs typeface="Times New Roman" panose="02020603050405020304" pitchFamily="18" charset="0"/>
              </a:rPr>
              <a:t>Work to balance the statistics. Club Log is an excellent resource.</a:t>
            </a:r>
          </a:p>
          <a:p>
            <a:pPr marL="342900" indent="-342900">
              <a:buFont typeface="Arial" panose="020B0604020202020204" pitchFamily="34" charset="0"/>
              <a:buChar char="•"/>
            </a:pPr>
            <a:endParaRPr lang="en-US" sz="20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dirty="0">
                <a:latin typeface="Times New Roman" panose="02020603050405020304" pitchFamily="18" charset="0"/>
                <a:cs typeface="Times New Roman" panose="02020603050405020304" pitchFamily="18" charset="0"/>
              </a:rPr>
              <a:t>Carefully monitor the numbers of DXers on different bands, and in </a:t>
            </a:r>
          </a:p>
          <a:p>
            <a:r>
              <a:rPr lang="en-US" sz="2000" b="0" dirty="0">
                <a:latin typeface="Times New Roman" panose="02020603050405020304" pitchFamily="18" charset="0"/>
                <a:cs typeface="Times New Roman" panose="02020603050405020304" pitchFamily="18" charset="0"/>
              </a:rPr>
              <a:t>     different locations.</a:t>
            </a:r>
          </a:p>
          <a:p>
            <a:pPr marL="342900" indent="-342900">
              <a:buFont typeface="Arial" panose="020B0604020202020204" pitchFamily="34" charset="0"/>
              <a:buChar char="•"/>
            </a:pPr>
            <a:endParaRPr lang="en-US"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419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907658" y="1700479"/>
            <a:ext cx="5020531" cy="369332"/>
          </a:xfrm>
          <a:prstGeom prst="rect">
            <a:avLst/>
          </a:prstGeom>
          <a:noFill/>
        </p:spPr>
        <p:txBody>
          <a:bodyPr wrap="square" rtlCol="0">
            <a:spAutoFit/>
          </a:bodyPr>
          <a:lstStyle/>
          <a:p>
            <a:pPr>
              <a:spcBef>
                <a:spcPts val="0"/>
              </a:spcBef>
              <a:spcAft>
                <a:spcPts val="0"/>
              </a:spcAft>
            </a:pPr>
            <a:r>
              <a:rPr lang="en-US" sz="1800" b="0" dirty="0">
                <a:solidFill>
                  <a:srgbClr val="FF0000"/>
                </a:solidFill>
                <a:latin typeface="Times New Roman" panose="02020603050405020304" pitchFamily="18" charset="0"/>
                <a:ea typeface="SimSun" panose="02010600030101010101" pitchFamily="2" charset="-122"/>
              </a:rPr>
              <a:t>X</a:t>
            </a:r>
            <a:r>
              <a:rPr lang="en-US" sz="1800" b="0" i="1" dirty="0">
                <a:solidFill>
                  <a:srgbClr val="FF0000"/>
                </a:solidFill>
                <a:latin typeface="Times New Roman" panose="02020603050405020304" pitchFamily="18" charset="0"/>
                <a:ea typeface="SimSun" panose="02010600030101010101" pitchFamily="2" charset="-122"/>
              </a:rPr>
              <a:t>     </a:t>
            </a:r>
            <a:r>
              <a:rPr lang="en-US" sz="1800" i="1" dirty="0">
                <a:latin typeface="Times New Roman" panose="02020603050405020304" pitchFamily="18" charset="0"/>
                <a:cs typeface="Times New Roman" panose="02020603050405020304" pitchFamily="18" charset="0"/>
              </a:rPr>
              <a:t>The last idea:   </a:t>
            </a:r>
            <a:r>
              <a:rPr lang="en-US" sz="1800" b="0" i="1" dirty="0">
                <a:solidFill>
                  <a:srgbClr val="FF0000"/>
                </a:solidFill>
                <a:latin typeface="Times New Roman" panose="02020603050405020304" pitchFamily="18" charset="0"/>
                <a:ea typeface="SimSun" panose="02010600030101010101" pitchFamily="2" charset="-122"/>
              </a:rPr>
              <a:t>What about your opinion?</a:t>
            </a:r>
          </a:p>
        </p:txBody>
      </p:sp>
      <p:sp>
        <p:nvSpPr>
          <p:cNvPr id="2" name="TextBox 1"/>
          <p:cNvSpPr txBox="1"/>
          <p:nvPr/>
        </p:nvSpPr>
        <p:spPr>
          <a:xfrm>
            <a:off x="914400" y="2589085"/>
            <a:ext cx="6589689" cy="2585323"/>
          </a:xfrm>
          <a:prstGeom prst="rect">
            <a:avLst/>
          </a:prstGeom>
          <a:noFill/>
        </p:spPr>
        <p:txBody>
          <a:bodyPr wrap="none" rtlCol="0">
            <a:spAutoFit/>
          </a:bodyPr>
          <a:lstStyle/>
          <a:p>
            <a:pPr marL="342900" indent="-34290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One more thing matters: Do you agree with the premises above?</a:t>
            </a:r>
          </a:p>
          <a:p>
            <a:pPr marL="342900" indent="-342900">
              <a:buFont typeface="Arial" panose="020B0604020202020204" pitchFamily="34" charset="0"/>
              <a:buChar char="•"/>
            </a:pPr>
            <a:endParaRPr lang="en-US" sz="18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If so, can you make them a reality? Do you have the skills?</a:t>
            </a:r>
          </a:p>
          <a:p>
            <a:endParaRPr lang="en-US" sz="18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These are time-tested methods; think about them. Will they work </a:t>
            </a:r>
          </a:p>
          <a:p>
            <a:r>
              <a:rPr lang="en-US" sz="1800" b="0" dirty="0">
                <a:latin typeface="Times New Roman" panose="02020603050405020304" pitchFamily="18" charset="0"/>
                <a:cs typeface="Times New Roman" panose="02020603050405020304" pitchFamily="18" charset="0"/>
              </a:rPr>
              <a:t>      for you?</a:t>
            </a:r>
          </a:p>
          <a:p>
            <a:endParaRPr lang="en-US" sz="18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If you can’t “buy-in,” or if you can’t lead your team to do so, </a:t>
            </a:r>
          </a:p>
          <a:p>
            <a:r>
              <a:rPr lang="en-US" sz="1800" b="0" dirty="0">
                <a:latin typeface="Times New Roman" panose="02020603050405020304" pitchFamily="18" charset="0"/>
                <a:cs typeface="Times New Roman" panose="02020603050405020304" pitchFamily="18" charset="0"/>
              </a:rPr>
              <a:t>      forget them. Do something else and see if works.</a:t>
            </a:r>
          </a:p>
        </p:txBody>
      </p:sp>
    </p:spTree>
    <p:extLst>
      <p:ext uri="{BB962C8B-B14F-4D97-AF65-F5344CB8AC3E}">
        <p14:creationId xmlns:p14="http://schemas.microsoft.com/office/powerpoint/2010/main" val="401409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1205611" y="1577190"/>
            <a:ext cx="3725986" cy="369332"/>
          </a:xfrm>
          <a:prstGeom prst="rect">
            <a:avLst/>
          </a:prstGeom>
          <a:noFill/>
        </p:spPr>
        <p:txBody>
          <a:bodyPr wrap="square" rtlCol="0">
            <a:spAutoFit/>
          </a:bodyPr>
          <a:lstStyle/>
          <a:p>
            <a:pPr>
              <a:spcBef>
                <a:spcPts val="0"/>
              </a:spcBef>
              <a:spcAft>
                <a:spcPts val="0"/>
              </a:spcAft>
            </a:pPr>
            <a:r>
              <a:rPr lang="en-US" sz="1800" b="0" dirty="0">
                <a:solidFill>
                  <a:srgbClr val="FF0000"/>
                </a:solidFill>
                <a:latin typeface="Times New Roman" panose="02020603050405020304" pitchFamily="18" charset="0"/>
                <a:ea typeface="SimSun" panose="02010600030101010101" pitchFamily="2" charset="-122"/>
              </a:rPr>
              <a:t>X</a:t>
            </a:r>
            <a:r>
              <a:rPr lang="en-US" sz="1800" b="0" i="1" dirty="0">
                <a:solidFill>
                  <a:srgbClr val="FF0000"/>
                </a:solidFill>
                <a:latin typeface="Times New Roman" panose="02020603050405020304" pitchFamily="18" charset="0"/>
                <a:ea typeface="SimSun" panose="02010600030101010101" pitchFamily="2" charset="-122"/>
              </a:rPr>
              <a:t>    What’s your opinion?</a:t>
            </a:r>
          </a:p>
        </p:txBody>
      </p:sp>
      <p:sp>
        <p:nvSpPr>
          <p:cNvPr id="2" name="TextBox 1"/>
          <p:cNvSpPr txBox="1"/>
          <p:nvPr/>
        </p:nvSpPr>
        <p:spPr>
          <a:xfrm>
            <a:off x="1199644" y="2465795"/>
            <a:ext cx="6135013" cy="2585323"/>
          </a:xfrm>
          <a:prstGeom prst="rect">
            <a:avLst/>
          </a:prstGeom>
          <a:noFill/>
        </p:spPr>
        <p:txBody>
          <a:bodyPr wrap="none" rtlCol="0">
            <a:spAutoFit/>
          </a:bodyPr>
          <a:lstStyle/>
          <a:p>
            <a:pPr marL="342900" indent="-34290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All teams need real leaders who can “make it happen.”</a:t>
            </a:r>
          </a:p>
          <a:p>
            <a:r>
              <a:rPr lang="en-US" sz="1800" b="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The leader is not the one who just signs the checks.</a:t>
            </a:r>
          </a:p>
          <a:p>
            <a:pPr marL="342900" indent="-342900">
              <a:buFont typeface="Arial" panose="020B0604020202020204" pitchFamily="34" charset="0"/>
              <a:buChar char="•"/>
            </a:pPr>
            <a:endParaRPr lang="en-US" sz="18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The real leader may not have even conceived the expedition.</a:t>
            </a:r>
          </a:p>
          <a:p>
            <a:pPr marL="342900" indent="-342900">
              <a:buFont typeface="Arial" panose="020B0604020202020204" pitchFamily="34" charset="0"/>
              <a:buChar char="•"/>
            </a:pPr>
            <a:endParaRPr lang="en-US" sz="18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But, the leader must have </a:t>
            </a:r>
            <a:r>
              <a:rPr lang="en-US" sz="1800" b="0" i="1" dirty="0">
                <a:latin typeface="Times New Roman" panose="02020603050405020304" pitchFamily="18" charset="0"/>
                <a:cs typeface="Times New Roman" panose="02020603050405020304" pitchFamily="18" charset="0"/>
              </a:rPr>
              <a:t>earned</a:t>
            </a:r>
            <a:r>
              <a:rPr lang="en-US" sz="1800" b="0" dirty="0">
                <a:latin typeface="Times New Roman" panose="02020603050405020304" pitchFamily="18" charset="0"/>
                <a:cs typeface="Times New Roman" panose="02020603050405020304" pitchFamily="18" charset="0"/>
              </a:rPr>
              <a:t> respect.</a:t>
            </a:r>
          </a:p>
          <a:p>
            <a:pPr marL="342900" indent="-342900">
              <a:buFont typeface="Arial" panose="020B0604020202020204" pitchFamily="34" charset="0"/>
              <a:buChar char="•"/>
            </a:pPr>
            <a:endParaRPr lang="en-US" sz="18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rPr>
              <a:t>The most successful DXpeditions have effective leaders. </a:t>
            </a:r>
          </a:p>
        </p:txBody>
      </p:sp>
    </p:spTree>
    <p:extLst>
      <p:ext uri="{BB962C8B-B14F-4D97-AF65-F5344CB8AC3E}">
        <p14:creationId xmlns:p14="http://schemas.microsoft.com/office/powerpoint/2010/main" val="4006595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927718" y="1551396"/>
            <a:ext cx="7324313" cy="830997"/>
          </a:xfrm>
          <a:prstGeom prst="rect">
            <a:avLst/>
          </a:prstGeom>
          <a:noFill/>
        </p:spPr>
        <p:txBody>
          <a:bodyPr wrap="none" rtlCol="0">
            <a:spAutoFit/>
          </a:bodyPr>
          <a:lstStyle/>
          <a:p>
            <a:r>
              <a:rPr lang="en-US" sz="2400" b="0" i="1" dirty="0">
                <a:latin typeface="Times New Roman" panose="02020603050405020304" pitchFamily="18" charset="0"/>
                <a:cs typeface="Times New Roman" panose="02020603050405020304" pitchFamily="18" charset="0"/>
              </a:rPr>
              <a:t>You can find The DX Chase: It Takes Two To Tango in its </a:t>
            </a:r>
          </a:p>
          <a:p>
            <a:r>
              <a:rPr lang="en-US" sz="2400" b="0" i="1" dirty="0">
                <a:latin typeface="Times New Roman" panose="02020603050405020304" pitchFamily="18" charset="0"/>
                <a:cs typeface="Times New Roman" panose="02020603050405020304" pitchFamily="18" charset="0"/>
              </a:rPr>
              <a:t>entirety on the DX University site: </a:t>
            </a:r>
            <a:r>
              <a:rPr lang="en-US" sz="2400" b="0" dirty="0">
                <a:latin typeface="Times New Roman" panose="02020603050405020304" pitchFamily="18" charset="0"/>
                <a:cs typeface="Times New Roman" panose="02020603050405020304" pitchFamily="18" charset="0"/>
              </a:rPr>
              <a:t>www.dxuniversity.com</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800" y="3976099"/>
            <a:ext cx="1782770" cy="2056183"/>
          </a:xfrm>
          <a:prstGeom prst="rect">
            <a:avLst/>
          </a:prstGeom>
          <a:solidFill>
            <a:srgbClr val="FFFFFF"/>
          </a:solidFill>
        </p:spPr>
      </p:pic>
    </p:spTree>
    <p:extLst>
      <p:ext uri="{BB962C8B-B14F-4D97-AF65-F5344CB8AC3E}">
        <p14:creationId xmlns:p14="http://schemas.microsoft.com/office/powerpoint/2010/main" val="3312291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1417833" y="1699345"/>
            <a:ext cx="6102849" cy="461665"/>
          </a:xfrm>
          <a:prstGeom prst="rect">
            <a:avLst/>
          </a:prstGeom>
          <a:noFill/>
        </p:spPr>
        <p:txBody>
          <a:bodyPr wrap="square" rtlCol="0">
            <a:spAutoFit/>
          </a:bodyPr>
          <a:lstStyle/>
          <a:p>
            <a:pPr algn="ctr"/>
            <a:r>
              <a:rPr lang="en-US" sz="2400" b="0" i="1" dirty="0">
                <a:latin typeface="Times New Roman" panose="02020603050405020304" pitchFamily="18" charset="0"/>
                <a:cs typeface="Times New Roman" panose="02020603050405020304" pitchFamily="18" charset="0"/>
              </a:rPr>
              <a:t>The DX  Chase: It Takes Two To Tango, Part II</a:t>
            </a:r>
          </a:p>
        </p:txBody>
      </p:sp>
      <p:sp>
        <p:nvSpPr>
          <p:cNvPr id="4" name="TextBox 3"/>
          <p:cNvSpPr txBox="1"/>
          <p:nvPr/>
        </p:nvSpPr>
        <p:spPr>
          <a:xfrm>
            <a:off x="3959048" y="3991659"/>
            <a:ext cx="2877312" cy="707886"/>
          </a:xfrm>
          <a:prstGeom prst="rect">
            <a:avLst/>
          </a:prstGeom>
          <a:noFill/>
        </p:spPr>
        <p:txBody>
          <a:bodyPr wrap="square" rtlCol="0">
            <a:spAutoFit/>
          </a:bodyPr>
          <a:lstStyle/>
          <a:p>
            <a:pPr algn="ctr"/>
            <a:r>
              <a:rPr lang="en-US" sz="2000" b="0" i="1" dirty="0">
                <a:latin typeface="Times New Roman" panose="02020603050405020304" pitchFamily="18" charset="0"/>
                <a:cs typeface="Times New Roman" panose="02020603050405020304" pitchFamily="18" charset="0"/>
              </a:rPr>
              <a:t>by </a:t>
            </a:r>
          </a:p>
          <a:p>
            <a:pPr algn="ctr"/>
            <a:r>
              <a:rPr lang="en-US" sz="2000" b="0" i="1" dirty="0">
                <a:latin typeface="Times New Roman" panose="02020603050405020304" pitchFamily="18" charset="0"/>
                <a:cs typeface="Times New Roman" panose="02020603050405020304" pitchFamily="18" charset="0"/>
              </a:rPr>
              <a:t>Wayne Mills, N7NG</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171" y="3708972"/>
            <a:ext cx="1782770" cy="2056183"/>
          </a:xfrm>
          <a:prstGeom prst="rect">
            <a:avLst/>
          </a:prstGeom>
          <a:solidFill>
            <a:srgbClr val="FFFFFF"/>
          </a:solidFill>
        </p:spPr>
      </p:pic>
    </p:spTree>
    <p:extLst>
      <p:ext uri="{BB962C8B-B14F-4D97-AF65-F5344CB8AC3E}">
        <p14:creationId xmlns:p14="http://schemas.microsoft.com/office/powerpoint/2010/main" val="941084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10779904" y="8311793"/>
            <a:ext cx="118311" cy="615553"/>
          </a:xfrm>
          <a:prstGeom prst="rect">
            <a:avLst/>
          </a:prstGeom>
          <a:noFill/>
        </p:spPr>
        <p:txBody>
          <a:bodyPr wrap="square" rtlCol="0">
            <a:spAutoFit/>
          </a:bodyPr>
          <a:lstStyle/>
          <a:p>
            <a:endParaRPr lang="en-US" dirty="0"/>
          </a:p>
        </p:txBody>
      </p:sp>
      <p:sp>
        <p:nvSpPr>
          <p:cNvPr id="5" name="TextBox 4"/>
          <p:cNvSpPr txBox="1"/>
          <p:nvPr/>
        </p:nvSpPr>
        <p:spPr>
          <a:xfrm>
            <a:off x="2486346" y="2291137"/>
            <a:ext cx="3857916" cy="461665"/>
          </a:xfrm>
          <a:prstGeom prst="rect">
            <a:avLst/>
          </a:prstGeom>
          <a:noFill/>
        </p:spPr>
        <p:txBody>
          <a:bodyPr wrap="none" rtlCol="0">
            <a:spAutoFit/>
          </a:bodyPr>
          <a:lstStyle/>
          <a:p>
            <a:r>
              <a:rPr lang="en-US" sz="2400" b="0" i="1" dirty="0">
                <a:latin typeface="Times" panose="02020603050405020304" pitchFamily="18" charset="0"/>
                <a:cs typeface="Times" panose="02020603050405020304" pitchFamily="18" charset="0"/>
              </a:rPr>
              <a:t>It Takes Two to Tango, Part II</a:t>
            </a:r>
          </a:p>
        </p:txBody>
      </p:sp>
    </p:spTree>
    <p:extLst>
      <p:ext uri="{BB962C8B-B14F-4D97-AF65-F5344CB8AC3E}">
        <p14:creationId xmlns:p14="http://schemas.microsoft.com/office/powerpoint/2010/main" val="3971107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452116" y="1284269"/>
            <a:ext cx="1109609" cy="523220"/>
          </a:xfrm>
          <a:prstGeom prst="rect">
            <a:avLst/>
          </a:prstGeom>
          <a:noFill/>
        </p:spPr>
        <p:txBody>
          <a:bodyPr wrap="square" rtlCol="0">
            <a:spAutoFit/>
          </a:bodyPr>
          <a:lstStyle/>
          <a:p>
            <a:r>
              <a:rPr lang="en-US" sz="2800" b="0" i="1" dirty="0">
                <a:latin typeface="Times New Roman" panose="02020603050405020304" pitchFamily="18" charset="0"/>
                <a:cs typeface="Times New Roman" panose="02020603050405020304" pitchFamily="18" charset="0"/>
              </a:rPr>
              <a:t>Topics</a:t>
            </a:r>
          </a:p>
        </p:txBody>
      </p:sp>
      <p:sp>
        <p:nvSpPr>
          <p:cNvPr id="3" name="TextBox 2"/>
          <p:cNvSpPr txBox="1"/>
          <p:nvPr/>
        </p:nvSpPr>
        <p:spPr>
          <a:xfrm>
            <a:off x="1223374" y="1734084"/>
            <a:ext cx="6934307" cy="47089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Introduction</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Awards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DX – Conditions and Situations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Pileup Listening</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Pileup Behavior – Are you aggressive? How much?</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DQRM – What to do?</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How does increasing age affect our operating? Behavior?</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DXpeditions</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Innovations</a:t>
            </a:r>
          </a:p>
          <a:p>
            <a:pPr marL="285750" indent="-285750">
              <a:lnSpc>
                <a:spcPct val="150000"/>
              </a:lnSpc>
              <a:buFont typeface="Arial" panose="020B0604020202020204" pitchFamily="34" charset="0"/>
              <a:buChar char="•"/>
            </a:pPr>
            <a:endParaRPr lang="en-US" sz="2000" b="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0233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452116" y="1284269"/>
            <a:ext cx="1109609" cy="523220"/>
          </a:xfrm>
          <a:prstGeom prst="rect">
            <a:avLst/>
          </a:prstGeom>
          <a:noFill/>
        </p:spPr>
        <p:txBody>
          <a:bodyPr wrap="square" rtlCol="0">
            <a:spAutoFit/>
          </a:bodyPr>
          <a:lstStyle/>
          <a:p>
            <a:r>
              <a:rPr lang="en-US" sz="2800" b="0" i="1" dirty="0">
                <a:latin typeface="Times New Roman" panose="02020603050405020304" pitchFamily="18" charset="0"/>
                <a:cs typeface="Times New Roman" panose="02020603050405020304" pitchFamily="18" charset="0"/>
              </a:rPr>
              <a:t>Topics</a:t>
            </a:r>
          </a:p>
        </p:txBody>
      </p:sp>
      <p:sp>
        <p:nvSpPr>
          <p:cNvPr id="3" name="TextBox 2"/>
          <p:cNvSpPr txBox="1"/>
          <p:nvPr/>
        </p:nvSpPr>
        <p:spPr>
          <a:xfrm>
            <a:off x="1223374" y="1734084"/>
            <a:ext cx="6934307" cy="47089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0" i="1" dirty="0">
                <a:solidFill>
                  <a:srgbClr val="FF0000"/>
                </a:solidFill>
                <a:latin typeface="Times New Roman" panose="02020603050405020304" pitchFamily="18" charset="0"/>
                <a:cs typeface="Times New Roman" panose="02020603050405020304" pitchFamily="18" charset="0"/>
              </a:rPr>
              <a:t>Introduction</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Awards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DX – Conditions and Situations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Pileup Listening</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Pileup Behavior – Are you aggressive? How much?</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DQRM – What to do?</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How does increasing age affect our operating? Behavior?</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DXpeditions</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Innovations</a:t>
            </a:r>
          </a:p>
          <a:p>
            <a:pPr marL="285750" indent="-285750">
              <a:lnSpc>
                <a:spcPct val="150000"/>
              </a:lnSpc>
              <a:buFont typeface="Arial" panose="020B0604020202020204" pitchFamily="34" charset="0"/>
              <a:buChar char="•"/>
            </a:pPr>
            <a:endParaRPr lang="en-US" sz="2000" b="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370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349375" y="1654139"/>
            <a:ext cx="1959191" cy="523220"/>
          </a:xfrm>
          <a:prstGeom prst="rect">
            <a:avLst/>
          </a:prstGeom>
          <a:noFill/>
        </p:spPr>
        <p:txBody>
          <a:bodyPr wrap="none" rtlCol="0">
            <a:spAutoFit/>
          </a:bodyPr>
          <a:lstStyle/>
          <a:p>
            <a:r>
              <a:rPr lang="en-US" sz="2800" b="0" i="1" dirty="0">
                <a:latin typeface="Times New Roman" panose="02020603050405020304" pitchFamily="18" charset="0"/>
                <a:cs typeface="Times New Roman" panose="02020603050405020304" pitchFamily="18" charset="0"/>
              </a:rPr>
              <a:t>Introduction</a:t>
            </a:r>
          </a:p>
        </p:txBody>
      </p:sp>
      <p:sp>
        <p:nvSpPr>
          <p:cNvPr id="5" name="TextBox 4"/>
          <p:cNvSpPr txBox="1"/>
          <p:nvPr/>
        </p:nvSpPr>
        <p:spPr>
          <a:xfrm>
            <a:off x="821932" y="2547991"/>
            <a:ext cx="7017250" cy="2677656"/>
          </a:xfrm>
          <a:prstGeom prst="rect">
            <a:avLst/>
          </a:prstGeom>
          <a:noFill/>
        </p:spPr>
        <p:txBody>
          <a:bodyPr wrap="square" rtlCol="0">
            <a:spAutoFit/>
          </a:bodyPr>
          <a:lstStyle/>
          <a:p>
            <a:r>
              <a:rPr lang="en-US" sz="2000" b="0" i="1" dirty="0">
                <a:latin typeface="Times New Roman" panose="02020603050405020304" pitchFamily="18" charset="0"/>
                <a:cs typeface="Times New Roman" panose="02020603050405020304" pitchFamily="18" charset="0"/>
              </a:rPr>
              <a:t>Natural evolution…</a:t>
            </a:r>
            <a:br>
              <a:rPr lang="en-US" sz="2000" b="0" i="1" dirty="0">
                <a:latin typeface="Times New Roman" panose="02020603050405020304" pitchFamily="18" charset="0"/>
                <a:cs typeface="Times New Roman" panose="02020603050405020304" pitchFamily="18" charset="0"/>
              </a:rPr>
            </a:br>
            <a:endParaRPr lang="en-US" sz="2000" b="0" i="1" dirty="0">
              <a:latin typeface="Times New Roman" panose="02020603050405020304" pitchFamily="18" charset="0"/>
              <a:cs typeface="Times New Roman" panose="02020603050405020304" pitchFamily="18" charset="0"/>
            </a:endParaRPr>
          </a:p>
          <a:p>
            <a:r>
              <a:rPr lang="en-US" sz="2000" b="0" i="1" dirty="0">
                <a:latin typeface="Times New Roman" panose="02020603050405020304" pitchFamily="18" charset="0"/>
                <a:cs typeface="Times New Roman" panose="02020603050405020304" pitchFamily="18" charset="0"/>
              </a:rPr>
              <a:t>More: DXers, bands, awards, conflicts, fun – or not</a:t>
            </a:r>
          </a:p>
          <a:p>
            <a:endParaRPr lang="en-US" sz="2000" b="0" i="1" dirty="0">
              <a:latin typeface="Times New Roman" panose="02020603050405020304" pitchFamily="18" charset="0"/>
              <a:cs typeface="Times New Roman" panose="02020603050405020304" pitchFamily="18" charset="0"/>
            </a:endParaRPr>
          </a:p>
          <a:p>
            <a:r>
              <a:rPr lang="en-US" sz="2000" b="0" i="1" dirty="0">
                <a:latin typeface="Times New Roman" panose="02020603050405020304" pitchFamily="18" charset="0"/>
                <a:cs typeface="Times New Roman" panose="02020603050405020304" pitchFamily="18" charset="0"/>
              </a:rPr>
              <a:t>Less: Tolerance, space</a:t>
            </a:r>
          </a:p>
          <a:p>
            <a:endParaRPr lang="en-US" sz="2000" b="0" dirty="0">
              <a:latin typeface="Times New Roman" panose="02020603050405020304" pitchFamily="18" charset="0"/>
              <a:cs typeface="Times New Roman" panose="02020603050405020304" pitchFamily="18" charset="0"/>
            </a:endParaRPr>
          </a:p>
          <a:p>
            <a:endParaRPr lang="en-US" sz="2400" b="0" dirty="0">
              <a:latin typeface="Times New Roman" panose="02020603050405020304" pitchFamily="18" charset="0"/>
              <a:cs typeface="Times New Roman" panose="02020603050405020304" pitchFamily="18" charset="0"/>
            </a:endParaRPr>
          </a:p>
          <a:p>
            <a:endParaRPr lang="en-US"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777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452116" y="1284269"/>
            <a:ext cx="1109609" cy="523220"/>
          </a:xfrm>
          <a:prstGeom prst="rect">
            <a:avLst/>
          </a:prstGeom>
          <a:noFill/>
        </p:spPr>
        <p:txBody>
          <a:bodyPr wrap="square" rtlCol="0">
            <a:spAutoFit/>
          </a:bodyPr>
          <a:lstStyle/>
          <a:p>
            <a:r>
              <a:rPr lang="en-US" sz="2800" b="0" i="1" dirty="0">
                <a:latin typeface="Times New Roman" panose="02020603050405020304" pitchFamily="18" charset="0"/>
                <a:cs typeface="Times New Roman" panose="02020603050405020304" pitchFamily="18" charset="0"/>
              </a:rPr>
              <a:t>Topics</a:t>
            </a:r>
          </a:p>
        </p:txBody>
      </p:sp>
      <p:sp>
        <p:nvSpPr>
          <p:cNvPr id="3" name="TextBox 2"/>
          <p:cNvSpPr txBox="1"/>
          <p:nvPr/>
        </p:nvSpPr>
        <p:spPr>
          <a:xfrm>
            <a:off x="1223374" y="1734084"/>
            <a:ext cx="6934307" cy="47089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Introduction</a:t>
            </a:r>
          </a:p>
          <a:p>
            <a:pPr marL="285750" indent="-285750">
              <a:lnSpc>
                <a:spcPct val="150000"/>
              </a:lnSpc>
              <a:buFont typeface="Arial" panose="020B0604020202020204" pitchFamily="34" charset="0"/>
              <a:buChar char="•"/>
            </a:pPr>
            <a:r>
              <a:rPr lang="en-US" sz="2000" b="0" i="1" dirty="0">
                <a:solidFill>
                  <a:srgbClr val="FF0000"/>
                </a:solidFill>
                <a:latin typeface="Times New Roman" panose="02020603050405020304" pitchFamily="18" charset="0"/>
                <a:cs typeface="Times New Roman" panose="02020603050405020304" pitchFamily="18" charset="0"/>
              </a:rPr>
              <a:t>Chasing Awards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DX – Conditions and Situations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 Pileup Listening</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Pileup Behavior – Are you aggressive? How much?</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DQRM – What to do?</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How does increasing age affect our operating? Behavior?</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DXpeditions</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Innovations</a:t>
            </a:r>
          </a:p>
          <a:p>
            <a:pPr marL="285750" indent="-285750">
              <a:lnSpc>
                <a:spcPct val="150000"/>
              </a:lnSpc>
              <a:buFont typeface="Arial" panose="020B0604020202020204" pitchFamily="34" charset="0"/>
              <a:buChar char="•"/>
            </a:pPr>
            <a:endParaRPr lang="en-US" sz="2000" b="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5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1663317" y="2277438"/>
            <a:ext cx="4890843" cy="461665"/>
          </a:xfrm>
          <a:prstGeom prst="rect">
            <a:avLst/>
          </a:prstGeom>
          <a:noFill/>
        </p:spPr>
        <p:txBody>
          <a:bodyPr wrap="square" rtlCol="0">
            <a:spAutoFit/>
          </a:bodyPr>
          <a:lstStyle/>
          <a:p>
            <a:pPr algn="ctr"/>
            <a:r>
              <a:rPr lang="en-US" sz="2400" b="0" dirty="0">
                <a:latin typeface="Times New Roman" panose="02020603050405020304" pitchFamily="18" charset="0"/>
                <a:cs typeface="Times New Roman" panose="02020603050405020304" pitchFamily="18" charset="0"/>
              </a:rPr>
              <a:t>Martti J. Laine, OH2BH</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0258" t="18956" r="26576" b="29091"/>
          <a:stretch>
            <a:fillRect/>
          </a:stretch>
        </p:blipFill>
        <p:spPr bwMode="auto">
          <a:xfrm>
            <a:off x="3010328" y="2845942"/>
            <a:ext cx="2321960" cy="2147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68096" y="1772513"/>
            <a:ext cx="1159292" cy="646331"/>
          </a:xfrm>
          <a:prstGeom prst="rect">
            <a:avLst/>
          </a:prstGeom>
        </p:spPr>
        <p:txBody>
          <a:bodyPr wrap="square">
            <a:spAutoFit/>
          </a:bodyPr>
          <a:lstStyle/>
          <a:p>
            <a:r>
              <a:rPr lang="en-US" sz="3600" dirty="0"/>
              <a:t> </a:t>
            </a:r>
            <a:endParaRPr lang="en-US" dirty="0"/>
          </a:p>
        </p:txBody>
      </p:sp>
      <p:sp>
        <p:nvSpPr>
          <p:cNvPr id="7" name="TextBox 6"/>
          <p:cNvSpPr txBox="1"/>
          <p:nvPr/>
        </p:nvSpPr>
        <p:spPr>
          <a:xfrm>
            <a:off x="729467" y="5260370"/>
            <a:ext cx="7575535" cy="369332"/>
          </a:xfrm>
          <a:prstGeom prst="rect">
            <a:avLst/>
          </a:prstGeom>
          <a:noFill/>
        </p:spPr>
        <p:txBody>
          <a:bodyPr wrap="none" rtlCol="0">
            <a:spAutoFit/>
          </a:bodyPr>
          <a:lstStyle/>
          <a:p>
            <a:r>
              <a:rPr lang="en-US" sz="1800" i="1" dirty="0">
                <a:latin typeface="Times New Roman" panose="02020603050405020304" pitchFamily="18" charset="0"/>
                <a:cs typeface="Times New Roman" panose="02020603050405020304" pitchFamily="18" charset="0"/>
              </a:rPr>
              <a:t>“The pileup accurately mirrors the DXpedition operator who runs the show.” </a:t>
            </a:r>
          </a:p>
        </p:txBody>
      </p:sp>
      <p:sp>
        <p:nvSpPr>
          <p:cNvPr id="8" name="TextBox 7"/>
          <p:cNvSpPr txBox="1"/>
          <p:nvPr/>
        </p:nvSpPr>
        <p:spPr>
          <a:xfrm>
            <a:off x="3780889" y="1849349"/>
            <a:ext cx="657546" cy="400110"/>
          </a:xfrm>
          <a:prstGeom prst="rect">
            <a:avLst/>
          </a:prstGeom>
          <a:noFill/>
        </p:spPr>
        <p:txBody>
          <a:bodyPr wrap="square" rtlCol="0">
            <a:spAutoFit/>
          </a:bodyPr>
          <a:lstStyle/>
          <a:p>
            <a:pPr algn="ctr"/>
            <a:r>
              <a:rPr lang="en-US" sz="2000" b="0" dirty="0">
                <a:latin typeface="Times New Roman" panose="02020603050405020304" pitchFamily="18" charset="0"/>
                <a:cs typeface="Times New Roman" panose="02020603050405020304" pitchFamily="18" charset="0"/>
              </a:rPr>
              <a:t>by</a:t>
            </a:r>
          </a:p>
        </p:txBody>
      </p:sp>
      <p:sp>
        <p:nvSpPr>
          <p:cNvPr id="3" name="TextBox 2"/>
          <p:cNvSpPr txBox="1"/>
          <p:nvPr/>
        </p:nvSpPr>
        <p:spPr>
          <a:xfrm>
            <a:off x="3729518" y="1417832"/>
            <a:ext cx="945223" cy="400110"/>
          </a:xfrm>
          <a:prstGeom prst="rect">
            <a:avLst/>
          </a:prstGeom>
          <a:noFill/>
        </p:spPr>
        <p:txBody>
          <a:bodyPr wrap="square" rtlCol="0">
            <a:spAutoFit/>
          </a:bodyPr>
          <a:lstStyle/>
          <a:p>
            <a:r>
              <a:rPr lang="en-US" sz="2000" b="0" dirty="0">
                <a:latin typeface="Times New Roman" panose="02020603050405020304" pitchFamily="18" charset="0"/>
                <a:cs typeface="Times New Roman" panose="02020603050405020304" pitchFamily="18" charset="0"/>
              </a:rPr>
              <a:t>Part I</a:t>
            </a:r>
          </a:p>
        </p:txBody>
      </p:sp>
    </p:spTree>
    <p:extLst>
      <p:ext uri="{BB962C8B-B14F-4D97-AF65-F5344CB8AC3E}">
        <p14:creationId xmlns:p14="http://schemas.microsoft.com/office/powerpoint/2010/main" val="1278208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866491" y="1438383"/>
            <a:ext cx="2194512" cy="646331"/>
          </a:xfrm>
          <a:prstGeom prst="rect">
            <a:avLst/>
          </a:prstGeom>
          <a:noFill/>
        </p:spPr>
        <p:txBody>
          <a:bodyPr wrap="none" rtlCol="0">
            <a:spAutoFit/>
          </a:bodyPr>
          <a:lstStyle/>
          <a:p>
            <a:pPr>
              <a:lnSpc>
                <a:spcPct val="150000"/>
              </a:lnSpc>
            </a:pPr>
            <a:r>
              <a:rPr lang="en-US" sz="2400" b="0" i="1" dirty="0">
                <a:latin typeface="Times New Roman" panose="02020603050405020304" pitchFamily="18" charset="0"/>
                <a:cs typeface="Times New Roman" panose="02020603050405020304" pitchFamily="18" charset="0"/>
              </a:rPr>
              <a:t>Chasing Awards</a:t>
            </a:r>
          </a:p>
        </p:txBody>
      </p:sp>
      <p:sp>
        <p:nvSpPr>
          <p:cNvPr id="3" name="TextBox 2"/>
          <p:cNvSpPr txBox="1"/>
          <p:nvPr/>
        </p:nvSpPr>
        <p:spPr>
          <a:xfrm>
            <a:off x="1068512" y="2332233"/>
            <a:ext cx="7171362" cy="3477875"/>
          </a:xfrm>
          <a:prstGeom prst="rect">
            <a:avLst/>
          </a:prstGeom>
          <a:noFill/>
        </p:spPr>
        <p:txBody>
          <a:bodyPr wrap="square" rtlCol="0">
            <a:spAutoFit/>
          </a:bodyPr>
          <a:lstStyle/>
          <a:p>
            <a:r>
              <a:rPr lang="en-US" sz="2000" b="0" i="1" dirty="0">
                <a:latin typeface="Times New Roman" panose="02020603050405020304" pitchFamily="18" charset="0"/>
                <a:cs typeface="Times New Roman" panose="02020603050405020304" pitchFamily="18" charset="0"/>
              </a:rPr>
              <a:t>This isn’t about what awards are available. It’s about why we chase awards, and maybe how serious we are; how we are willing to go about achieving our goals. What are our standards?</a:t>
            </a:r>
          </a:p>
          <a:p>
            <a:endParaRPr lang="en-US" sz="2000" b="0" i="1" dirty="0">
              <a:latin typeface="Times New Roman" panose="02020603050405020304" pitchFamily="18" charset="0"/>
              <a:cs typeface="Times New Roman" panose="02020603050405020304" pitchFamily="18" charset="0"/>
            </a:endParaRPr>
          </a:p>
          <a:p>
            <a:r>
              <a:rPr lang="en-US" sz="2000" b="0" i="1" dirty="0">
                <a:latin typeface="Times New Roman" panose="02020603050405020304" pitchFamily="18" charset="0"/>
                <a:cs typeface="Times New Roman" panose="02020603050405020304" pitchFamily="18" charset="0"/>
              </a:rPr>
              <a:t>Are we willing to “bend the rules?” Does it matter? How do we feel about using a remote station located on another side of the continent? The other side of the world? Would we try to get a confirmation for a QSO that never took place? Would we forge QSLs? </a:t>
            </a:r>
          </a:p>
          <a:p>
            <a:endParaRPr lang="en-US" sz="2000" b="0" i="1" dirty="0">
              <a:latin typeface="Times New Roman" panose="02020603050405020304" pitchFamily="18" charset="0"/>
              <a:cs typeface="Times New Roman" panose="02020603050405020304" pitchFamily="18" charset="0"/>
            </a:endParaRPr>
          </a:p>
          <a:p>
            <a:r>
              <a:rPr lang="en-US" sz="2000" b="0" i="1" dirty="0">
                <a:latin typeface="Times New Roman" panose="02020603050405020304" pitchFamily="18" charset="0"/>
                <a:cs typeface="Times New Roman" panose="02020603050405020304" pitchFamily="18" charset="0"/>
              </a:rPr>
              <a:t>Things to think about…</a:t>
            </a:r>
          </a:p>
        </p:txBody>
      </p:sp>
    </p:spTree>
    <p:extLst>
      <p:ext uri="{BB962C8B-B14F-4D97-AF65-F5344CB8AC3E}">
        <p14:creationId xmlns:p14="http://schemas.microsoft.com/office/powerpoint/2010/main" val="1285085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452116" y="1284269"/>
            <a:ext cx="1109609" cy="523220"/>
          </a:xfrm>
          <a:prstGeom prst="rect">
            <a:avLst/>
          </a:prstGeom>
          <a:noFill/>
        </p:spPr>
        <p:txBody>
          <a:bodyPr wrap="square" rtlCol="0">
            <a:spAutoFit/>
          </a:bodyPr>
          <a:lstStyle/>
          <a:p>
            <a:r>
              <a:rPr lang="en-US" sz="2800" b="0" i="1" dirty="0">
                <a:latin typeface="Times New Roman" panose="02020603050405020304" pitchFamily="18" charset="0"/>
                <a:cs typeface="Times New Roman" panose="02020603050405020304" pitchFamily="18" charset="0"/>
              </a:rPr>
              <a:t>Topics</a:t>
            </a:r>
          </a:p>
        </p:txBody>
      </p:sp>
      <p:sp>
        <p:nvSpPr>
          <p:cNvPr id="3" name="TextBox 2"/>
          <p:cNvSpPr txBox="1"/>
          <p:nvPr/>
        </p:nvSpPr>
        <p:spPr>
          <a:xfrm>
            <a:off x="1223374" y="1734084"/>
            <a:ext cx="6934307" cy="47089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Introduction</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Awards</a:t>
            </a:r>
          </a:p>
          <a:p>
            <a:pPr marL="285750" indent="-285750">
              <a:lnSpc>
                <a:spcPct val="150000"/>
              </a:lnSpc>
              <a:buFont typeface="Arial" panose="020B0604020202020204" pitchFamily="34" charset="0"/>
              <a:buChar char="•"/>
            </a:pPr>
            <a:r>
              <a:rPr lang="en-US" sz="2000" b="0" i="1" dirty="0">
                <a:solidFill>
                  <a:srgbClr val="FF0000"/>
                </a:solidFill>
                <a:latin typeface="Times New Roman" panose="02020603050405020304" pitchFamily="18" charset="0"/>
                <a:cs typeface="Times New Roman" panose="02020603050405020304" pitchFamily="18" charset="0"/>
              </a:rPr>
              <a:t>Chasing DX – Conditions and Situations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 Pileup Listening</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Pileup Behavior – Are you aggressive? How much?</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DQRM – What to do?</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How does increasing age affect our operating? Behavior?</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DXpeditions</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Innovations</a:t>
            </a:r>
          </a:p>
          <a:p>
            <a:pPr marL="285750" indent="-285750">
              <a:lnSpc>
                <a:spcPct val="150000"/>
              </a:lnSpc>
              <a:buFont typeface="Arial" panose="020B0604020202020204" pitchFamily="34" charset="0"/>
              <a:buChar char="•"/>
            </a:pPr>
            <a:endParaRPr lang="en-US" sz="2000" b="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310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571946" y="1654139"/>
            <a:ext cx="7119991" cy="646331"/>
          </a:xfrm>
          <a:prstGeom prst="rect">
            <a:avLst/>
          </a:prstGeom>
          <a:noFill/>
        </p:spPr>
        <p:txBody>
          <a:bodyPr wrap="square" rtlCol="0">
            <a:spAutoFit/>
          </a:bodyPr>
          <a:lstStyle/>
          <a:p>
            <a:pPr>
              <a:lnSpc>
                <a:spcPct val="150000"/>
              </a:lnSpc>
            </a:pPr>
            <a:r>
              <a:rPr lang="en-US" sz="2400" b="0" i="1" dirty="0">
                <a:latin typeface="Times New Roman" panose="02020603050405020304" pitchFamily="18" charset="0"/>
                <a:cs typeface="Times New Roman" panose="02020603050405020304" pitchFamily="18" charset="0"/>
              </a:rPr>
              <a:t>Chasing DX – Conditions &amp; Situations</a:t>
            </a:r>
          </a:p>
        </p:txBody>
      </p:sp>
      <p:sp>
        <p:nvSpPr>
          <p:cNvPr id="5" name="TextBox 4"/>
          <p:cNvSpPr txBox="1"/>
          <p:nvPr/>
        </p:nvSpPr>
        <p:spPr>
          <a:xfrm>
            <a:off x="1099335" y="2763748"/>
            <a:ext cx="6832314" cy="2554545"/>
          </a:xfrm>
          <a:prstGeom prst="rect">
            <a:avLst/>
          </a:prstGeom>
          <a:noFill/>
        </p:spPr>
        <p:txBody>
          <a:bodyPr wrap="square" rtlCol="0">
            <a:spAutoFit/>
          </a:bodyPr>
          <a:lstStyle/>
          <a:p>
            <a:r>
              <a:rPr lang="en-US" sz="2000" b="0" i="1" dirty="0">
                <a:latin typeface="Times New Roman" panose="02020603050405020304" pitchFamily="18" charset="0"/>
                <a:cs typeface="Times New Roman" panose="02020603050405020304" pitchFamily="18" charset="0"/>
              </a:rPr>
              <a:t>What do we need to consider before we call?</a:t>
            </a:r>
          </a:p>
          <a:p>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Are conditions good enough to offer a chance of a QSO?</a:t>
            </a:r>
          </a:p>
          <a:p>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How badly do we need the QSO?</a:t>
            </a:r>
          </a:p>
          <a:p>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Can we wait until there is less demand, or do we have a point to make?</a:t>
            </a:r>
          </a:p>
        </p:txBody>
      </p:sp>
    </p:spTree>
    <p:extLst>
      <p:ext uri="{BB962C8B-B14F-4D97-AF65-F5344CB8AC3E}">
        <p14:creationId xmlns:p14="http://schemas.microsoft.com/office/powerpoint/2010/main" val="1753220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452116" y="1284269"/>
            <a:ext cx="1109609" cy="523220"/>
          </a:xfrm>
          <a:prstGeom prst="rect">
            <a:avLst/>
          </a:prstGeom>
          <a:noFill/>
        </p:spPr>
        <p:txBody>
          <a:bodyPr wrap="square" rtlCol="0">
            <a:spAutoFit/>
          </a:bodyPr>
          <a:lstStyle/>
          <a:p>
            <a:r>
              <a:rPr lang="en-US" sz="2800" b="0" i="1" dirty="0">
                <a:latin typeface="Times New Roman" panose="02020603050405020304" pitchFamily="18" charset="0"/>
                <a:cs typeface="Times New Roman" panose="02020603050405020304" pitchFamily="18" charset="0"/>
              </a:rPr>
              <a:t>Topics</a:t>
            </a:r>
          </a:p>
        </p:txBody>
      </p:sp>
      <p:sp>
        <p:nvSpPr>
          <p:cNvPr id="3" name="TextBox 2"/>
          <p:cNvSpPr txBox="1"/>
          <p:nvPr/>
        </p:nvSpPr>
        <p:spPr>
          <a:xfrm>
            <a:off x="1182277" y="1682713"/>
            <a:ext cx="6934307" cy="47089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Introduction</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Awards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DX – Conditions and Situations</a:t>
            </a:r>
          </a:p>
          <a:p>
            <a:pPr marL="285750" indent="-285750">
              <a:lnSpc>
                <a:spcPct val="150000"/>
              </a:lnSpc>
              <a:buFont typeface="Arial" panose="020B0604020202020204" pitchFamily="34" charset="0"/>
              <a:buChar char="•"/>
            </a:pPr>
            <a:r>
              <a:rPr lang="en-US" sz="2000" b="0" i="1" dirty="0">
                <a:solidFill>
                  <a:srgbClr val="FF0000"/>
                </a:solidFill>
                <a:latin typeface="Times New Roman" panose="02020603050405020304" pitchFamily="18" charset="0"/>
                <a:cs typeface="Times New Roman" panose="02020603050405020304" pitchFamily="18" charset="0"/>
              </a:rPr>
              <a:t> Listening to the pileup</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Pileup Behavior – Are you aggressive? How much?</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DQRM – What to do?</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How does increasing age affect our operating? Behavior?</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DXpeditions</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Innovations</a:t>
            </a:r>
          </a:p>
          <a:p>
            <a:pPr marL="285750" indent="-285750">
              <a:lnSpc>
                <a:spcPct val="150000"/>
              </a:lnSpc>
              <a:buFont typeface="Arial" panose="020B0604020202020204" pitchFamily="34" charset="0"/>
              <a:buChar char="•"/>
            </a:pPr>
            <a:endParaRPr lang="en-US" sz="2000" b="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733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975170" y="2479166"/>
            <a:ext cx="4571403" cy="3785652"/>
          </a:xfrm>
          <a:prstGeom prst="rect">
            <a:avLst/>
          </a:prstGeom>
          <a:noFill/>
        </p:spPr>
        <p:txBody>
          <a:bodyPr wrap="square" rtlCol="0">
            <a:spAutoFit/>
          </a:bodyPr>
          <a:lstStyle/>
          <a:p>
            <a:pPr marL="342900" lvl="0" indent="-342900">
              <a:buFont typeface="Arial" panose="020B0604020202020204" pitchFamily="34" charset="0"/>
              <a:buChar char="•"/>
            </a:pPr>
            <a:r>
              <a:rPr lang="en-US" sz="2000" b="0" i="1" dirty="0">
                <a:latin typeface="Times" panose="02020603050405020304" pitchFamily="18" charset="0"/>
                <a:cs typeface="Times" panose="02020603050405020304" pitchFamily="18" charset="0"/>
              </a:rPr>
              <a:t>Is the DX operation split?</a:t>
            </a:r>
            <a:endParaRPr lang="en-US" sz="2000" b="0" dirty="0">
              <a:latin typeface="Times" panose="02020603050405020304" pitchFamily="18" charset="0"/>
              <a:cs typeface="Times" panose="02020603050405020304" pitchFamily="18" charset="0"/>
            </a:endParaRPr>
          </a:p>
          <a:p>
            <a:r>
              <a:rPr lang="en-US" sz="2000" b="0" dirty="0">
                <a:latin typeface="Times" panose="02020603050405020304" pitchFamily="18" charset="0"/>
                <a:cs typeface="Times" panose="02020603050405020304" pitchFamily="18" charset="0"/>
              </a:rPr>
              <a:t> </a:t>
            </a:r>
          </a:p>
          <a:p>
            <a:pPr marL="342900" lvl="0" indent="-342900">
              <a:buFont typeface="Arial" panose="020B0604020202020204" pitchFamily="34" charset="0"/>
              <a:buChar char="•"/>
            </a:pPr>
            <a:r>
              <a:rPr lang="en-US" sz="2000" b="0" i="1" dirty="0">
                <a:latin typeface="Times" panose="02020603050405020304" pitchFamily="18" charset="0"/>
                <a:cs typeface="Times" panose="02020603050405020304" pitchFamily="18" charset="0"/>
              </a:rPr>
              <a:t>Where the window is located?</a:t>
            </a:r>
            <a:br>
              <a:rPr lang="en-US" sz="2000" b="0" i="1" dirty="0">
                <a:latin typeface="Times" panose="02020603050405020304" pitchFamily="18" charset="0"/>
                <a:cs typeface="Times" panose="02020603050405020304" pitchFamily="18" charset="0"/>
              </a:rPr>
            </a:br>
            <a:endParaRPr lang="en-US" sz="2000" b="0" dirty="0">
              <a:latin typeface="Times" panose="02020603050405020304" pitchFamily="18" charset="0"/>
              <a:cs typeface="Times" panose="02020603050405020304" pitchFamily="18" charset="0"/>
            </a:endParaRPr>
          </a:p>
          <a:p>
            <a:pPr marL="342900" lvl="0" indent="-342900">
              <a:buFont typeface="Arial" panose="020B0604020202020204" pitchFamily="34" charset="0"/>
              <a:buChar char="•"/>
            </a:pPr>
            <a:r>
              <a:rPr lang="en-US" sz="2000" b="0" i="1" dirty="0">
                <a:latin typeface="Times" panose="02020603050405020304" pitchFamily="18" charset="0"/>
                <a:cs typeface="Times" panose="02020603050405020304" pitchFamily="18" charset="0"/>
              </a:rPr>
              <a:t>How wide is the “window?”</a:t>
            </a:r>
            <a:br>
              <a:rPr lang="en-US" sz="2000" b="0" i="1" dirty="0">
                <a:latin typeface="Times" panose="02020603050405020304" pitchFamily="18" charset="0"/>
                <a:cs typeface="Times" panose="02020603050405020304" pitchFamily="18" charset="0"/>
              </a:rPr>
            </a:br>
            <a:endParaRPr lang="en-US" sz="2000" b="0" i="1" dirty="0">
              <a:latin typeface="Times" panose="02020603050405020304" pitchFamily="18" charset="0"/>
              <a:cs typeface="Times"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What can I do without a spectrum scope?</a:t>
            </a:r>
            <a:br>
              <a:rPr lang="en-US" sz="2000" b="0" i="1" dirty="0">
                <a:latin typeface="Times New Roman" panose="02020603050405020304" pitchFamily="18" charset="0"/>
                <a:cs typeface="Times New Roman" panose="02020603050405020304" pitchFamily="18" charset="0"/>
              </a:rPr>
            </a:br>
            <a:r>
              <a:rPr lang="en-US" sz="2000" b="0" i="1"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(Can I use my ears, too?)</a:t>
            </a:r>
          </a:p>
          <a:p>
            <a:pPr marL="342900" lvl="0" indent="-342900">
              <a:buFont typeface="Arial" panose="020B0604020202020204" pitchFamily="34" charset="0"/>
              <a:buChar char="•"/>
            </a:pPr>
            <a:endParaRPr lang="en-US" sz="2000" b="0" dirty="0">
              <a:latin typeface="Times" panose="02020603050405020304" pitchFamily="18" charset="0"/>
              <a:cs typeface="Times" panose="02020603050405020304" pitchFamily="18" charset="0"/>
            </a:endParaRPr>
          </a:p>
          <a:p>
            <a:r>
              <a:rPr lang="en-US" sz="2000" dirty="0">
                <a:latin typeface="Times" panose="02020603050405020304" pitchFamily="18" charset="0"/>
                <a:cs typeface="Times" panose="02020603050405020304" pitchFamily="18" charset="0"/>
              </a:rPr>
              <a:t> </a:t>
            </a:r>
          </a:p>
        </p:txBody>
      </p:sp>
      <p:sp>
        <p:nvSpPr>
          <p:cNvPr id="3" name="TextBox 2"/>
          <p:cNvSpPr txBox="1"/>
          <p:nvPr/>
        </p:nvSpPr>
        <p:spPr>
          <a:xfrm>
            <a:off x="2558266" y="1356188"/>
            <a:ext cx="3606228" cy="738664"/>
          </a:xfrm>
          <a:prstGeom prst="rect">
            <a:avLst/>
          </a:prstGeom>
          <a:noFill/>
        </p:spPr>
        <p:txBody>
          <a:bodyPr wrap="square" rtlCol="0">
            <a:spAutoFit/>
          </a:bodyPr>
          <a:lstStyle/>
          <a:p>
            <a:pPr>
              <a:lnSpc>
                <a:spcPct val="150000"/>
              </a:lnSpc>
            </a:pPr>
            <a:r>
              <a:rPr lang="en-US" sz="2800" b="0" i="1" dirty="0">
                <a:latin typeface="Times New Roman" panose="02020603050405020304" pitchFamily="18" charset="0"/>
                <a:cs typeface="Times New Roman" panose="02020603050405020304" pitchFamily="18" charset="0"/>
              </a:rPr>
              <a:t>Listening to the Pileup</a:t>
            </a:r>
          </a:p>
        </p:txBody>
      </p:sp>
    </p:spTree>
    <p:extLst>
      <p:ext uri="{BB962C8B-B14F-4D97-AF65-F5344CB8AC3E}">
        <p14:creationId xmlns:p14="http://schemas.microsoft.com/office/powerpoint/2010/main" val="1726546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2558266" y="1356188"/>
            <a:ext cx="3606228" cy="738664"/>
          </a:xfrm>
          <a:prstGeom prst="rect">
            <a:avLst/>
          </a:prstGeom>
          <a:noFill/>
        </p:spPr>
        <p:txBody>
          <a:bodyPr wrap="square" rtlCol="0">
            <a:spAutoFit/>
          </a:bodyPr>
          <a:lstStyle/>
          <a:p>
            <a:pPr>
              <a:lnSpc>
                <a:spcPct val="150000"/>
              </a:lnSpc>
            </a:pPr>
            <a:r>
              <a:rPr lang="en-US" sz="2800" b="0" i="1" dirty="0">
                <a:latin typeface="Times New Roman" panose="02020603050405020304" pitchFamily="18" charset="0"/>
                <a:cs typeface="Times New Roman" panose="02020603050405020304" pitchFamily="18" charset="0"/>
              </a:rPr>
              <a:t>Listening to the Pileup</a:t>
            </a:r>
          </a:p>
        </p:txBody>
      </p:sp>
      <p:sp>
        <p:nvSpPr>
          <p:cNvPr id="4" name="TextBox 3"/>
          <p:cNvSpPr txBox="1"/>
          <p:nvPr/>
        </p:nvSpPr>
        <p:spPr>
          <a:xfrm>
            <a:off x="1974574" y="2650435"/>
            <a:ext cx="5606022" cy="2246769"/>
          </a:xfrm>
          <a:prstGeom prst="rect">
            <a:avLst/>
          </a:prstGeom>
          <a:noFill/>
        </p:spPr>
        <p:txBody>
          <a:bodyPr wrap="none" rtlCol="0">
            <a:spAutoFit/>
          </a:bodyPr>
          <a:lstStyle/>
          <a:p>
            <a:pPr marL="342900" lvl="0" indent="-342900">
              <a:buFont typeface="Arial" panose="020B0604020202020204" pitchFamily="34" charset="0"/>
              <a:buChar char="•"/>
            </a:pPr>
            <a:r>
              <a:rPr lang="en-US" sz="2000" b="0" i="1" dirty="0">
                <a:latin typeface="Times" panose="02020603050405020304" pitchFamily="18" charset="0"/>
                <a:cs typeface="Times" panose="02020603050405020304" pitchFamily="18" charset="0"/>
              </a:rPr>
              <a:t>How long should our calls be?</a:t>
            </a:r>
            <a:endParaRPr lang="en-US" sz="2000" b="0" dirty="0">
              <a:latin typeface="Times" panose="02020603050405020304" pitchFamily="18" charset="0"/>
              <a:cs typeface="Times" panose="02020603050405020304" pitchFamily="18" charset="0"/>
            </a:endParaRPr>
          </a:p>
          <a:p>
            <a:r>
              <a:rPr lang="en-US" sz="2000" b="0" dirty="0">
                <a:latin typeface="Times" panose="02020603050405020304" pitchFamily="18" charset="0"/>
                <a:cs typeface="Times" panose="02020603050405020304" pitchFamily="18" charset="0"/>
              </a:rPr>
              <a:t> </a:t>
            </a:r>
          </a:p>
          <a:p>
            <a:pPr marL="342900" lvl="0" indent="-342900">
              <a:buFont typeface="Arial" panose="020B0604020202020204" pitchFamily="34" charset="0"/>
              <a:buChar char="•"/>
            </a:pPr>
            <a:r>
              <a:rPr lang="en-US" sz="2000" b="0" i="1" dirty="0">
                <a:latin typeface="Times" panose="02020603050405020304" pitchFamily="18" charset="0"/>
                <a:cs typeface="Times" panose="02020603050405020304" pitchFamily="18" charset="0"/>
              </a:rPr>
              <a:t>Should we wait until conditions are better?</a:t>
            </a:r>
            <a:endParaRPr lang="en-US" sz="2000" b="0" dirty="0">
              <a:latin typeface="Times" panose="02020603050405020304" pitchFamily="18" charset="0"/>
              <a:cs typeface="Times" panose="02020603050405020304" pitchFamily="18" charset="0"/>
            </a:endParaRPr>
          </a:p>
          <a:p>
            <a:r>
              <a:rPr lang="en-US" sz="2000" b="0" i="1" dirty="0">
                <a:latin typeface="Times" panose="02020603050405020304" pitchFamily="18" charset="0"/>
                <a:cs typeface="Times" panose="02020603050405020304" pitchFamily="18" charset="0"/>
              </a:rPr>
              <a:t> </a:t>
            </a:r>
            <a:endParaRPr lang="en-US" sz="2000" b="0" dirty="0">
              <a:latin typeface="Times" panose="02020603050405020304" pitchFamily="18" charset="0"/>
              <a:cs typeface="Times" panose="02020603050405020304" pitchFamily="18" charset="0"/>
            </a:endParaRPr>
          </a:p>
          <a:p>
            <a:pPr marL="342900" lvl="0" indent="-342900">
              <a:buFont typeface="Arial" panose="020B0604020202020204" pitchFamily="34" charset="0"/>
              <a:buChar char="•"/>
            </a:pPr>
            <a:r>
              <a:rPr lang="en-US" sz="2000" b="0" i="1" dirty="0">
                <a:latin typeface="Times" panose="02020603050405020304" pitchFamily="18" charset="0"/>
                <a:cs typeface="Times" panose="02020603050405020304" pitchFamily="18" charset="0"/>
              </a:rPr>
              <a:t>Where should we call?</a:t>
            </a:r>
            <a:br>
              <a:rPr lang="en-US" sz="2000" b="0" i="1" dirty="0">
                <a:latin typeface="Times" panose="02020603050405020304" pitchFamily="18" charset="0"/>
                <a:cs typeface="Times" panose="02020603050405020304" pitchFamily="18" charset="0"/>
              </a:rPr>
            </a:br>
            <a:endParaRPr lang="en-US" sz="2000" b="0" i="1" dirty="0">
              <a:latin typeface="Times" panose="02020603050405020304" pitchFamily="18" charset="0"/>
              <a:cs typeface="Times" panose="02020603050405020304" pitchFamily="18" charset="0"/>
            </a:endParaRPr>
          </a:p>
          <a:p>
            <a:pPr marL="342900" lvl="0" indent="-342900">
              <a:buFont typeface="Arial" panose="020B0604020202020204" pitchFamily="34" charset="0"/>
              <a:buChar char="•"/>
            </a:pPr>
            <a:r>
              <a:rPr lang="en-US" sz="2000" b="0" i="1" dirty="0">
                <a:latin typeface="Times" panose="02020603050405020304" pitchFamily="18" charset="0"/>
                <a:cs typeface="Times" panose="02020603050405020304" pitchFamily="18" charset="0"/>
              </a:rPr>
              <a:t>What is the “best” radio type for split operation?</a:t>
            </a:r>
          </a:p>
        </p:txBody>
      </p:sp>
    </p:spTree>
    <p:extLst>
      <p:ext uri="{BB962C8B-B14F-4D97-AF65-F5344CB8AC3E}">
        <p14:creationId xmlns:p14="http://schemas.microsoft.com/office/powerpoint/2010/main" val="3187381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300" y="2486345"/>
            <a:ext cx="3811711" cy="2681557"/>
          </a:xfrm>
          <a:prstGeom prst="rect">
            <a:avLst/>
          </a:prstGeom>
        </p:spPr>
      </p:pic>
      <p:sp>
        <p:nvSpPr>
          <p:cNvPr id="3" name="TextBox 2"/>
          <p:cNvSpPr txBox="1"/>
          <p:nvPr/>
        </p:nvSpPr>
        <p:spPr>
          <a:xfrm>
            <a:off x="1315093" y="1448654"/>
            <a:ext cx="7315200"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It may best to be able to listen to the DX and the pileup simultaneously. A band scope helps for large pileups.</a:t>
            </a:r>
          </a:p>
        </p:txBody>
      </p:sp>
      <p:sp>
        <p:nvSpPr>
          <p:cNvPr id="4" name="TextBox 3"/>
          <p:cNvSpPr txBox="1"/>
          <p:nvPr/>
        </p:nvSpPr>
        <p:spPr>
          <a:xfrm>
            <a:off x="1017142" y="5445304"/>
            <a:ext cx="7798086" cy="830997"/>
          </a:xfrm>
          <a:prstGeom prst="rect">
            <a:avLst/>
          </a:prstGeom>
          <a:noFill/>
        </p:spPr>
        <p:txBody>
          <a:bodyPr wrap="square" rtlCol="0">
            <a:spAutoFit/>
          </a:bodyPr>
          <a:lstStyle/>
          <a:p>
            <a:r>
              <a:rPr lang="en-US" sz="2400" b="0" i="1" dirty="0">
                <a:latin typeface="Times New Roman" panose="02020603050405020304" pitchFamily="18" charset="0"/>
                <a:cs typeface="Times New Roman" panose="02020603050405020304" pitchFamily="18" charset="0"/>
              </a:rPr>
              <a:t>You can use one “really” expensive transceiver or two less </a:t>
            </a:r>
          </a:p>
          <a:p>
            <a:r>
              <a:rPr lang="en-US" sz="2400" b="0" i="1" dirty="0">
                <a:latin typeface="Times New Roman" panose="02020603050405020304" pitchFamily="18" charset="0"/>
                <a:cs typeface="Times New Roman" panose="02020603050405020304" pitchFamily="18" charset="0"/>
              </a:rPr>
              <a:t>expensive radios or even a transceiver and an extra receiver.</a:t>
            </a:r>
          </a:p>
        </p:txBody>
      </p:sp>
    </p:spTree>
    <p:extLst>
      <p:ext uri="{BB962C8B-B14F-4D97-AF65-F5344CB8AC3E}">
        <p14:creationId xmlns:p14="http://schemas.microsoft.com/office/powerpoint/2010/main" val="3338832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452116" y="1284269"/>
            <a:ext cx="1109609" cy="523220"/>
          </a:xfrm>
          <a:prstGeom prst="rect">
            <a:avLst/>
          </a:prstGeom>
          <a:noFill/>
        </p:spPr>
        <p:txBody>
          <a:bodyPr wrap="square" rtlCol="0">
            <a:spAutoFit/>
          </a:bodyPr>
          <a:lstStyle/>
          <a:p>
            <a:r>
              <a:rPr lang="en-US" sz="2800" b="0" i="1" dirty="0">
                <a:latin typeface="Times New Roman" panose="02020603050405020304" pitchFamily="18" charset="0"/>
                <a:cs typeface="Times New Roman" panose="02020603050405020304" pitchFamily="18" charset="0"/>
              </a:rPr>
              <a:t>Topics</a:t>
            </a:r>
          </a:p>
        </p:txBody>
      </p:sp>
      <p:sp>
        <p:nvSpPr>
          <p:cNvPr id="3" name="TextBox 2"/>
          <p:cNvSpPr txBox="1"/>
          <p:nvPr/>
        </p:nvSpPr>
        <p:spPr>
          <a:xfrm>
            <a:off x="1223374" y="1734084"/>
            <a:ext cx="6934307" cy="47089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Introduction</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Awards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DX – Conditions and Situations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 Pileup Listening</a:t>
            </a:r>
          </a:p>
          <a:p>
            <a:pPr marL="285750" indent="-285750">
              <a:lnSpc>
                <a:spcPct val="150000"/>
              </a:lnSpc>
              <a:buFont typeface="Arial" panose="020B0604020202020204" pitchFamily="34" charset="0"/>
              <a:buChar char="•"/>
            </a:pPr>
            <a:r>
              <a:rPr lang="en-US" sz="2000" b="0" i="1" dirty="0">
                <a:solidFill>
                  <a:srgbClr val="FF0000"/>
                </a:solidFill>
                <a:latin typeface="Times New Roman" panose="02020603050405020304" pitchFamily="18" charset="0"/>
                <a:cs typeface="Times New Roman" panose="02020603050405020304" pitchFamily="18" charset="0"/>
              </a:rPr>
              <a:t>Pileup Behavior – Are you aggressive? How much?</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DQRM – What to do?</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How does increasing age affect our operating? Behavior?</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DXpeditions</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Innovations</a:t>
            </a:r>
          </a:p>
          <a:p>
            <a:pPr marL="285750" indent="-285750">
              <a:lnSpc>
                <a:spcPct val="150000"/>
              </a:lnSpc>
              <a:buFont typeface="Arial" panose="020B0604020202020204" pitchFamily="34" charset="0"/>
              <a:buChar char="•"/>
            </a:pPr>
            <a:endParaRPr lang="en-US" sz="2000" b="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6940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890444" y="1325367"/>
            <a:ext cx="7253556" cy="661207"/>
          </a:xfrm>
          <a:prstGeom prst="rect">
            <a:avLst/>
          </a:prstGeom>
          <a:noFill/>
        </p:spPr>
        <p:txBody>
          <a:bodyPr wrap="square" rtlCol="0">
            <a:spAutoFit/>
          </a:bodyPr>
          <a:lstStyle/>
          <a:p>
            <a:pPr>
              <a:lnSpc>
                <a:spcPct val="150000"/>
              </a:lnSpc>
            </a:pPr>
            <a:r>
              <a:rPr lang="en-US" sz="2800" b="0" i="1" dirty="0">
                <a:latin typeface="Times New Roman" panose="02020603050405020304" pitchFamily="18" charset="0"/>
                <a:cs typeface="Times New Roman" panose="02020603050405020304" pitchFamily="18" charset="0"/>
              </a:rPr>
              <a:t>Pileup Behavior – theirs and ours  </a:t>
            </a:r>
          </a:p>
        </p:txBody>
      </p:sp>
      <p:sp>
        <p:nvSpPr>
          <p:cNvPr id="4" name="TextBox 3"/>
          <p:cNvSpPr txBox="1"/>
          <p:nvPr/>
        </p:nvSpPr>
        <p:spPr>
          <a:xfrm>
            <a:off x="811659" y="2229491"/>
            <a:ext cx="7520681" cy="3785652"/>
          </a:xfrm>
          <a:prstGeom prst="rect">
            <a:avLst/>
          </a:prstGeom>
          <a:noFill/>
        </p:spPr>
        <p:txBody>
          <a:bodyPr wrap="square" rtlCol="0">
            <a:spAutoFit/>
          </a:bodyPr>
          <a:lstStyle/>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Do we always understand what “the other guy” is </a:t>
            </a:r>
            <a:r>
              <a:rPr lang="en-US" sz="2000" b="0" i="1" dirty="0">
                <a:solidFill>
                  <a:srgbClr val="FF0000"/>
                </a:solidFill>
                <a:latin typeface="Times New Roman" panose="02020603050405020304" pitchFamily="18" charset="0"/>
                <a:cs typeface="Times New Roman" panose="02020603050405020304" pitchFamily="18" charset="0"/>
              </a:rPr>
              <a:t>hearing</a:t>
            </a:r>
            <a:r>
              <a:rPr lang="en-US" sz="2000" b="0" i="1" dirty="0">
                <a:latin typeface="Times New Roman" panose="02020603050405020304" pitchFamily="18" charset="0"/>
                <a:cs typeface="Times New Roman" panose="02020603050405020304" pitchFamily="18" charset="0"/>
              </a:rPr>
              <a:t>?</a:t>
            </a:r>
          </a:p>
          <a:p>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Sometimes there seems to be an assumption that what we hear is           exactly what the other person hears. Does he/she understand the language?</a:t>
            </a:r>
          </a:p>
          <a:p>
            <a:pPr marL="342900" indent="-342900">
              <a:buFont typeface="Arial" panose="020B0604020202020204" pitchFamily="34" charset="0"/>
              <a:buChar char="•"/>
            </a:pPr>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How aggressive are you? </a:t>
            </a:r>
          </a:p>
          <a:p>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Sometimes DXers need to “settle” for what they get in a pileup. Not all DXpeditioners are “professional.”</a:t>
            </a:r>
          </a:p>
          <a:p>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Maybe “attitude </a:t>
            </a:r>
            <a:r>
              <a:rPr lang="en-US" sz="2000" i="1" dirty="0">
                <a:latin typeface="Times New Roman" panose="02020603050405020304" pitchFamily="18" charset="0"/>
                <a:cs typeface="Times New Roman" panose="02020603050405020304" pitchFamily="18" charset="0"/>
              </a:rPr>
              <a:t>is </a:t>
            </a:r>
            <a:r>
              <a:rPr lang="en-US" sz="2000" b="0" i="1" dirty="0">
                <a:latin typeface="Times New Roman" panose="02020603050405020304" pitchFamily="18" charset="0"/>
                <a:cs typeface="Times New Roman" panose="02020603050405020304" pitchFamily="18" charset="0"/>
              </a:rPr>
              <a:t>everything” in DXing as well as DXpeditioning.</a:t>
            </a:r>
          </a:p>
        </p:txBody>
      </p:sp>
    </p:spTree>
    <p:extLst>
      <p:ext uri="{BB962C8B-B14F-4D97-AF65-F5344CB8AC3E}">
        <p14:creationId xmlns:p14="http://schemas.microsoft.com/office/powerpoint/2010/main" val="3728829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958957" y="1551398"/>
            <a:ext cx="2763749" cy="738664"/>
          </a:xfrm>
          <a:prstGeom prst="rect">
            <a:avLst/>
          </a:prstGeom>
          <a:noFill/>
        </p:spPr>
        <p:txBody>
          <a:bodyPr wrap="square" rtlCol="0">
            <a:spAutoFit/>
          </a:bodyPr>
          <a:lstStyle/>
          <a:p>
            <a:pPr>
              <a:lnSpc>
                <a:spcPct val="150000"/>
              </a:lnSpc>
            </a:pPr>
            <a:r>
              <a:rPr lang="en-US" sz="2800" b="0" i="1" dirty="0">
                <a:latin typeface="Times New Roman" panose="02020603050405020304" pitchFamily="18" charset="0"/>
                <a:cs typeface="Times New Roman" panose="02020603050405020304" pitchFamily="18" charset="0"/>
              </a:rPr>
              <a:t>Pileup Behavior</a:t>
            </a:r>
          </a:p>
        </p:txBody>
      </p:sp>
      <p:sp>
        <p:nvSpPr>
          <p:cNvPr id="4" name="TextBox 3"/>
          <p:cNvSpPr txBox="1"/>
          <p:nvPr/>
        </p:nvSpPr>
        <p:spPr>
          <a:xfrm>
            <a:off x="926315" y="2886593"/>
            <a:ext cx="8013840" cy="1938992"/>
          </a:xfrm>
          <a:prstGeom prst="rect">
            <a:avLst/>
          </a:prstGeom>
          <a:noFill/>
        </p:spPr>
        <p:txBody>
          <a:bodyPr wrap="square" rtlCol="0">
            <a:spAutoFit/>
          </a:bodyPr>
          <a:lstStyle/>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What is the best way to deal with others’ poor behavior in a pileup?</a:t>
            </a:r>
          </a:p>
          <a:p>
            <a:pPr marL="342900" indent="-342900">
              <a:buFont typeface="Arial" panose="020B0604020202020204" pitchFamily="34" charset="0"/>
              <a:buChar char="•"/>
            </a:pPr>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How should we react to people calling on the DX frequency?</a:t>
            </a:r>
          </a:p>
          <a:p>
            <a:pPr marL="342900" indent="-342900">
              <a:buFont typeface="Arial" panose="020B0604020202020204" pitchFamily="34" charset="0"/>
              <a:buChar char="•"/>
            </a:pPr>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Should we transmit on the DX frequency with “advice?”</a:t>
            </a:r>
          </a:p>
          <a:p>
            <a:endParaRPr lang="en-US" sz="2000" b="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276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pic>
        <p:nvPicPr>
          <p:cNvPr id="1026" name="Picture 2" descr="02_IMGP2353_cropp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148" y="2445251"/>
            <a:ext cx="2656244" cy="201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79904" y="8311793"/>
            <a:ext cx="118311" cy="615553"/>
          </a:xfrm>
          <a:prstGeom prst="rect">
            <a:avLst/>
          </a:prstGeom>
          <a:noFill/>
        </p:spPr>
        <p:txBody>
          <a:bodyPr wrap="square" rtlCol="0">
            <a:spAutoFit/>
          </a:bodyPr>
          <a:lstStyle/>
          <a:p>
            <a:endParaRPr lang="en-US" dirty="0"/>
          </a:p>
        </p:txBody>
      </p:sp>
      <p:sp>
        <p:nvSpPr>
          <p:cNvPr id="5" name="TextBox 4"/>
          <p:cNvSpPr txBox="1"/>
          <p:nvPr/>
        </p:nvSpPr>
        <p:spPr>
          <a:xfrm>
            <a:off x="4387066" y="2722652"/>
            <a:ext cx="2311686" cy="1477328"/>
          </a:xfrm>
          <a:prstGeom prst="rect">
            <a:avLst/>
          </a:prstGeom>
          <a:noFill/>
        </p:spPr>
        <p:txBody>
          <a:bodyPr wrap="square" rtlCol="0">
            <a:spAutoFit/>
          </a:bodyPr>
          <a:lstStyle/>
          <a:p>
            <a:pPr algn="ctr"/>
            <a:r>
              <a:rPr lang="en-US" sz="1800" b="0" i="1" dirty="0">
                <a:latin typeface="Times New Roman" panose="02020603050405020304" pitchFamily="18" charset="0"/>
                <a:cs typeface="Times New Roman" panose="02020603050405020304" pitchFamily="18" charset="0"/>
              </a:rPr>
              <a:t>With an introduction</a:t>
            </a:r>
          </a:p>
          <a:p>
            <a:pPr algn="ctr"/>
            <a:endParaRPr lang="en-US" sz="1800" b="0" i="1" dirty="0">
              <a:latin typeface="Times New Roman" panose="02020603050405020304" pitchFamily="18" charset="0"/>
              <a:cs typeface="Times New Roman" panose="02020603050405020304" pitchFamily="18" charset="0"/>
            </a:endParaRPr>
          </a:p>
          <a:p>
            <a:pPr algn="ctr"/>
            <a:r>
              <a:rPr lang="en-US" sz="1800" b="0" i="1" dirty="0">
                <a:latin typeface="Times New Roman" panose="02020603050405020304" pitchFamily="18" charset="0"/>
                <a:cs typeface="Times New Roman" panose="02020603050405020304" pitchFamily="18" charset="0"/>
              </a:rPr>
              <a:t>by</a:t>
            </a:r>
          </a:p>
          <a:p>
            <a:pPr algn="ctr"/>
            <a:endParaRPr lang="en-US" sz="1800" b="0" i="1" dirty="0">
              <a:latin typeface="Times New Roman" panose="02020603050405020304" pitchFamily="18" charset="0"/>
              <a:cs typeface="Times New Roman" panose="02020603050405020304" pitchFamily="18" charset="0"/>
            </a:endParaRPr>
          </a:p>
          <a:p>
            <a:pPr algn="ctr"/>
            <a:r>
              <a:rPr lang="en-US" sz="1800" b="0" i="1" dirty="0">
                <a:latin typeface="Times New Roman" panose="02020603050405020304" pitchFamily="18" charset="0"/>
                <a:cs typeface="Times New Roman" panose="02020603050405020304" pitchFamily="18" charset="0"/>
              </a:rPr>
              <a:t>Wayne Mills, N7NG</a:t>
            </a:r>
          </a:p>
        </p:txBody>
      </p:sp>
      <p:sp>
        <p:nvSpPr>
          <p:cNvPr id="8" name="TextBox 7"/>
          <p:cNvSpPr txBox="1"/>
          <p:nvPr/>
        </p:nvSpPr>
        <p:spPr>
          <a:xfrm>
            <a:off x="1397284" y="4520629"/>
            <a:ext cx="133241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N7NG</a:t>
            </a:r>
            <a:r>
              <a:rPr lang="en-US" sz="1400" b="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at</a:t>
            </a:r>
            <a:r>
              <a:rPr lang="en-US" sz="1400" b="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Z81X</a:t>
            </a:r>
          </a:p>
        </p:txBody>
      </p:sp>
    </p:spTree>
    <p:extLst>
      <p:ext uri="{BB962C8B-B14F-4D97-AF65-F5344CB8AC3E}">
        <p14:creationId xmlns:p14="http://schemas.microsoft.com/office/powerpoint/2010/main" val="2646329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705510" y="2167847"/>
            <a:ext cx="5260368" cy="1938992"/>
          </a:xfrm>
          <a:prstGeom prst="rect">
            <a:avLst/>
          </a:prstGeom>
          <a:noFill/>
        </p:spPr>
        <p:txBody>
          <a:bodyPr wrap="square" rtlCol="0">
            <a:spAutoFit/>
          </a:bodyPr>
          <a:lstStyle/>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How can we stop DXers from transmitting on the DX frequency?</a:t>
            </a:r>
          </a:p>
          <a:p>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Is current generation of ham radio equipment sufficiently “useable?” Should frequency control be made more user friendly?</a:t>
            </a:r>
          </a:p>
        </p:txBody>
      </p:sp>
    </p:spTree>
    <p:extLst>
      <p:ext uri="{BB962C8B-B14F-4D97-AF65-F5344CB8AC3E}">
        <p14:creationId xmlns:p14="http://schemas.microsoft.com/office/powerpoint/2010/main" val="468333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5380" y="2301410"/>
            <a:ext cx="4243227" cy="2712379"/>
          </a:xfrm>
          <a:prstGeom prst="rect">
            <a:avLst/>
          </a:prstGeom>
        </p:spPr>
      </p:pic>
      <p:sp>
        <p:nvSpPr>
          <p:cNvPr id="3" name="TextBox 2"/>
          <p:cNvSpPr txBox="1"/>
          <p:nvPr/>
        </p:nvSpPr>
        <p:spPr>
          <a:xfrm>
            <a:off x="1243174" y="1376736"/>
            <a:ext cx="6277509" cy="707886"/>
          </a:xfrm>
          <a:prstGeom prst="rect">
            <a:avLst/>
          </a:prstGeom>
          <a:noFill/>
        </p:spPr>
        <p:txBody>
          <a:bodyPr wrap="square" rtlCol="0">
            <a:spAutoFit/>
          </a:bodyPr>
          <a:lstStyle/>
          <a:p>
            <a:r>
              <a:rPr lang="en-US" sz="2000" b="0" i="1" dirty="0">
                <a:latin typeface="Times New Roman" panose="02020603050405020304" pitchFamily="18" charset="0"/>
                <a:cs typeface="Times New Roman" panose="02020603050405020304" pitchFamily="18" charset="0"/>
              </a:rPr>
              <a:t>It there any wonder that we might occasionally end up on </a:t>
            </a:r>
          </a:p>
          <a:p>
            <a:r>
              <a:rPr lang="en-US" sz="2000" b="0" i="1" dirty="0">
                <a:latin typeface="Times New Roman" panose="02020603050405020304" pitchFamily="18" charset="0"/>
                <a:cs typeface="Times New Roman" panose="02020603050405020304" pitchFamily="18" charset="0"/>
              </a:rPr>
              <a:t>the DXpedition frequency?</a:t>
            </a:r>
          </a:p>
        </p:txBody>
      </p:sp>
      <p:sp>
        <p:nvSpPr>
          <p:cNvPr id="4" name="TextBox 3"/>
          <p:cNvSpPr txBox="1"/>
          <p:nvPr/>
        </p:nvSpPr>
        <p:spPr>
          <a:xfrm>
            <a:off x="842480" y="5157627"/>
            <a:ext cx="8106310" cy="707886"/>
          </a:xfrm>
          <a:prstGeom prst="rect">
            <a:avLst/>
          </a:prstGeom>
          <a:noFill/>
        </p:spPr>
        <p:txBody>
          <a:bodyPr wrap="square" rtlCol="0">
            <a:spAutoFit/>
          </a:bodyPr>
          <a:lstStyle/>
          <a:p>
            <a:r>
              <a:rPr lang="en-US" sz="2000" b="0" dirty="0">
                <a:latin typeface="Times New Roman" panose="02020603050405020304" pitchFamily="18" charset="0"/>
                <a:cs typeface="Times New Roman" panose="02020603050405020304" pitchFamily="18" charset="0"/>
              </a:rPr>
              <a:t>Even the most experienced DXers can make a mistake with this radio! </a:t>
            </a:r>
          </a:p>
          <a:p>
            <a:r>
              <a:rPr lang="en-US" sz="2000" b="0" i="1" dirty="0">
                <a:latin typeface="Times New Roman" panose="02020603050405020304" pitchFamily="18" charset="0"/>
                <a:cs typeface="Times New Roman" panose="02020603050405020304" pitchFamily="18" charset="0"/>
              </a:rPr>
              <a:t>Could it possibly be easier? Could technology protect us?</a:t>
            </a:r>
          </a:p>
        </p:txBody>
      </p:sp>
    </p:spTree>
    <p:extLst>
      <p:ext uri="{BB962C8B-B14F-4D97-AF65-F5344CB8AC3E}">
        <p14:creationId xmlns:p14="http://schemas.microsoft.com/office/powerpoint/2010/main" val="20588557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1715782" y="2486346"/>
            <a:ext cx="5555752" cy="523220"/>
          </a:xfrm>
          <a:prstGeom prst="rect">
            <a:avLst/>
          </a:prstGeom>
          <a:noFill/>
        </p:spPr>
        <p:txBody>
          <a:bodyPr wrap="none" rtlCol="0">
            <a:spAutoFit/>
          </a:bodyPr>
          <a:lstStyle/>
          <a:p>
            <a:r>
              <a:rPr lang="en-US" sz="2800" b="0" i="1" dirty="0">
                <a:latin typeface="Times New Roman" panose="02020603050405020304" pitchFamily="18" charset="0"/>
                <a:cs typeface="Times New Roman" panose="02020603050405020304" pitchFamily="18" charset="0"/>
              </a:rPr>
              <a:t>Let’s talk to our radio manufacturers!</a:t>
            </a:r>
          </a:p>
        </p:txBody>
      </p:sp>
    </p:spTree>
    <p:extLst>
      <p:ext uri="{BB962C8B-B14F-4D97-AF65-F5344CB8AC3E}">
        <p14:creationId xmlns:p14="http://schemas.microsoft.com/office/powerpoint/2010/main" val="1114304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452116" y="1284269"/>
            <a:ext cx="1109609" cy="523220"/>
          </a:xfrm>
          <a:prstGeom prst="rect">
            <a:avLst/>
          </a:prstGeom>
          <a:noFill/>
        </p:spPr>
        <p:txBody>
          <a:bodyPr wrap="square" rtlCol="0">
            <a:spAutoFit/>
          </a:bodyPr>
          <a:lstStyle/>
          <a:p>
            <a:r>
              <a:rPr lang="en-US" sz="2800" b="0" i="1" dirty="0">
                <a:latin typeface="Times New Roman" panose="02020603050405020304" pitchFamily="18" charset="0"/>
                <a:cs typeface="Times New Roman" panose="02020603050405020304" pitchFamily="18" charset="0"/>
              </a:rPr>
              <a:t>Topics</a:t>
            </a:r>
          </a:p>
        </p:txBody>
      </p:sp>
      <p:sp>
        <p:nvSpPr>
          <p:cNvPr id="3" name="TextBox 2"/>
          <p:cNvSpPr txBox="1"/>
          <p:nvPr/>
        </p:nvSpPr>
        <p:spPr>
          <a:xfrm>
            <a:off x="1223374" y="1734084"/>
            <a:ext cx="6934307" cy="47089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Introduction</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Awards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DX – Conditions and Situations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 Pileup Listening</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Pileup Behavior – Are you aggressive? How much?</a:t>
            </a:r>
          </a:p>
          <a:p>
            <a:pPr marL="285750" indent="-285750">
              <a:lnSpc>
                <a:spcPct val="150000"/>
              </a:lnSpc>
              <a:buFont typeface="Arial" panose="020B0604020202020204" pitchFamily="34" charset="0"/>
              <a:buChar char="•"/>
            </a:pPr>
            <a:r>
              <a:rPr lang="en-US" sz="2000" b="0" i="1" dirty="0">
                <a:solidFill>
                  <a:srgbClr val="FF0000"/>
                </a:solidFill>
                <a:latin typeface="Times New Roman" panose="02020603050405020304" pitchFamily="18" charset="0"/>
                <a:cs typeface="Times New Roman" panose="02020603050405020304" pitchFamily="18" charset="0"/>
              </a:rPr>
              <a:t>DQRM – What to do?</a:t>
            </a:r>
          </a:p>
          <a:p>
            <a:pPr marL="285750" lvl="1" indent="-285750">
              <a:lnSpc>
                <a:spcPct val="150000"/>
              </a:lnSpc>
              <a:buFont typeface="Arial" panose="020B0604020202020204" pitchFamily="34" charset="0"/>
              <a:buChar char="•"/>
            </a:pPr>
            <a:r>
              <a:rPr lang="en-US" sz="2000" b="0" i="1" dirty="0">
                <a:solidFill>
                  <a:schemeClr val="bg2"/>
                </a:solidFill>
                <a:latin typeface="Times New Roman" panose="02020603050405020304" pitchFamily="18" charset="0"/>
                <a:cs typeface="Times New Roman" panose="02020603050405020304" pitchFamily="18" charset="0"/>
              </a:rPr>
              <a:t>How does increasing age affect our operating? Behavior?</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DXpeditions</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Innovations</a:t>
            </a:r>
          </a:p>
          <a:p>
            <a:pPr marL="285750" indent="-285750">
              <a:lnSpc>
                <a:spcPct val="150000"/>
              </a:lnSpc>
              <a:buFont typeface="Arial" panose="020B0604020202020204" pitchFamily="34" charset="0"/>
              <a:buChar char="•"/>
            </a:pPr>
            <a:endParaRPr lang="en-US" sz="2000" b="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518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2044558" y="2453275"/>
            <a:ext cx="5219272" cy="2862322"/>
          </a:xfrm>
          <a:prstGeom prst="rect">
            <a:avLst/>
          </a:prstGeom>
          <a:noFill/>
        </p:spPr>
        <p:txBody>
          <a:bodyPr wrap="square" rtlCol="0">
            <a:spAutoFit/>
          </a:bodyPr>
          <a:lstStyle/>
          <a:p>
            <a:pPr>
              <a:lnSpc>
                <a:spcPct val="150000"/>
              </a:lnSpc>
            </a:pPr>
            <a:r>
              <a:rPr lang="en-US" sz="2000" b="0" i="1" dirty="0">
                <a:latin typeface="Times New Roman" panose="02020603050405020304" pitchFamily="18" charset="0"/>
                <a:cs typeface="Times New Roman" panose="02020603050405020304" pitchFamily="18" charset="0"/>
              </a:rPr>
              <a:t>DQRM: What to do about it?</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What is DQRM? What is IQRM?</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Who is creating DQRM?</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Who is creating IQRM?</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Why do you suppose people do these things? </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(Have you ever asked yourself why?)</a:t>
            </a:r>
          </a:p>
        </p:txBody>
      </p:sp>
    </p:spTree>
    <p:extLst>
      <p:ext uri="{BB962C8B-B14F-4D97-AF65-F5344CB8AC3E}">
        <p14:creationId xmlns:p14="http://schemas.microsoft.com/office/powerpoint/2010/main" val="404946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pic>
        <p:nvPicPr>
          <p:cNvPr id="2" name="Picture 1" descr="08_W3HN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9378" y="1715920"/>
            <a:ext cx="5943600" cy="3796030"/>
          </a:xfrm>
          <a:prstGeom prst="rect">
            <a:avLst/>
          </a:prstGeom>
          <a:noFill/>
          <a:ln>
            <a:noFill/>
          </a:ln>
        </p:spPr>
      </p:pic>
      <p:sp>
        <p:nvSpPr>
          <p:cNvPr id="3" name="TextBox 2"/>
          <p:cNvSpPr txBox="1"/>
          <p:nvPr/>
        </p:nvSpPr>
        <p:spPr>
          <a:xfrm>
            <a:off x="2486346" y="5650786"/>
            <a:ext cx="3781805" cy="400110"/>
          </a:xfrm>
          <a:prstGeom prst="rect">
            <a:avLst/>
          </a:prstGeom>
          <a:noFill/>
        </p:spPr>
        <p:txBody>
          <a:bodyPr wrap="none" rtlCol="0">
            <a:spAutoFit/>
          </a:bodyPr>
          <a:lstStyle/>
          <a:p>
            <a:r>
              <a:rPr lang="en-US" sz="2000" b="0" i="1" dirty="0">
                <a:latin typeface="Times" panose="02020603050405020304" pitchFamily="18" charset="0"/>
                <a:cs typeface="Times" panose="02020603050405020304" pitchFamily="18" charset="0"/>
              </a:rPr>
              <a:t>Can we take advantage of DQRM?</a:t>
            </a:r>
          </a:p>
        </p:txBody>
      </p:sp>
    </p:spTree>
    <p:extLst>
      <p:ext uri="{BB962C8B-B14F-4D97-AF65-F5344CB8AC3E}">
        <p14:creationId xmlns:p14="http://schemas.microsoft.com/office/powerpoint/2010/main" val="3804329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452116" y="1284269"/>
            <a:ext cx="1109609" cy="523220"/>
          </a:xfrm>
          <a:prstGeom prst="rect">
            <a:avLst/>
          </a:prstGeom>
          <a:noFill/>
        </p:spPr>
        <p:txBody>
          <a:bodyPr wrap="square" rtlCol="0">
            <a:spAutoFit/>
          </a:bodyPr>
          <a:lstStyle/>
          <a:p>
            <a:r>
              <a:rPr lang="en-US" sz="2800" b="0" i="1" dirty="0">
                <a:latin typeface="Times New Roman" panose="02020603050405020304" pitchFamily="18" charset="0"/>
                <a:cs typeface="Times New Roman" panose="02020603050405020304" pitchFamily="18" charset="0"/>
              </a:rPr>
              <a:t>Topics</a:t>
            </a:r>
          </a:p>
        </p:txBody>
      </p:sp>
      <p:sp>
        <p:nvSpPr>
          <p:cNvPr id="3" name="TextBox 2"/>
          <p:cNvSpPr txBox="1"/>
          <p:nvPr/>
        </p:nvSpPr>
        <p:spPr>
          <a:xfrm>
            <a:off x="1223374" y="1734084"/>
            <a:ext cx="7078145" cy="47089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Introduction</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Awards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DX – Conditions and Situations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 Pileup Listening</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Pileup Behavior – Are you aggressive? How much?</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DQRM – What to do?</a:t>
            </a:r>
          </a:p>
          <a:p>
            <a:pPr marL="285750" lvl="1" indent="-285750">
              <a:lnSpc>
                <a:spcPct val="150000"/>
              </a:lnSpc>
              <a:buFont typeface="Arial" panose="020B0604020202020204" pitchFamily="34" charset="0"/>
              <a:buChar char="•"/>
            </a:pPr>
            <a:r>
              <a:rPr lang="en-US" sz="2000" b="0" i="1" dirty="0">
                <a:solidFill>
                  <a:srgbClr val="FF0000"/>
                </a:solidFill>
                <a:latin typeface="Times New Roman" panose="02020603050405020304" pitchFamily="18" charset="0"/>
                <a:cs typeface="Times New Roman" panose="02020603050405020304" pitchFamily="18" charset="0"/>
              </a:rPr>
              <a:t>How does our increasing age affect our operating? Behavior?</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DXpeditions</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Innovations</a:t>
            </a:r>
          </a:p>
          <a:p>
            <a:pPr marL="285750" indent="-285750">
              <a:lnSpc>
                <a:spcPct val="150000"/>
              </a:lnSpc>
              <a:buFont typeface="Arial" panose="020B0604020202020204" pitchFamily="34" charset="0"/>
              <a:buChar char="•"/>
            </a:pPr>
            <a:endParaRPr lang="en-US" sz="2000" b="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2462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2393878" y="1232899"/>
            <a:ext cx="3935002" cy="738664"/>
          </a:xfrm>
          <a:prstGeom prst="rect">
            <a:avLst/>
          </a:prstGeom>
          <a:noFill/>
        </p:spPr>
        <p:txBody>
          <a:bodyPr wrap="square" rtlCol="0">
            <a:spAutoFit/>
          </a:bodyPr>
          <a:lstStyle/>
          <a:p>
            <a:pPr>
              <a:lnSpc>
                <a:spcPct val="150000"/>
              </a:lnSpc>
            </a:pPr>
            <a:r>
              <a:rPr lang="en-US" sz="2800" b="0" i="1" dirty="0">
                <a:latin typeface="Times New Roman" panose="02020603050405020304" pitchFamily="18" charset="0"/>
                <a:cs typeface="Times New Roman" panose="02020603050405020304" pitchFamily="18" charset="0"/>
              </a:rPr>
              <a:t>Our Aging Demographic</a:t>
            </a:r>
          </a:p>
        </p:txBody>
      </p:sp>
      <p:sp>
        <p:nvSpPr>
          <p:cNvPr id="2" name="TextBox 1"/>
          <p:cNvSpPr txBox="1"/>
          <p:nvPr/>
        </p:nvSpPr>
        <p:spPr>
          <a:xfrm>
            <a:off x="1243172" y="2054830"/>
            <a:ext cx="6842589" cy="4401205"/>
          </a:xfrm>
          <a:prstGeom prst="rect">
            <a:avLst/>
          </a:prstGeom>
          <a:noFill/>
        </p:spPr>
        <p:txBody>
          <a:bodyPr wrap="square" rtlCol="0">
            <a:spAutoFit/>
          </a:bodyPr>
          <a:lstStyle/>
          <a:p>
            <a:pPr marL="342900" indent="-342900">
              <a:buFont typeface="Arial" panose="020B0604020202020204" pitchFamily="34" charset="0"/>
              <a:buChar char="•"/>
            </a:pPr>
            <a:r>
              <a:rPr lang="en-US" sz="2400" b="0" i="1" dirty="0">
                <a:latin typeface="Times New Roman" panose="02020603050405020304" pitchFamily="18" charset="0"/>
                <a:cs typeface="Times New Roman" panose="02020603050405020304" pitchFamily="18" charset="0"/>
              </a:rPr>
              <a:t>(Note the bigger font for those who need it…)</a:t>
            </a:r>
          </a:p>
          <a:p>
            <a:endParaRPr lang="en-US" sz="24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i="1" dirty="0">
                <a:latin typeface="Times New Roman" panose="02020603050405020304" pitchFamily="18" charset="0"/>
                <a:cs typeface="Times New Roman" panose="02020603050405020304" pitchFamily="18" charset="0"/>
              </a:rPr>
              <a:t>This is a serious issue.</a:t>
            </a:r>
          </a:p>
          <a:p>
            <a:endParaRPr lang="en-US" sz="20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i="1" dirty="0">
                <a:latin typeface="Times New Roman" panose="02020603050405020304" pitchFamily="18" charset="0"/>
                <a:cs typeface="Times New Roman" panose="02020603050405020304" pitchFamily="18" charset="0"/>
              </a:rPr>
              <a:t>California pamphlet for “older” drivers</a:t>
            </a:r>
            <a:br>
              <a:rPr lang="en-US" sz="2400" b="0" i="1" dirty="0">
                <a:latin typeface="Times New Roman" panose="02020603050405020304" pitchFamily="18" charset="0"/>
                <a:cs typeface="Times New Roman" panose="02020603050405020304" pitchFamily="18" charset="0"/>
              </a:rPr>
            </a:br>
            <a:endParaRPr lang="en-US" sz="24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i="1" dirty="0">
                <a:latin typeface="Times New Roman" panose="02020603050405020304" pitchFamily="18" charset="0"/>
                <a:cs typeface="Times New Roman" panose="02020603050405020304" pitchFamily="18" charset="0"/>
              </a:rPr>
              <a:t>How does increasing age affect our operating? </a:t>
            </a:r>
          </a:p>
          <a:p>
            <a:pPr marL="342900" indent="-342900">
              <a:buFont typeface="Arial" panose="020B0604020202020204" pitchFamily="34" charset="0"/>
              <a:buChar char="•"/>
            </a:pPr>
            <a:r>
              <a:rPr lang="en-US" sz="2400" b="0" i="1" dirty="0">
                <a:latin typeface="Times New Roman" panose="02020603050405020304" pitchFamily="18" charset="0"/>
                <a:cs typeface="Times New Roman" panose="02020603050405020304" pitchFamily="18" charset="0"/>
              </a:rPr>
              <a:t>Our behavior?</a:t>
            </a:r>
          </a:p>
          <a:p>
            <a:endParaRPr lang="en-US" sz="20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i="1" dirty="0">
                <a:latin typeface="Times New Roman" panose="02020603050405020304" pitchFamily="18" charset="0"/>
                <a:cs typeface="Times New Roman" panose="02020603050405020304" pitchFamily="18" charset="0"/>
              </a:rPr>
              <a:t>I have seen serious examples….(besides myself of course)</a:t>
            </a:r>
          </a:p>
          <a:p>
            <a:endParaRPr lang="en-US" sz="2400" b="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949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452116" y="1284269"/>
            <a:ext cx="1109609" cy="523220"/>
          </a:xfrm>
          <a:prstGeom prst="rect">
            <a:avLst/>
          </a:prstGeom>
          <a:noFill/>
        </p:spPr>
        <p:txBody>
          <a:bodyPr wrap="square" rtlCol="0">
            <a:spAutoFit/>
          </a:bodyPr>
          <a:lstStyle/>
          <a:p>
            <a:r>
              <a:rPr lang="en-US" sz="2800" b="0" i="1" dirty="0">
                <a:latin typeface="Times New Roman" panose="02020603050405020304" pitchFamily="18" charset="0"/>
                <a:cs typeface="Times New Roman" panose="02020603050405020304" pitchFamily="18" charset="0"/>
              </a:rPr>
              <a:t>Topics</a:t>
            </a:r>
          </a:p>
        </p:txBody>
      </p:sp>
      <p:sp>
        <p:nvSpPr>
          <p:cNvPr id="3" name="TextBox 2"/>
          <p:cNvSpPr txBox="1"/>
          <p:nvPr/>
        </p:nvSpPr>
        <p:spPr>
          <a:xfrm>
            <a:off x="1223374" y="1734084"/>
            <a:ext cx="6934307" cy="47089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Introduction</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Awards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DX – Conditions and Situations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 Pileup Listening</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Pileup Behavior – Are you aggressive? How much?</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DQRM – What to do?</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How does increasing age affect our operating? Behavior?</a:t>
            </a:r>
          </a:p>
          <a:p>
            <a:pPr marL="285750" lvl="1" indent="-285750">
              <a:lnSpc>
                <a:spcPct val="150000"/>
              </a:lnSpc>
              <a:buFont typeface="Arial" panose="020B0604020202020204" pitchFamily="34" charset="0"/>
              <a:buChar char="•"/>
            </a:pPr>
            <a:r>
              <a:rPr lang="en-US" sz="2000" b="0" i="1" dirty="0">
                <a:solidFill>
                  <a:srgbClr val="FF0000"/>
                </a:solidFill>
                <a:latin typeface="Times New Roman" panose="02020603050405020304" pitchFamily="18" charset="0"/>
                <a:cs typeface="Times New Roman" panose="02020603050405020304" pitchFamily="18" charset="0"/>
              </a:rPr>
              <a:t>DXpeditions</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Innovations</a:t>
            </a:r>
          </a:p>
          <a:p>
            <a:pPr marL="285750" indent="-285750">
              <a:lnSpc>
                <a:spcPct val="150000"/>
              </a:lnSpc>
              <a:buFont typeface="Arial" panose="020B0604020202020204" pitchFamily="34" charset="0"/>
              <a:buChar char="•"/>
            </a:pPr>
            <a:endParaRPr lang="en-US" sz="2000" b="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9721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267182" y="1387011"/>
            <a:ext cx="2229492" cy="523220"/>
          </a:xfrm>
          <a:prstGeom prst="rect">
            <a:avLst/>
          </a:prstGeom>
          <a:noFill/>
        </p:spPr>
        <p:txBody>
          <a:bodyPr wrap="square" rtlCol="0">
            <a:spAutoFit/>
          </a:bodyPr>
          <a:lstStyle/>
          <a:p>
            <a:r>
              <a:rPr lang="en-US" sz="2800" b="0" i="1" dirty="0">
                <a:latin typeface="Times New Roman" panose="02020603050405020304" pitchFamily="18" charset="0"/>
                <a:cs typeface="Times New Roman" panose="02020603050405020304" pitchFamily="18" charset="0"/>
              </a:rPr>
              <a:t>DXpeditions</a:t>
            </a:r>
            <a:endParaRPr lang="en-US" sz="2800" dirty="0"/>
          </a:p>
        </p:txBody>
      </p:sp>
      <p:sp>
        <p:nvSpPr>
          <p:cNvPr id="4" name="TextBox 3"/>
          <p:cNvSpPr txBox="1"/>
          <p:nvPr/>
        </p:nvSpPr>
        <p:spPr>
          <a:xfrm>
            <a:off x="1140433" y="2137025"/>
            <a:ext cx="7037798" cy="2862322"/>
          </a:xfrm>
          <a:prstGeom prst="rect">
            <a:avLst/>
          </a:prstGeom>
          <a:noFill/>
        </p:spPr>
        <p:txBody>
          <a:bodyPr wrap="square" rtlCol="0">
            <a:spAutoFit/>
          </a:bodyPr>
          <a:lstStyle/>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What did pileups look like 10 years ago? Twenty? Fifty?</a:t>
            </a:r>
          </a:p>
          <a:p>
            <a:pPr marL="342900" indent="-342900">
              <a:buFont typeface="Arial" panose="020B0604020202020204" pitchFamily="34" charset="0"/>
              <a:buChar char="•"/>
            </a:pPr>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What will the “modern” pileup look like in ten years?</a:t>
            </a:r>
          </a:p>
          <a:p>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What will be the role of the Internet in ten years?</a:t>
            </a:r>
          </a:p>
          <a:p>
            <a:pPr marL="342900" indent="-342900">
              <a:buFont typeface="Arial" panose="020B0604020202020204" pitchFamily="34" charset="0"/>
              <a:buChar char="•"/>
            </a:pPr>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What might replace the Internet in DXing?</a:t>
            </a:r>
          </a:p>
          <a:p>
            <a:pPr marL="342900" indent="-342900">
              <a:buFont typeface="Arial" panose="020B0604020202020204" pitchFamily="34" charset="0"/>
              <a:buChar char="•"/>
            </a:pPr>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Is DXing “doomed?” Will it become irrelevant?</a:t>
            </a:r>
          </a:p>
        </p:txBody>
      </p:sp>
    </p:spTree>
    <p:extLst>
      <p:ext uri="{BB962C8B-B14F-4D97-AF65-F5344CB8AC3E}">
        <p14:creationId xmlns:p14="http://schemas.microsoft.com/office/powerpoint/2010/main" val="362749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020328" y="1391396"/>
            <a:ext cx="2791968" cy="461665"/>
          </a:xfrm>
          <a:prstGeom prst="rect">
            <a:avLst/>
          </a:prstGeom>
          <a:noFill/>
        </p:spPr>
        <p:txBody>
          <a:bodyPr wrap="square" rtlCol="0">
            <a:spAutoFit/>
          </a:bodyPr>
          <a:lstStyle/>
          <a:p>
            <a:pPr algn="ctr"/>
            <a:r>
              <a:rPr lang="en-US" sz="2400" b="0" dirty="0">
                <a:latin typeface="Times New Roman" panose="02020603050405020304" pitchFamily="18" charset="0"/>
                <a:cs typeface="Times New Roman" panose="02020603050405020304" pitchFamily="18" charset="0"/>
              </a:rPr>
              <a:t>Introduction</a:t>
            </a:r>
          </a:p>
        </p:txBody>
      </p:sp>
      <p:sp>
        <p:nvSpPr>
          <p:cNvPr id="6" name="TextBox 5"/>
          <p:cNvSpPr txBox="1"/>
          <p:nvPr/>
        </p:nvSpPr>
        <p:spPr>
          <a:xfrm>
            <a:off x="10779904" y="8311793"/>
            <a:ext cx="118311" cy="615553"/>
          </a:xfrm>
          <a:prstGeom prst="rect">
            <a:avLst/>
          </a:prstGeom>
          <a:noFill/>
        </p:spPr>
        <p:txBody>
          <a:bodyPr wrap="square" rtlCol="0">
            <a:spAutoFit/>
          </a:bodyPr>
          <a:lstStyle/>
          <a:p>
            <a:endParaRPr lang="en-US" dirty="0"/>
          </a:p>
        </p:txBody>
      </p:sp>
      <p:sp>
        <p:nvSpPr>
          <p:cNvPr id="3" name="TextBox 2"/>
          <p:cNvSpPr txBox="1"/>
          <p:nvPr/>
        </p:nvSpPr>
        <p:spPr>
          <a:xfrm>
            <a:off x="780837" y="1982913"/>
            <a:ext cx="8075487" cy="923330"/>
          </a:xfrm>
          <a:prstGeom prst="rect">
            <a:avLst/>
          </a:prstGeom>
          <a:noFill/>
        </p:spPr>
        <p:txBody>
          <a:bodyPr wrap="square" rtlCol="0">
            <a:spAutoFit/>
          </a:bodyPr>
          <a:lstStyle/>
          <a:p>
            <a:r>
              <a:rPr lang="en-US" sz="1800" b="0" i="1" dirty="0">
                <a:solidFill>
                  <a:srgbClr val="FF0000"/>
                </a:solidFill>
                <a:latin typeface="Times New Roman" panose="02020603050405020304" pitchFamily="18" charset="0"/>
                <a:cs typeface="Times New Roman" panose="02020603050405020304" pitchFamily="18" charset="0"/>
              </a:rPr>
              <a:t>“The nature of North American pileups is reasonably consistent. The character of Japanese pileups is even more consistent. The quality of European pileups, on the other hand, is marked by diversity.” – OH2BH</a:t>
            </a:r>
          </a:p>
        </p:txBody>
      </p:sp>
      <p:sp>
        <p:nvSpPr>
          <p:cNvPr id="4" name="TextBox 3"/>
          <p:cNvSpPr txBox="1"/>
          <p:nvPr/>
        </p:nvSpPr>
        <p:spPr>
          <a:xfrm>
            <a:off x="606177" y="3226083"/>
            <a:ext cx="8219325" cy="2308324"/>
          </a:xfrm>
          <a:prstGeom prst="rect">
            <a:avLst/>
          </a:prstGeom>
          <a:noFill/>
        </p:spPr>
        <p:txBody>
          <a:bodyPr wrap="square" rtlCol="0">
            <a:spAutoFit/>
          </a:bodyPr>
          <a:lstStyle/>
          <a:p>
            <a:r>
              <a:rPr lang="en-US" sz="1800" b="0" i="1" dirty="0">
                <a:latin typeface="Times New Roman" panose="02020603050405020304" pitchFamily="18" charset="0"/>
                <a:cs typeface="Times New Roman" panose="02020603050405020304" pitchFamily="18" charset="0"/>
              </a:rPr>
              <a:t>What we have added to the usual discussion is a unique consideration of the differences in DXers’ language, culture and temperament that exist around the world – particularly in Europe….and we have really only scratched the surface. </a:t>
            </a:r>
          </a:p>
          <a:p>
            <a:endParaRPr lang="en-US" sz="1800" b="0" i="1" dirty="0"/>
          </a:p>
          <a:p>
            <a:r>
              <a:rPr lang="en-US" sz="1800" b="0" i="1" dirty="0">
                <a:latin typeface="Times New Roman" panose="02020603050405020304" pitchFamily="18" charset="0"/>
                <a:cs typeface="Times New Roman" panose="02020603050405020304" pitchFamily="18" charset="0"/>
              </a:rPr>
              <a:t>Language…is very important, [and] to all of these, we have added a section on the DXpeditioner’s attitude. As in many aspects of life, a good, positive attitude is extremely important in DXpeditioning. These considerations are a work in progress, asking for thoughtful study by the world’s DXpeditioners.</a:t>
            </a:r>
          </a:p>
        </p:txBody>
      </p:sp>
    </p:spTree>
    <p:extLst>
      <p:ext uri="{BB962C8B-B14F-4D97-AF65-F5344CB8AC3E}">
        <p14:creationId xmlns:p14="http://schemas.microsoft.com/office/powerpoint/2010/main" val="468837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452116" y="1284269"/>
            <a:ext cx="1109609" cy="523220"/>
          </a:xfrm>
          <a:prstGeom prst="rect">
            <a:avLst/>
          </a:prstGeom>
          <a:noFill/>
        </p:spPr>
        <p:txBody>
          <a:bodyPr wrap="square" rtlCol="0">
            <a:spAutoFit/>
          </a:bodyPr>
          <a:lstStyle/>
          <a:p>
            <a:r>
              <a:rPr lang="en-US" sz="2800" b="0" i="1" dirty="0">
                <a:latin typeface="Times New Roman" panose="02020603050405020304" pitchFamily="18" charset="0"/>
                <a:cs typeface="Times New Roman" panose="02020603050405020304" pitchFamily="18" charset="0"/>
              </a:rPr>
              <a:t>Topics</a:t>
            </a:r>
          </a:p>
        </p:txBody>
      </p:sp>
      <p:sp>
        <p:nvSpPr>
          <p:cNvPr id="3" name="TextBox 2"/>
          <p:cNvSpPr txBox="1"/>
          <p:nvPr/>
        </p:nvSpPr>
        <p:spPr>
          <a:xfrm>
            <a:off x="1223374" y="1734084"/>
            <a:ext cx="6934307" cy="47089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Introduction</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Awards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Chasing DX – Conditions and Situations</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 Pileup Listening</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Pileup Behavior – Are you aggressive? How much?</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DQRM – What to do?</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How does increasing age affect our operating? Behavior?</a:t>
            </a:r>
          </a:p>
          <a:p>
            <a:pPr marL="285750" lvl="1"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DXpeditions</a:t>
            </a:r>
          </a:p>
          <a:p>
            <a:pPr marL="285750" lvl="1" indent="-285750">
              <a:lnSpc>
                <a:spcPct val="150000"/>
              </a:lnSpc>
              <a:buFont typeface="Arial" panose="020B0604020202020204" pitchFamily="34" charset="0"/>
              <a:buChar char="•"/>
            </a:pPr>
            <a:r>
              <a:rPr lang="en-US" sz="2000" b="0" i="1" dirty="0">
                <a:solidFill>
                  <a:srgbClr val="FF0000"/>
                </a:solidFill>
                <a:latin typeface="Times New Roman" panose="02020603050405020304" pitchFamily="18" charset="0"/>
                <a:cs typeface="Times New Roman" panose="02020603050405020304" pitchFamily="18" charset="0"/>
              </a:rPr>
              <a:t>Innovations</a:t>
            </a:r>
          </a:p>
          <a:p>
            <a:pPr marL="285750" indent="-285750">
              <a:lnSpc>
                <a:spcPct val="150000"/>
              </a:lnSpc>
              <a:buFont typeface="Arial" panose="020B0604020202020204" pitchFamily="34" charset="0"/>
              <a:buChar char="•"/>
            </a:pPr>
            <a:endParaRPr lang="en-US" sz="2000" b="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9025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256908" y="1345914"/>
            <a:ext cx="1879041" cy="523220"/>
          </a:xfrm>
          <a:prstGeom prst="rect">
            <a:avLst/>
          </a:prstGeom>
          <a:noFill/>
        </p:spPr>
        <p:txBody>
          <a:bodyPr wrap="none" rtlCol="0">
            <a:spAutoFit/>
          </a:bodyPr>
          <a:lstStyle/>
          <a:p>
            <a:r>
              <a:rPr lang="en-US" sz="2800" b="0" i="1" dirty="0">
                <a:latin typeface="Times New Roman" panose="02020603050405020304" pitchFamily="18" charset="0"/>
                <a:cs typeface="Times New Roman" panose="02020603050405020304" pitchFamily="18" charset="0"/>
              </a:rPr>
              <a:t>Innovations</a:t>
            </a:r>
          </a:p>
        </p:txBody>
      </p:sp>
      <p:pic>
        <p:nvPicPr>
          <p:cNvPr id="1026" name="Picture 2" descr="https://s3.amazonaws.com/files.qrz.com/g/n7ng/P2230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868" y="2352782"/>
            <a:ext cx="3863085" cy="24100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0418" y="2321961"/>
            <a:ext cx="4448710" cy="3170099"/>
          </a:xfrm>
          <a:prstGeom prst="rect">
            <a:avLst/>
          </a:prstGeom>
          <a:noFill/>
        </p:spPr>
        <p:txBody>
          <a:bodyPr wrap="square" rtlCol="0">
            <a:spAutoFit/>
          </a:bodyPr>
          <a:lstStyle/>
          <a:p>
            <a:r>
              <a:rPr lang="en-US" sz="2000" b="0" i="1" dirty="0">
                <a:latin typeface="Times New Roman" panose="02020603050405020304" pitchFamily="18" charset="0"/>
                <a:cs typeface="Times New Roman" panose="02020603050405020304" pitchFamily="18" charset="0"/>
              </a:rPr>
              <a:t>A few words about Don Miller’s innovations:</a:t>
            </a:r>
            <a:br>
              <a:rPr lang="en-US" sz="2000" b="0" i="1" dirty="0">
                <a:latin typeface="Times New Roman" panose="02020603050405020304" pitchFamily="18" charset="0"/>
                <a:cs typeface="Times New Roman" panose="02020603050405020304" pitchFamily="18" charset="0"/>
              </a:rPr>
            </a:br>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Arguably created the modern pileup style of operating.</a:t>
            </a: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Rapid-fire QSOs – Fast CW.</a:t>
            </a: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Pileup management</a:t>
            </a: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Split operation</a:t>
            </a: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Advocate of “tail-ending,” and very              competent in responding to it.</a:t>
            </a:r>
          </a:p>
        </p:txBody>
      </p:sp>
      <p:sp>
        <p:nvSpPr>
          <p:cNvPr id="4" name="TextBox 3"/>
          <p:cNvSpPr txBox="1"/>
          <p:nvPr/>
        </p:nvSpPr>
        <p:spPr>
          <a:xfrm>
            <a:off x="5578868" y="4880223"/>
            <a:ext cx="2725041" cy="369332"/>
          </a:xfrm>
          <a:prstGeom prst="rect">
            <a:avLst/>
          </a:prstGeom>
          <a:noFill/>
        </p:spPr>
        <p:txBody>
          <a:bodyPr wrap="none" rtlCol="0">
            <a:spAutoFit/>
          </a:bodyPr>
          <a:lstStyle/>
          <a:p>
            <a:r>
              <a:rPr lang="en-US" sz="1800" b="0" i="1" dirty="0">
                <a:latin typeface="Times New Roman" panose="02020603050405020304" pitchFamily="18" charset="0"/>
                <a:cs typeface="Times New Roman" panose="02020603050405020304" pitchFamily="18" charset="0"/>
              </a:rPr>
              <a:t>Don Miller in Visalia, 2015</a:t>
            </a:r>
          </a:p>
        </p:txBody>
      </p:sp>
    </p:spTree>
    <p:extLst>
      <p:ext uri="{BB962C8B-B14F-4D97-AF65-F5344CB8AC3E}">
        <p14:creationId xmlns:p14="http://schemas.microsoft.com/office/powerpoint/2010/main" val="26760915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226085" y="1387012"/>
            <a:ext cx="2054831" cy="523220"/>
          </a:xfrm>
          <a:prstGeom prst="rect">
            <a:avLst/>
          </a:prstGeom>
          <a:noFill/>
        </p:spPr>
        <p:txBody>
          <a:bodyPr wrap="square" rtlCol="0">
            <a:spAutoFit/>
          </a:bodyPr>
          <a:lstStyle/>
          <a:p>
            <a:r>
              <a:rPr lang="en-US" sz="2800" b="0" i="1" dirty="0">
                <a:latin typeface="Times New Roman" panose="02020603050405020304" pitchFamily="18" charset="0"/>
                <a:cs typeface="Times New Roman" panose="02020603050405020304" pitchFamily="18" charset="0"/>
              </a:rPr>
              <a:t>Innovation</a:t>
            </a:r>
            <a:endParaRPr lang="en-US" sz="2800" dirty="0"/>
          </a:p>
        </p:txBody>
      </p:sp>
      <p:sp>
        <p:nvSpPr>
          <p:cNvPr id="3" name="TextBox 2"/>
          <p:cNvSpPr txBox="1"/>
          <p:nvPr/>
        </p:nvSpPr>
        <p:spPr>
          <a:xfrm>
            <a:off x="1099336" y="2075381"/>
            <a:ext cx="7109716" cy="3785652"/>
          </a:xfrm>
          <a:prstGeom prst="rect">
            <a:avLst/>
          </a:prstGeom>
          <a:noFill/>
        </p:spPr>
        <p:txBody>
          <a:bodyPr wrap="square" rtlCol="0">
            <a:spAutoFit/>
          </a:bodyPr>
          <a:lstStyle/>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Within the Ham Radio service / hobby, there is very much a lack of willingness to change. (One reason the average age of hams is increasing so much.)</a:t>
            </a:r>
          </a:p>
          <a:p>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We should think in terms of new procedures and techniques.</a:t>
            </a:r>
          </a:p>
          <a:p>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Thinking outside the box: Is there a more effective – and sane – way for everyone to make a pileup QSO?</a:t>
            </a:r>
          </a:p>
          <a:p>
            <a:pPr marL="342900" indent="-342900">
              <a:buFont typeface="Arial" panose="020B0604020202020204" pitchFamily="34" charset="0"/>
              <a:buChar char="•"/>
            </a:pPr>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Maybe even eliminating the pileup altogether?</a:t>
            </a:r>
          </a:p>
          <a:p>
            <a:pPr lvl="1"/>
            <a:endParaRPr lang="en-US" sz="2000" b="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Would we want such an environment?</a:t>
            </a:r>
          </a:p>
        </p:txBody>
      </p:sp>
    </p:spTree>
    <p:extLst>
      <p:ext uri="{BB962C8B-B14F-4D97-AF65-F5344CB8AC3E}">
        <p14:creationId xmlns:p14="http://schemas.microsoft.com/office/powerpoint/2010/main" val="2874466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246633" y="1520575"/>
            <a:ext cx="1808252" cy="523220"/>
          </a:xfrm>
          <a:prstGeom prst="rect">
            <a:avLst/>
          </a:prstGeom>
          <a:noFill/>
        </p:spPr>
        <p:txBody>
          <a:bodyPr wrap="square" rtlCol="0">
            <a:spAutoFit/>
          </a:bodyPr>
          <a:lstStyle/>
          <a:p>
            <a:r>
              <a:rPr lang="en-US" sz="2800" b="0" i="1" dirty="0">
                <a:latin typeface="Times New Roman" panose="02020603050405020304" pitchFamily="18" charset="0"/>
                <a:cs typeface="Times New Roman" panose="02020603050405020304" pitchFamily="18" charset="0"/>
              </a:rPr>
              <a:t>Mentoring</a:t>
            </a:r>
          </a:p>
        </p:txBody>
      </p:sp>
      <p:sp>
        <p:nvSpPr>
          <p:cNvPr id="3" name="TextBox 2"/>
          <p:cNvSpPr txBox="1"/>
          <p:nvPr/>
        </p:nvSpPr>
        <p:spPr>
          <a:xfrm>
            <a:off x="1038441" y="2350536"/>
            <a:ext cx="6697999" cy="14773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Lots of our problems can be solved through --- mentoring!</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Are you a mentor? Could you be?</a:t>
            </a:r>
          </a:p>
          <a:p>
            <a:pPr marL="285750" indent="-285750">
              <a:lnSpc>
                <a:spcPct val="150000"/>
              </a:lnSpc>
              <a:buFont typeface="Arial" panose="020B0604020202020204" pitchFamily="34" charset="0"/>
              <a:buChar char="•"/>
            </a:pPr>
            <a:r>
              <a:rPr lang="en-US" sz="2000" b="0" i="1" dirty="0">
                <a:latin typeface="Times New Roman" panose="02020603050405020304" pitchFamily="18" charset="0"/>
                <a:cs typeface="Times New Roman" panose="02020603050405020304" pitchFamily="18" charset="0"/>
              </a:rPr>
              <a:t>Can DXU help?</a:t>
            </a:r>
          </a:p>
        </p:txBody>
      </p:sp>
    </p:spTree>
    <p:extLst>
      <p:ext uri="{BB962C8B-B14F-4D97-AF65-F5344CB8AC3E}">
        <p14:creationId xmlns:p14="http://schemas.microsoft.com/office/powerpoint/2010/main" val="14257357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129876" y="1984700"/>
            <a:ext cx="4232953" cy="661207"/>
          </a:xfrm>
          <a:prstGeom prst="rect">
            <a:avLst/>
          </a:prstGeom>
          <a:noFill/>
        </p:spPr>
        <p:txBody>
          <a:bodyPr wrap="square" rtlCol="0">
            <a:spAutoFit/>
          </a:bodyPr>
          <a:lstStyle/>
          <a:p>
            <a:pPr algn="ctr">
              <a:lnSpc>
                <a:spcPct val="150000"/>
              </a:lnSpc>
            </a:pPr>
            <a:r>
              <a:rPr lang="en-US" sz="2800" b="0" i="1" dirty="0">
                <a:latin typeface="Times New Roman" panose="02020603050405020304" pitchFamily="18" charset="0"/>
                <a:cs typeface="Times New Roman" panose="02020603050405020304" pitchFamily="18" charset="0"/>
              </a:rPr>
              <a:t>Summary</a:t>
            </a:r>
          </a:p>
        </p:txBody>
      </p:sp>
    </p:spTree>
    <p:extLst>
      <p:ext uri="{BB962C8B-B14F-4D97-AF65-F5344CB8AC3E}">
        <p14:creationId xmlns:p14="http://schemas.microsoft.com/office/powerpoint/2010/main" val="18150547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917957" y="1884487"/>
            <a:ext cx="3019016" cy="1138773"/>
          </a:xfrm>
          <a:prstGeom prst="rect">
            <a:avLst/>
          </a:prstGeom>
          <a:noFill/>
        </p:spPr>
        <p:txBody>
          <a:bodyPr wrap="square" rtlCol="0">
            <a:spAutoFit/>
          </a:bodyPr>
          <a:lstStyle/>
          <a:p>
            <a:pPr algn="ctr"/>
            <a:r>
              <a:rPr lang="en-US" b="0" i="1" dirty="0">
                <a:latin typeface="Times New Roman" panose="02020603050405020304" pitchFamily="18" charset="0"/>
                <a:cs typeface="Times New Roman" panose="02020603050405020304" pitchFamily="18" charset="0"/>
              </a:rPr>
              <a:t>Discussion? Comments?  </a:t>
            </a:r>
          </a:p>
        </p:txBody>
      </p:sp>
    </p:spTree>
    <p:extLst>
      <p:ext uri="{BB962C8B-B14F-4D97-AF65-F5344CB8AC3E}">
        <p14:creationId xmlns:p14="http://schemas.microsoft.com/office/powerpoint/2010/main" val="8907987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349376" y="1910992"/>
            <a:ext cx="2342508" cy="615553"/>
          </a:xfrm>
          <a:prstGeom prst="rect">
            <a:avLst/>
          </a:prstGeom>
          <a:noFill/>
        </p:spPr>
        <p:txBody>
          <a:bodyPr wrap="square" rtlCol="0">
            <a:spAutoFit/>
          </a:bodyPr>
          <a:lstStyle/>
          <a:p>
            <a:r>
              <a:rPr lang="en-US" b="0" i="1" dirty="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689" y="1695236"/>
            <a:ext cx="6092574" cy="4171308"/>
          </a:xfrm>
          <a:prstGeom prst="rect">
            <a:avLst/>
          </a:prstGeom>
        </p:spPr>
      </p:pic>
    </p:spTree>
    <p:extLst>
      <p:ext uri="{BB962C8B-B14F-4D97-AF65-F5344CB8AC3E}">
        <p14:creationId xmlns:p14="http://schemas.microsoft.com/office/powerpoint/2010/main" val="957287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349376" y="1910992"/>
            <a:ext cx="2342508" cy="615553"/>
          </a:xfrm>
          <a:prstGeom prst="rect">
            <a:avLst/>
          </a:prstGeom>
          <a:noFill/>
        </p:spPr>
        <p:txBody>
          <a:bodyPr wrap="square" rtlCol="0">
            <a:spAutoFit/>
          </a:bodyPr>
          <a:lstStyle/>
          <a:p>
            <a:r>
              <a:rPr lang="en-US" b="0" i="1" dirty="0">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749" y="1695235"/>
            <a:ext cx="3462390" cy="4777483"/>
          </a:xfrm>
          <a:prstGeom prst="rect">
            <a:avLst/>
          </a:prstGeom>
        </p:spPr>
      </p:pic>
    </p:spTree>
    <p:extLst>
      <p:ext uri="{BB962C8B-B14F-4D97-AF65-F5344CB8AC3E}">
        <p14:creationId xmlns:p14="http://schemas.microsoft.com/office/powerpoint/2010/main" val="3525974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349376" y="1910992"/>
            <a:ext cx="2342508" cy="615553"/>
          </a:xfrm>
          <a:prstGeom prst="rect">
            <a:avLst/>
          </a:prstGeom>
          <a:noFill/>
        </p:spPr>
        <p:txBody>
          <a:bodyPr wrap="square" rtlCol="0">
            <a:spAutoFit/>
          </a:bodyPr>
          <a:lstStyle/>
          <a:p>
            <a:r>
              <a:rPr lang="en-US" b="0" i="1" dirty="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431" y="1695236"/>
            <a:ext cx="6780943" cy="4325419"/>
          </a:xfrm>
          <a:prstGeom prst="rect">
            <a:avLst/>
          </a:prstGeom>
        </p:spPr>
      </p:pic>
    </p:spTree>
    <p:extLst>
      <p:ext uri="{BB962C8B-B14F-4D97-AF65-F5344CB8AC3E}">
        <p14:creationId xmlns:p14="http://schemas.microsoft.com/office/powerpoint/2010/main" val="1624742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349376" y="1910992"/>
            <a:ext cx="2342508" cy="615553"/>
          </a:xfrm>
          <a:prstGeom prst="rect">
            <a:avLst/>
          </a:prstGeom>
          <a:noFill/>
        </p:spPr>
        <p:txBody>
          <a:bodyPr wrap="square" rtlCol="0">
            <a:spAutoFit/>
          </a:bodyPr>
          <a:lstStyle/>
          <a:p>
            <a:r>
              <a:rPr lang="en-US" b="0" i="1" dirty="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559" y="1736333"/>
            <a:ext cx="5959011" cy="3657600"/>
          </a:xfrm>
          <a:prstGeom prst="rect">
            <a:avLst/>
          </a:prstGeom>
        </p:spPr>
      </p:pic>
    </p:spTree>
    <p:extLst>
      <p:ext uri="{BB962C8B-B14F-4D97-AF65-F5344CB8AC3E}">
        <p14:creationId xmlns:p14="http://schemas.microsoft.com/office/powerpoint/2010/main" val="210931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10779904" y="8311793"/>
            <a:ext cx="118311" cy="615553"/>
          </a:xfrm>
          <a:prstGeom prst="rect">
            <a:avLst/>
          </a:prstGeom>
          <a:noFill/>
        </p:spPr>
        <p:txBody>
          <a:bodyPr wrap="square" rtlCol="0">
            <a:spAutoFit/>
          </a:bodyPr>
          <a:lstStyle/>
          <a:p>
            <a:endParaRPr lang="en-US" dirty="0"/>
          </a:p>
        </p:txBody>
      </p:sp>
      <p:sp>
        <p:nvSpPr>
          <p:cNvPr id="5" name="TextBox 4"/>
          <p:cNvSpPr txBox="1"/>
          <p:nvPr/>
        </p:nvSpPr>
        <p:spPr>
          <a:xfrm>
            <a:off x="2486346" y="2291137"/>
            <a:ext cx="3755323" cy="461665"/>
          </a:xfrm>
          <a:prstGeom prst="rect">
            <a:avLst/>
          </a:prstGeom>
          <a:noFill/>
        </p:spPr>
        <p:txBody>
          <a:bodyPr wrap="none" rtlCol="0">
            <a:spAutoFit/>
          </a:bodyPr>
          <a:lstStyle/>
          <a:p>
            <a:r>
              <a:rPr lang="en-US" sz="2400" b="0" i="1" dirty="0">
                <a:latin typeface="Times" panose="02020603050405020304" pitchFamily="18" charset="0"/>
                <a:cs typeface="Times" panose="02020603050405020304" pitchFamily="18" charset="0"/>
              </a:rPr>
              <a:t>It Takes Two to Tango, Part I</a:t>
            </a:r>
          </a:p>
        </p:txBody>
      </p:sp>
    </p:spTree>
    <p:extLst>
      <p:ext uri="{BB962C8B-B14F-4D97-AF65-F5344CB8AC3E}">
        <p14:creationId xmlns:p14="http://schemas.microsoft.com/office/powerpoint/2010/main" val="11169737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2619909" y="2280863"/>
            <a:ext cx="3195105" cy="523220"/>
          </a:xfrm>
          <a:prstGeom prst="rect">
            <a:avLst/>
          </a:prstGeom>
          <a:noFill/>
        </p:spPr>
        <p:txBody>
          <a:bodyPr wrap="none" rtlCol="0">
            <a:spAutoFit/>
          </a:bodyPr>
          <a:lstStyle/>
          <a:p>
            <a:r>
              <a:rPr lang="en-US" sz="2800" b="0" dirty="0">
                <a:latin typeface="Times New Roman" panose="02020603050405020304" pitchFamily="18" charset="0"/>
                <a:cs typeface="Times New Roman" panose="02020603050405020304" pitchFamily="18" charset="0"/>
              </a:rPr>
              <a:t>Thanks for listening!</a:t>
            </a:r>
          </a:p>
        </p:txBody>
      </p:sp>
    </p:spTree>
    <p:extLst>
      <p:ext uri="{BB962C8B-B14F-4D97-AF65-F5344CB8AC3E}">
        <p14:creationId xmlns:p14="http://schemas.microsoft.com/office/powerpoint/2010/main" val="221140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739741" y="1627702"/>
            <a:ext cx="7849456" cy="1754326"/>
          </a:xfrm>
          <a:prstGeom prst="rect">
            <a:avLst/>
          </a:prstGeom>
          <a:noFill/>
        </p:spPr>
        <p:txBody>
          <a:bodyPr wrap="square" rtlCol="0">
            <a:spAutoFit/>
          </a:bodyPr>
          <a:lstStyle/>
          <a:p>
            <a:pPr>
              <a:lnSpc>
                <a:spcPct val="150000"/>
              </a:lnSpc>
            </a:pPr>
            <a:r>
              <a:rPr lang="en-US" sz="1800" b="0" i="1" dirty="0">
                <a:latin typeface="Times New Roman" panose="02020603050405020304" pitchFamily="18" charset="0"/>
                <a:cs typeface="Times New Roman" panose="02020603050405020304" pitchFamily="18" charset="0"/>
              </a:rPr>
              <a:t>“If each European country were served in its own language, all instructions given by the DXpedition operator would undoubtedly be perfectly understandable and QSO rates would soar. But with no common language, Europeans are understandably less accountable for what they do or say.”</a:t>
            </a:r>
          </a:p>
        </p:txBody>
      </p:sp>
      <p:sp>
        <p:nvSpPr>
          <p:cNvPr id="6" name="TextBox 5"/>
          <p:cNvSpPr txBox="1"/>
          <p:nvPr/>
        </p:nvSpPr>
        <p:spPr>
          <a:xfrm>
            <a:off x="10779904" y="8311793"/>
            <a:ext cx="118311" cy="615553"/>
          </a:xfrm>
          <a:prstGeom prst="rect">
            <a:avLst/>
          </a:prstGeom>
          <a:noFill/>
        </p:spPr>
        <p:txBody>
          <a:bodyPr wrap="square" rtlCol="0">
            <a:spAutoFit/>
          </a:bodyPr>
          <a:lstStyle/>
          <a:p>
            <a:endParaRPr lang="en-US" dirty="0"/>
          </a:p>
        </p:txBody>
      </p:sp>
      <p:pic>
        <p:nvPicPr>
          <p:cNvPr id="2050" name="Picture 2" descr="06_P1180519_cropp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275" y="3760341"/>
            <a:ext cx="2738437" cy="202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247187" y="3972674"/>
            <a:ext cx="3842535" cy="1323439"/>
          </a:xfrm>
          <a:prstGeom prst="rect">
            <a:avLst/>
          </a:prstGeom>
          <a:noFill/>
        </p:spPr>
        <p:txBody>
          <a:bodyPr wrap="square" rtlCol="0">
            <a:spAutoFit/>
          </a:bodyPr>
          <a:lstStyle/>
          <a:p>
            <a:r>
              <a:rPr lang="en-GB" sz="1600" b="0" dirty="0">
                <a:latin typeface="Times New Roman" panose="02020603050405020304" pitchFamily="18" charset="0"/>
                <a:cs typeface="Times New Roman" panose="02020603050405020304" pitchFamily="18" charset="0"/>
              </a:rPr>
              <a:t>Mike, OE6MBG, a multi-lingual language professor interrelates languages and cultures in a variety of ways of responding to orders while here dressing for an occasion of 75M evening opening.</a:t>
            </a:r>
            <a:endParaRPr lang="en-US" sz="16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7606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55876">
                <a:alpha val="80000"/>
              </a:srgbClr>
            </a:gs>
            <a:gs pos="66000">
              <a:srgbClr val="FFFFFF">
                <a:alpha val="80000"/>
              </a:srgb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394272" y="1313036"/>
            <a:ext cx="6218879" cy="1015663"/>
          </a:xfrm>
          <a:prstGeom prst="rect">
            <a:avLst/>
          </a:prstGeom>
          <a:noFill/>
        </p:spPr>
        <p:txBody>
          <a:bodyPr wrap="square" rtlCol="0">
            <a:spAutoFit/>
          </a:bodyPr>
          <a:lstStyle/>
          <a:p>
            <a:r>
              <a:rPr lang="en-US" sz="2000" b="0" i="1" dirty="0">
                <a:latin typeface="Times New Roman" panose="02020603050405020304" pitchFamily="18" charset="0"/>
                <a:cs typeface="Times New Roman" panose="02020603050405020304" pitchFamily="18" charset="0"/>
              </a:rPr>
              <a:t>It takes Two to Tango, Part I   </a:t>
            </a:r>
          </a:p>
          <a:p>
            <a:r>
              <a:rPr lang="en-US" sz="2000" b="0" i="1" dirty="0">
                <a:latin typeface="Times New Roman" panose="02020603050405020304" pitchFamily="18" charset="0"/>
                <a:cs typeface="Times New Roman" panose="02020603050405020304" pitchFamily="18" charset="0"/>
              </a:rPr>
              <a:t>Section I</a:t>
            </a:r>
          </a:p>
          <a:p>
            <a:r>
              <a:rPr lang="en-US" sz="2000" b="0" i="1" dirty="0">
                <a:solidFill>
                  <a:srgbClr val="FF0000"/>
                </a:solidFill>
                <a:latin typeface="Times New Roman" panose="02020603050405020304" pitchFamily="18" charset="0"/>
                <a:cs typeface="Times New Roman" panose="02020603050405020304" pitchFamily="18" charset="0"/>
              </a:rPr>
              <a:t>Learning and Understanding the Differences of the World</a:t>
            </a:r>
          </a:p>
        </p:txBody>
      </p:sp>
      <p:graphicFrame>
        <p:nvGraphicFramePr>
          <p:cNvPr id="3" name="Table 2"/>
          <p:cNvGraphicFramePr>
            <a:graphicFrameLocks noGrp="1"/>
          </p:cNvGraphicFramePr>
          <p:nvPr>
            <p:extLst>
              <p:ext uri="{D42A27DB-BD31-4B8C-83A1-F6EECF244321}">
                <p14:modId xmlns:p14="http://schemas.microsoft.com/office/powerpoint/2010/main" val="229813468"/>
              </p:ext>
            </p:extLst>
          </p:nvPr>
        </p:nvGraphicFramePr>
        <p:xfrm>
          <a:off x="1428108" y="2558263"/>
          <a:ext cx="6082301" cy="3585683"/>
        </p:xfrm>
        <a:graphic>
          <a:graphicData uri="http://schemas.openxmlformats.org/drawingml/2006/table">
            <a:tbl>
              <a:tblPr>
                <a:tableStyleId>{5C22544A-7EE6-4342-B048-85BDC9FD1C3A}</a:tableStyleId>
              </a:tblPr>
              <a:tblGrid>
                <a:gridCol w="6082301">
                  <a:extLst>
                    <a:ext uri="{9D8B030D-6E8A-4147-A177-3AD203B41FA5}">
                      <a16:colId xmlns:a16="http://schemas.microsoft.com/office/drawing/2014/main" val="20000"/>
                    </a:ext>
                  </a:extLst>
                </a:gridCol>
              </a:tblGrid>
              <a:tr h="3585683">
                <a:tc>
                  <a:txBody>
                    <a:bodyPr/>
                    <a:lstStyle/>
                    <a:p>
                      <a:pPr marL="0" marR="0" algn="l">
                        <a:spcBef>
                          <a:spcPts val="0"/>
                        </a:spcBef>
                        <a:spcAft>
                          <a:spcPts val="0"/>
                        </a:spcAft>
                      </a:pPr>
                      <a:r>
                        <a:rPr lang="en-US" sz="2000" i="1" dirty="0">
                          <a:effectLst/>
                          <a:latin typeface="Times New Roman" panose="02020603050405020304" pitchFamily="18" charset="0"/>
                          <a:cs typeface="Times New Roman" panose="02020603050405020304" pitchFamily="18" charset="0"/>
                        </a:rPr>
                        <a:t>”You must talk to the European using the same,</a:t>
                      </a:r>
                      <a:br>
                        <a:rPr lang="en-US" sz="2000" i="1" dirty="0">
                          <a:effectLst/>
                          <a:latin typeface="Times New Roman" panose="02020603050405020304" pitchFamily="18" charset="0"/>
                          <a:cs typeface="Times New Roman" panose="02020603050405020304" pitchFamily="18" charset="0"/>
                        </a:rPr>
                      </a:br>
                      <a:r>
                        <a:rPr lang="en-US" sz="2000" i="1" dirty="0">
                          <a:effectLst/>
                          <a:latin typeface="Times New Roman" panose="02020603050405020304" pitchFamily="18" charset="0"/>
                          <a:cs typeface="Times New Roman" panose="02020603050405020304" pitchFamily="18" charset="0"/>
                        </a:rPr>
                        <a:t> limited phonetic phrases* that he has adopted from English, sticking to clear and simple QSO content with reasonable speed and clarity.”</a:t>
                      </a:r>
                    </a:p>
                    <a:p>
                      <a:pPr marL="0" marR="0" algn="l">
                        <a:spcBef>
                          <a:spcPts val="0"/>
                        </a:spcBef>
                        <a:spcAft>
                          <a:spcPts val="0"/>
                        </a:spcAft>
                      </a:pPr>
                      <a:endParaRPr lang="en-US" sz="2000" b="1" i="1" dirty="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l">
                        <a:spcBef>
                          <a:spcPts val="0"/>
                        </a:spcBef>
                        <a:spcAft>
                          <a:spcPts val="0"/>
                        </a:spcAft>
                      </a:pPr>
                      <a:r>
                        <a:rPr lang="en-US" sz="2000" b="0" i="1" dirty="0">
                          <a:effectLst/>
                          <a:latin typeface="Times New Roman" panose="02020603050405020304" pitchFamily="18" charset="0"/>
                          <a:ea typeface="SimSun" panose="02010600030101010101" pitchFamily="2" charset="-122"/>
                          <a:cs typeface="Times New Roman" panose="02020603050405020304" pitchFamily="18" charset="0"/>
                        </a:rPr>
                        <a:t>To get an idea of the language difficulties English</a:t>
                      </a:r>
                      <a:r>
                        <a:rPr lang="en-US" sz="2000" b="0" i="1" baseline="0" dirty="0">
                          <a:effectLst/>
                          <a:latin typeface="Times New Roman" panose="02020603050405020304" pitchFamily="18" charset="0"/>
                          <a:ea typeface="SimSun" panose="02010600030101010101" pitchFamily="2" charset="-122"/>
                          <a:cs typeface="Times New Roman" panose="02020603050405020304" pitchFamily="18" charset="0"/>
                        </a:rPr>
                        <a:t> speaking DXpeditioners face, look carefully at the comments shown on the European DX spotting networks. If you think about it, it’s very revealing.</a:t>
                      </a:r>
                    </a:p>
                    <a:p>
                      <a:pPr marL="0" marR="0" algn="l">
                        <a:spcBef>
                          <a:spcPts val="0"/>
                        </a:spcBef>
                        <a:spcAft>
                          <a:spcPts val="0"/>
                        </a:spcAft>
                      </a:pPr>
                      <a:endParaRPr lang="en-US" sz="2000" b="0" i="1" baseline="0" dirty="0">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l">
                        <a:spcBef>
                          <a:spcPts val="0"/>
                        </a:spcBef>
                        <a:spcAft>
                          <a:spcPts val="0"/>
                        </a:spcAft>
                      </a:pPr>
                      <a:r>
                        <a:rPr lang="en-US" sz="1400" b="0" i="1" baseline="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1400" b="0" i="0" kern="1200" dirty="0">
                          <a:solidFill>
                            <a:schemeClr val="dk1"/>
                          </a:solidFill>
                          <a:effectLst/>
                          <a:latin typeface="+mn-lt"/>
                          <a:ea typeface="+mn-ea"/>
                          <a:cs typeface="+mn-cs"/>
                        </a:rPr>
                        <a:t>1 (grammar) a small group of </a:t>
                      </a:r>
                      <a:r>
                        <a:rPr lang="en-US" sz="1400" b="1" i="0" kern="1200" dirty="0">
                          <a:solidFill>
                            <a:schemeClr val="dk1"/>
                          </a:solidFill>
                          <a:effectLst/>
                          <a:latin typeface="+mn-lt"/>
                          <a:ea typeface="+mn-ea"/>
                          <a:cs typeface="+mn-cs"/>
                        </a:rPr>
                        <a:t>words</a:t>
                      </a:r>
                      <a:r>
                        <a:rPr lang="en-US" sz="1400" b="0" i="0" kern="1200" dirty="0">
                          <a:solidFill>
                            <a:schemeClr val="dk1"/>
                          </a:solidFill>
                          <a:effectLst/>
                          <a:latin typeface="+mn-lt"/>
                          <a:ea typeface="+mn-ea"/>
                          <a:cs typeface="+mn-cs"/>
                        </a:rPr>
                        <a:t> without a finite verb that together have a particular </a:t>
                      </a:r>
                      <a:r>
                        <a:rPr lang="en-US" sz="1400" b="1" i="0" kern="1200" dirty="0">
                          <a:solidFill>
                            <a:schemeClr val="dk1"/>
                          </a:solidFill>
                          <a:effectLst/>
                          <a:latin typeface="+mn-lt"/>
                          <a:ea typeface="+mn-ea"/>
                          <a:cs typeface="+mn-cs"/>
                        </a:rPr>
                        <a:t>meaning</a:t>
                      </a:r>
                      <a:r>
                        <a:rPr lang="en-US" sz="1400" b="0" i="0" kern="1200" dirty="0">
                          <a:solidFill>
                            <a:schemeClr val="dk1"/>
                          </a:solidFill>
                          <a:effectLst/>
                          <a:latin typeface="+mn-lt"/>
                          <a:ea typeface="+mn-ea"/>
                          <a:cs typeface="+mn-cs"/>
                        </a:rPr>
                        <a:t> and that typically form part of a </a:t>
                      </a:r>
                      <a:r>
                        <a:rPr lang="en-US" sz="1400" b="1" i="0" kern="1200" dirty="0">
                          <a:solidFill>
                            <a:schemeClr val="dk1"/>
                          </a:solidFill>
                          <a:effectLst/>
                          <a:latin typeface="+mn-lt"/>
                          <a:ea typeface="+mn-ea"/>
                          <a:cs typeface="+mn-cs"/>
                        </a:rPr>
                        <a:t>sentence</a:t>
                      </a:r>
                      <a:endParaRPr lang="en-US" sz="1400" b="0" i="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79265621"/>
      </p:ext>
    </p:extLst>
  </p:cSld>
  <p:clrMapOvr>
    <a:masterClrMapping/>
  </p:clrMapOvr>
</p:sld>
</file>

<file path=ppt/theme/theme1.xml><?xml version="1.0" encoding="utf-8"?>
<a:theme xmlns:a="http://schemas.openxmlformats.org/drawingml/2006/main" name="DXU Template">
  <a:themeElements>
    <a:clrScheme name="Cisco2003Template 11">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EEB30E"/>
      </a:folHlink>
    </a:clrScheme>
    <a:fontScheme name="Cisco2003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isco2003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sco2003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isco2003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sco2003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sco2003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sco2003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isco2003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isco2003Template 8">
        <a:dk1>
          <a:srgbClr val="000000"/>
        </a:dk1>
        <a:lt1>
          <a:srgbClr val="FFFFFF"/>
        </a:lt1>
        <a:dk2>
          <a:srgbClr val="FFFFFF"/>
        </a:dk2>
        <a:lt2>
          <a:srgbClr val="000000"/>
        </a:lt2>
        <a:accent1>
          <a:srgbClr val="339999"/>
        </a:accent1>
        <a:accent2>
          <a:srgbClr val="B92B38"/>
        </a:accent2>
        <a:accent3>
          <a:srgbClr val="FFFFFF"/>
        </a:accent3>
        <a:accent4>
          <a:srgbClr val="000000"/>
        </a:accent4>
        <a:accent5>
          <a:srgbClr val="ADCACA"/>
        </a:accent5>
        <a:accent6>
          <a:srgbClr val="A72632"/>
        </a:accent6>
        <a:hlink>
          <a:srgbClr val="FF9900"/>
        </a:hlink>
        <a:folHlink>
          <a:srgbClr val="FF9900"/>
        </a:folHlink>
      </a:clrScheme>
      <a:clrMap bg1="lt1" tx1="dk1" bg2="lt2" tx2="dk2" accent1="accent1" accent2="accent2" accent3="accent3" accent4="accent4" accent5="accent5" accent6="accent6" hlink="hlink" folHlink="folHlink"/>
    </a:extraClrScheme>
    <a:extraClrScheme>
      <a:clrScheme name="Cisco2003Template 9">
        <a:dk1>
          <a:srgbClr val="000000"/>
        </a:dk1>
        <a:lt1>
          <a:srgbClr val="FFFFFF"/>
        </a:lt1>
        <a:dk2>
          <a:srgbClr val="FFFFFF"/>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FF9900"/>
        </a:folHlink>
      </a:clrScheme>
      <a:clrMap bg1="lt1" tx1="dk1" bg2="lt2" tx2="dk2" accent1="accent1" accent2="accent2" accent3="accent3" accent4="accent4" accent5="accent5" accent6="accent6" hlink="hlink" folHlink="folHlink"/>
    </a:extraClrScheme>
    <a:extraClrScheme>
      <a:clrScheme name="Cisco2003Template 10">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FF9900"/>
        </a:folHlink>
      </a:clrScheme>
      <a:clrMap bg1="lt1" tx1="dk1" bg2="lt2" tx2="dk2" accent1="accent1" accent2="accent2" accent3="accent3" accent4="accent4" accent5="accent5" accent6="accent6" hlink="hlink" folHlink="folHlink"/>
    </a:extraClrScheme>
    <a:extraClrScheme>
      <a:clrScheme name="Cisco2003Template 11">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EEB30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Cisco2003_template_Q104_4</Template>
  <TotalTime>25893</TotalTime>
  <Words>2461</Words>
  <Application>Microsoft Office PowerPoint</Application>
  <PresentationFormat>On-screen Show (4:3)</PresentationFormat>
  <Paragraphs>501</Paragraphs>
  <Slides>70</Slides>
  <Notes>9</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70</vt:i4>
      </vt:variant>
    </vt:vector>
  </HeadingPairs>
  <TitlesOfParts>
    <vt:vector size="84" baseType="lpstr">
      <vt:lpstr>ＭＳ Ｐゴシック</vt:lpstr>
      <vt:lpstr>SimSun</vt:lpstr>
      <vt:lpstr>Arial</vt:lpstr>
      <vt:lpstr>Calibri</vt:lpstr>
      <vt:lpstr>Calibri Light</vt:lpstr>
      <vt:lpstr>Neurochrome</vt:lpstr>
      <vt:lpstr>Times</vt:lpstr>
      <vt:lpstr>Times New Roman</vt:lpstr>
      <vt:lpstr>DXU Template</vt:lpstr>
      <vt:lpstr>4_Custom Design</vt:lpstr>
      <vt:lpstr>3_Custom Design</vt:lpstr>
      <vt:lpstr>2_Custom Design</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David Sauerhaft</dc:creator>
  <cp:lastModifiedBy>Mills</cp:lastModifiedBy>
  <cp:revision>866</cp:revision>
  <cp:lastPrinted>2012-03-23T22:12:51Z</cp:lastPrinted>
  <dcterms:created xsi:type="dcterms:W3CDTF">2015-03-23T15:52:06Z</dcterms:created>
  <dcterms:modified xsi:type="dcterms:W3CDTF">2016-04-08T23:28:32Z</dcterms:modified>
</cp:coreProperties>
</file>