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6" r:id="rId1"/>
  </p:sldMasterIdLst>
  <p:notesMasterIdLst>
    <p:notesMasterId r:id="rId51"/>
  </p:notesMasterIdLst>
  <p:handoutMasterIdLst>
    <p:handoutMasterId r:id="rId52"/>
  </p:handoutMasterIdLst>
  <p:sldIdLst>
    <p:sldId id="1051" r:id="rId2"/>
    <p:sldId id="854" r:id="rId3"/>
    <p:sldId id="500" r:id="rId4"/>
    <p:sldId id="1053" r:id="rId5"/>
    <p:sldId id="1095" r:id="rId6"/>
    <p:sldId id="1088" r:id="rId7"/>
    <p:sldId id="1092" r:id="rId8"/>
    <p:sldId id="1084" r:id="rId9"/>
    <p:sldId id="1083" r:id="rId10"/>
    <p:sldId id="1120" r:id="rId11"/>
    <p:sldId id="1070" r:id="rId12"/>
    <p:sldId id="1076" r:id="rId13"/>
    <p:sldId id="1096" r:id="rId14"/>
    <p:sldId id="1055" r:id="rId15"/>
    <p:sldId id="1089" r:id="rId16"/>
    <p:sldId id="1119" r:id="rId17"/>
    <p:sldId id="1091" r:id="rId18"/>
    <p:sldId id="1121" r:id="rId19"/>
    <p:sldId id="1074" r:id="rId20"/>
    <p:sldId id="1097" r:id="rId21"/>
    <p:sldId id="1098" r:id="rId22"/>
    <p:sldId id="1069" r:id="rId23"/>
    <p:sldId id="1099" r:id="rId24"/>
    <p:sldId id="1058" r:id="rId25"/>
    <p:sldId id="1100" r:id="rId26"/>
    <p:sldId id="1056" r:id="rId27"/>
    <p:sldId id="1101" r:id="rId28"/>
    <p:sldId id="1103" r:id="rId29"/>
    <p:sldId id="1102" r:id="rId30"/>
    <p:sldId id="1104" r:id="rId31"/>
    <p:sldId id="1105" r:id="rId32"/>
    <p:sldId id="1090" r:id="rId33"/>
    <p:sldId id="1106" r:id="rId34"/>
    <p:sldId id="1066" r:id="rId35"/>
    <p:sldId id="1107" r:id="rId36"/>
    <p:sldId id="1110" r:id="rId37"/>
    <p:sldId id="1108" r:id="rId38"/>
    <p:sldId id="1109" r:id="rId39"/>
    <p:sldId id="1111" r:id="rId40"/>
    <p:sldId id="1114" r:id="rId41"/>
    <p:sldId id="1063" r:id="rId42"/>
    <p:sldId id="1067" r:id="rId43"/>
    <p:sldId id="1115" r:id="rId44"/>
    <p:sldId id="1117" r:id="rId45"/>
    <p:sldId id="1068" r:id="rId46"/>
    <p:sldId id="1118" r:id="rId47"/>
    <p:sldId id="1072" r:id="rId48"/>
    <p:sldId id="1122" r:id="rId49"/>
    <p:sldId id="1123" r:id="rId50"/>
  </p:sldIdLst>
  <p:sldSz cx="9144000" cy="6858000" type="screen4x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1pPr>
    <a:lvl2pPr marL="4572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2pPr>
    <a:lvl3pPr marL="9144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3pPr>
    <a:lvl4pPr marL="13716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4pPr>
    <a:lvl5pPr marL="18288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5pPr>
    <a:lvl6pPr marL="22860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6pPr>
    <a:lvl7pPr marL="27432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7pPr>
    <a:lvl8pPr marL="32004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8pPr>
    <a:lvl9pPr marL="36576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pos="7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>
          <p15:clr>
            <a:srgbClr val="A4A3A4"/>
          </p15:clr>
        </p15:guide>
        <p15:guide id="2" pos="2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1"/>
    <a:srgbClr val="355876"/>
    <a:srgbClr val="240489"/>
    <a:srgbClr val="348906"/>
    <a:srgbClr val="001424"/>
    <a:srgbClr val="5D5F5E"/>
    <a:srgbClr val="567895"/>
    <a:srgbClr val="62E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35" autoAdjust="0"/>
    <p:restoredTop sz="84877" autoAdjust="0"/>
  </p:normalViewPr>
  <p:slideViewPr>
    <p:cSldViewPr snapToGrid="0" showGuides="1">
      <p:cViewPr varScale="1">
        <p:scale>
          <a:sx n="64" d="100"/>
          <a:sy n="64" d="100"/>
        </p:scale>
        <p:origin x="1152" y="60"/>
      </p:cViewPr>
      <p:guideLst>
        <p:guide orient="horz" pos="1616"/>
        <p:guide pos="7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-4992" y="-1280"/>
      </p:cViewPr>
      <p:guideLst>
        <p:guide orient="horz" pos="2896"/>
        <p:guide pos="22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/>
            </a:lvl1pPr>
          </a:lstStyle>
          <a:p>
            <a:fld id="{F4DEEF23-2811-4F41-924E-0DE039015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5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79450"/>
            <a:ext cx="4630737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15"/>
          <p:cNvSpPr>
            <a:spLocks noChangeArrowheads="1"/>
          </p:cNvSpPr>
          <p:nvPr/>
        </p:nvSpPr>
        <p:spPr bwMode="auto">
          <a:xfrm>
            <a:off x="57150" y="8843963"/>
            <a:ext cx="68802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4" tIns="50787" rIns="96814" bIns="50787">
            <a:prstTxWarp prst="textNoShape">
              <a:avLst/>
            </a:prstTxWarp>
            <a:spAutoFit/>
          </a:bodyPr>
          <a:lstStyle/>
          <a:p>
            <a:pPr defTabSz="619125" eaLnBrk="0" hangingPunct="0">
              <a:tabLst>
                <a:tab pos="2416175" algn="l"/>
                <a:tab pos="4889500" algn="l"/>
              </a:tabLst>
            </a:pPr>
            <a:r>
              <a:rPr lang="en-US" sz="800"/>
              <a:t>© 2002, Cisco Systems, Inc. </a:t>
            </a:r>
          </a:p>
        </p:txBody>
      </p: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155575" y="8858250"/>
            <a:ext cx="671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77841" name="Rectangle 1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86463" y="8737600"/>
            <a:ext cx="822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5" tIns="0" rIns="19045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 b="0"/>
            </a:lvl1pPr>
          </a:lstStyle>
          <a:p>
            <a:fld id="{2C2F1268-DAA7-5B4A-BBED-1B1085CC18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842" name="Rectangle 1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135563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4592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8275" indent="-1682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1pPr>
    <a:lvl2pPr marL="5794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2pPr>
    <a:lvl3pPr marL="10271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3pPr>
    <a:lvl4pPr marL="14938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4pPr>
    <a:lvl5pPr marL="19431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A7607-E85B-6646-B5C2-E7C9923C0710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242888"/>
            <a:ext cx="5264150" cy="3948112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30700"/>
            <a:ext cx="6143625" cy="42052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27" tIns="45713" rIns="91427" bIns="45713"/>
          <a:lstStyle/>
          <a:p>
            <a:pPr>
              <a:buNone/>
            </a:pPr>
            <a:endParaRPr lang="en-US" dirty="0">
              <a:latin typeface="Arial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775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84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solidFill>
            <a:srgbClr val="355876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25600" y="16637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alpha val="30000"/>
                </a:schemeClr>
              </a:gs>
              <a:gs pos="100000">
                <a:srgbClr val="FFFFFF">
                  <a:alpha val="20000"/>
                </a:srgb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25600" y="16637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blipFill rotWithShape="1">
            <a:blip r:embed="rId2">
              <a:alphaModFix amt="40000"/>
            </a:blip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blipFill rotWithShape="1">
            <a:blip r:embed="rId2">
              <a:alphaModFix amt="40000"/>
            </a:blip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35075" y="18542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bg>
      <p:bgPr>
        <a:solidFill>
          <a:srgbClr val="35587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-3175" y="1022350"/>
            <a:ext cx="9147175" cy="242888"/>
          </a:xfrm>
          <a:custGeom>
            <a:avLst/>
            <a:gdLst>
              <a:gd name="T0" fmla="*/ 0 w 5762"/>
              <a:gd name="T1" fmla="*/ 153 h 153"/>
              <a:gd name="T2" fmla="*/ 0 w 5762"/>
              <a:gd name="T3" fmla="*/ 72 h 153"/>
              <a:gd name="T4" fmla="*/ 3846 w 5762"/>
              <a:gd name="T5" fmla="*/ 71 h 153"/>
              <a:gd name="T6" fmla="*/ 3913 w 5762"/>
              <a:gd name="T7" fmla="*/ 0 h 153"/>
              <a:gd name="T8" fmla="*/ 5762 w 5762"/>
              <a:gd name="T9" fmla="*/ 0 h 153"/>
              <a:gd name="T10" fmla="*/ 5761 w 5762"/>
              <a:gd name="T11" fmla="*/ 153 h 153"/>
              <a:gd name="T12" fmla="*/ 0 w 5762"/>
              <a:gd name="T13" fmla="*/ 153 h 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2" h="153">
                <a:moveTo>
                  <a:pt x="0" y="153"/>
                </a:moveTo>
                <a:lnTo>
                  <a:pt x="0" y="72"/>
                </a:lnTo>
                <a:lnTo>
                  <a:pt x="3846" y="71"/>
                </a:lnTo>
                <a:lnTo>
                  <a:pt x="3913" y="0"/>
                </a:lnTo>
                <a:lnTo>
                  <a:pt x="5762" y="0"/>
                </a:lnTo>
                <a:lnTo>
                  <a:pt x="5761" y="153"/>
                </a:lnTo>
                <a:lnTo>
                  <a:pt x="0" y="153"/>
                </a:lnTo>
                <a:close/>
              </a:path>
            </a:pathLst>
          </a:custGeom>
          <a:solidFill>
            <a:srgbClr val="567895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73025" tIns="36512" rIns="73025" bIns="36512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2375" y="996950"/>
            <a:ext cx="2513013" cy="288925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>
                <a:solidFill>
                  <a:schemeClr val="bg1"/>
                </a:solidFill>
              </a:rPr>
              <a:t>DX University – Visalia </a:t>
            </a:r>
            <a:r>
              <a:rPr lang="en-US" sz="1400" b="0" dirty="0" smtClean="0">
                <a:solidFill>
                  <a:schemeClr val="bg1"/>
                </a:solidFill>
              </a:rPr>
              <a:t>2015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5725" y="196850"/>
            <a:ext cx="682466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title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720850"/>
            <a:ext cx="72199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</a:t>
            </a:r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		Second Level</a:t>
            </a:r>
          </a:p>
          <a:p>
            <a:pPr lvl="0"/>
            <a:r>
              <a:rPr lang="en-US" dirty="0" smtClean="0"/>
              <a:t>			Third Level</a:t>
            </a:r>
          </a:p>
          <a:p>
            <a:pPr lvl="0"/>
            <a:r>
              <a:rPr lang="en-US" dirty="0" smtClean="0"/>
              <a:t>				Fourth Level</a:t>
            </a:r>
          </a:p>
          <a:p>
            <a:pPr lvl="0"/>
            <a:r>
              <a:rPr lang="en-US" dirty="0" smtClean="0"/>
              <a:t>					Fifth </a:t>
            </a:r>
            <a:r>
              <a:rPr lang="en-US" dirty="0"/>
              <a:t>Level</a:t>
            </a:r>
          </a:p>
        </p:txBody>
      </p:sp>
      <p:sp>
        <p:nvSpPr>
          <p:cNvPr id="3" name="Rectangle 11"/>
          <p:cNvSpPr/>
          <p:nvPr/>
        </p:nvSpPr>
        <p:spPr>
          <a:xfrm>
            <a:off x="6302375" y="996950"/>
            <a:ext cx="2513013" cy="288925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>
                <a:solidFill>
                  <a:schemeClr val="bg1"/>
                </a:solidFill>
              </a:rPr>
              <a:t>DX University – Visalia</a:t>
            </a:r>
            <a:r>
              <a:rPr lang="en-US" sz="1400" b="0" dirty="0" smtClean="0">
                <a:solidFill>
                  <a:schemeClr val="bg1"/>
                </a:solidFill>
              </a:rPr>
              <a:t> 2</a:t>
            </a:r>
            <a:endParaRPr lang="en-US" sz="1400" b="0" dirty="0">
              <a:solidFill>
                <a:schemeClr val="bg1"/>
              </a:solidFill>
            </a:endParaRPr>
          </a:p>
        </p:txBody>
      </p:sp>
      <p:pic>
        <p:nvPicPr>
          <p:cNvPr id="3082" name="Picture 13" descr="Iconic column redone.pn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2725" y="122238"/>
            <a:ext cx="10382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63881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75184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988300" y="1016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279400" y="1651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6" r:id="rId2"/>
    <p:sldLayoutId id="2147483797" r:id="rId3"/>
    <p:sldLayoutId id="2147483800" r:id="rId4"/>
    <p:sldLayoutId id="2147483798" r:id="rId5"/>
    <p:sldLayoutId id="2147483789" r:id="rId6"/>
    <p:sldLayoutId id="2147483791" r:id="rId7"/>
    <p:sldLayoutId id="2147483792" r:id="rId8"/>
    <p:sldLayoutId id="2147483799" r:id="rId9"/>
    <p:sldLayoutId id="2147483801" r:id="rId10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accent1"/>
        </a:buClr>
        <a:buSzPct val="100000"/>
        <a:buFontTx/>
        <a:buNone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2pPr>
      <a:lvl3pPr marL="914400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5pPr>
      <a:lvl6pPr marL="20621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6pPr>
      <a:lvl7pPr marL="25193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7pPr>
      <a:lvl8pPr marL="29765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8pPr>
      <a:lvl9pPr marL="34337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550332" y="346069"/>
            <a:ext cx="8058680" cy="6094942"/>
          </a:xfrm>
          <a:prstGeom prst="roundRect">
            <a:avLst>
              <a:gd name="adj" fmla="val 16667"/>
            </a:avLst>
          </a:prstGeom>
          <a:solidFill>
            <a:srgbClr val="567895"/>
          </a:solidFill>
          <a:ln w="9525">
            <a:solidFill>
              <a:srgbClr val="4A7EBB"/>
            </a:solidFill>
            <a:round/>
            <a:headEnd/>
            <a:tailEnd/>
          </a:ln>
          <a:effectLst>
            <a:glow rad="228600">
              <a:srgbClr val="355876"/>
            </a:glow>
            <a:outerShdw blurRad="63500" dist="23000" dir="5400000" rotWithShape="0">
              <a:srgbClr val="000000">
                <a:alpha val="34999"/>
              </a:srgbClr>
            </a:outerShdw>
            <a:softEdge rad="635000"/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732366" y="505084"/>
            <a:ext cx="7694613" cy="5776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30" descr="Iconic column redo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0" y="1321852"/>
            <a:ext cx="1965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22388" y="3393540"/>
            <a:ext cx="6475412" cy="946150"/>
            <a:chOff x="1322086" y="3071135"/>
            <a:chExt cx="6475103" cy="947367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322086" y="3071135"/>
              <a:ext cx="6475103" cy="947367"/>
            </a:xfrm>
            <a:prstGeom prst="rect">
              <a:avLst/>
            </a:prstGeom>
            <a:gradFill rotWithShape="1">
              <a:gsLst>
                <a:gs pos="0">
                  <a:srgbClr val="4F81BD">
                    <a:alpha val="12000"/>
                  </a:srgbClr>
                </a:gs>
                <a:gs pos="35001">
                  <a:srgbClr val="4F81BD">
                    <a:alpha val="12000"/>
                  </a:srgbClr>
                </a:gs>
                <a:gs pos="100000">
                  <a:srgbClr val="FFFFFF">
                    <a:alpha val="12000"/>
                  </a:srgbClr>
                </a:gs>
              </a:gsLst>
              <a:lin ang="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  <a:defRPr/>
              </a:pPr>
              <a:endParaRPr lang="en-US" sz="30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Box 31"/>
            <p:cNvSpPr txBox="1">
              <a:spLocks noChangeArrowheads="1"/>
            </p:cNvSpPr>
            <p:nvPr/>
          </p:nvSpPr>
          <p:spPr bwMode="auto">
            <a:xfrm>
              <a:off x="2420377" y="3071901"/>
              <a:ext cx="4561397" cy="932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3000" dirty="0"/>
                <a:t>DX </a:t>
              </a:r>
              <a:r>
                <a:rPr lang="en-US" sz="3000" dirty="0" smtClean="0"/>
                <a:t>University</a:t>
              </a:r>
              <a:endParaRPr lang="en-US" sz="3000" dirty="0"/>
            </a:p>
            <a:p>
              <a:pPr algn="ctr" eaLnBrk="0" hangingPunct="0">
                <a:lnSpc>
                  <a:spcPct val="90000"/>
                </a:lnSpc>
              </a:pPr>
              <a:r>
                <a:rPr lang="en-US" sz="3000" dirty="0"/>
                <a:t>Visalia California –</a:t>
              </a:r>
              <a:r>
                <a:rPr lang="en-US" sz="3000" dirty="0" smtClean="0"/>
                <a:t> 2015</a:t>
              </a:r>
              <a:endParaRPr lang="en-US" sz="30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570133" y="7484533"/>
            <a:ext cx="1846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053445"/>
            <a:ext cx="6718300" cy="3462936"/>
          </a:xfrm>
        </p:spPr>
        <p:txBody>
          <a:bodyPr/>
          <a:lstStyle/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800" dirty="0" smtClean="0"/>
              <a:t>In </a:t>
            </a:r>
            <a:r>
              <a:rPr lang="en-US" sz="2800" dirty="0"/>
              <a:t>Chris’ words: “…my main purpose in </a:t>
            </a:r>
            <a:r>
              <a:rPr lang="en-US" sz="2800" dirty="0" err="1" smtClean="0"/>
              <a:t>categorising</a:t>
            </a:r>
            <a:r>
              <a:rPr lang="en-US" sz="2800" dirty="0" smtClean="0"/>
              <a:t> </a:t>
            </a:r>
            <a:r>
              <a:rPr lang="en-US" sz="2800" dirty="0" smtClean="0"/>
              <a:t>[these anomalies] was </a:t>
            </a:r>
            <a:r>
              <a:rPr lang="en-US" sz="2800" dirty="0"/>
              <a:t>to try to make folks </a:t>
            </a:r>
            <a:r>
              <a:rPr lang="en-US" sz="2800" dirty="0" err="1"/>
              <a:t>realise</a:t>
            </a:r>
            <a:r>
              <a:rPr lang="en-US" sz="2800" dirty="0"/>
              <a:t> that there is not a universal cause and thus most certainly not a universal solution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20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/>
              <a:t>Chris’ categories were define thus:</a:t>
            </a:r>
          </a:p>
          <a:p>
            <a:r>
              <a:rPr lang="en-US" sz="2000" i="1" dirty="0" smtClean="0"/>
              <a:t>	UQRM </a:t>
            </a:r>
            <a:r>
              <a:rPr lang="en-US" sz="2000" i="1" dirty="0"/>
              <a:t>= Unneeded QRM - 'up police' and their like. Their intent is to clear the DX frequency and thus, in their view, are providing a service.</a:t>
            </a:r>
            <a:br>
              <a:rPr lang="en-US" sz="2000" i="1" dirty="0"/>
            </a:br>
            <a:r>
              <a:rPr lang="en-US" sz="2000" i="1" dirty="0"/>
              <a:t/>
            </a:r>
            <a:br>
              <a:rPr lang="en-US" sz="2000" i="1" dirty="0"/>
            </a:br>
            <a:r>
              <a:rPr lang="en-US" sz="2000" i="1" dirty="0"/>
              <a:t>IQRM = Ignorance QRM - </a:t>
            </a:r>
            <a:r>
              <a:rPr lang="en-US" sz="2000" i="1" dirty="0" err="1"/>
              <a:t>DX'ers</a:t>
            </a:r>
            <a:r>
              <a:rPr lang="en-US" sz="2000" i="1" dirty="0"/>
              <a:t> who don't understand the rules of DX chasing (ignorance meant in it's purest sense, i.e. </a:t>
            </a:r>
            <a:r>
              <a:rPr lang="en-US" sz="2000" i="1" dirty="0" err="1"/>
              <a:t>unknowledged</a:t>
            </a:r>
            <a:r>
              <a:rPr lang="en-US" sz="2000" i="1" dirty="0" smtClean="0"/>
              <a:t>).</a:t>
            </a:r>
          </a:p>
          <a:p>
            <a:r>
              <a:rPr lang="en-US" sz="2000" i="1" dirty="0"/>
              <a:t>	</a:t>
            </a:r>
            <a:r>
              <a:rPr lang="en-US" sz="2000" i="1" dirty="0" smtClean="0"/>
              <a:t>CQRM = Created QRM - QRM created by the DXpeditions (poor) operating techniques.</a:t>
            </a:r>
          </a:p>
          <a:p>
            <a:r>
              <a:rPr lang="en-US" sz="2000" i="1" dirty="0"/>
              <a:t>	DQRM = Deliberate QRM - malicious QRM intended to wreck it for everyone. Motives unknown.</a:t>
            </a:r>
            <a:br>
              <a:rPr lang="en-US" sz="2000" i="1" dirty="0"/>
            </a:br>
            <a:r>
              <a:rPr lang="en-US" sz="2000" i="1" dirty="0"/>
              <a:t/>
            </a:r>
            <a:br>
              <a:rPr lang="en-US" sz="2000" i="1" dirty="0"/>
            </a:b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73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I will discuss UQRM, CQRM and DQRM.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3228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0669" y="2353248"/>
            <a:ext cx="6718300" cy="3328024"/>
          </a:xfrm>
        </p:spPr>
        <p:txBody>
          <a:bodyPr/>
          <a:lstStyle/>
          <a:p>
            <a:r>
              <a:rPr lang="en-US" i="1" dirty="0" smtClean="0"/>
              <a:t>	UQRM </a:t>
            </a:r>
            <a:r>
              <a:rPr lang="en-US" i="1" dirty="0"/>
              <a:t>= Unneeded QRM - 'up police' and their like. Their intent is to clear the DX frequency and thus, in their view, are providing a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9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0813" y="2210841"/>
            <a:ext cx="6718300" cy="3455441"/>
          </a:xfrm>
        </p:spPr>
        <p:txBody>
          <a:bodyPr/>
          <a:lstStyle/>
          <a:p>
            <a:pPr algn="ctr"/>
            <a:r>
              <a:rPr lang="en-US" dirty="0" smtClean="0"/>
              <a:t>What are the causes of UQRM</a:t>
            </a:r>
            <a:r>
              <a:rPr lang="en-US" dirty="0" smtClean="0"/>
              <a:t>?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In general, there </a:t>
            </a:r>
            <a:r>
              <a:rPr lang="en-US" sz="2400" dirty="0" smtClean="0"/>
              <a:t>is a greater demand generated by more awards and competitions: The DXCC Challenge, the CQ Marathons, Club Log, etc. In general, a greater demand generates more activity, and more activity can lead to more opportunity for conflict.</a:t>
            </a:r>
          </a:p>
          <a:p>
            <a:r>
              <a:rPr lang="en-US" sz="2400" dirty="0" smtClean="0"/>
              <a:t>	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4054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35804" y="2143387"/>
            <a:ext cx="6718300" cy="3417964"/>
          </a:xfrm>
        </p:spPr>
        <p:txBody>
          <a:bodyPr/>
          <a:lstStyle/>
          <a:p>
            <a:r>
              <a:rPr lang="en-US" sz="2800" dirty="0" smtClean="0"/>
              <a:t>	Yet, the primary cause of UQRM is the inability of many DXers to operate their radios properly. </a:t>
            </a:r>
          </a:p>
          <a:p>
            <a:r>
              <a:rPr lang="en-US" sz="2800" dirty="0" smtClean="0"/>
              <a:t>	They push the wrong buttons and transmit on the DX frequency – inadvertently.</a:t>
            </a:r>
          </a:p>
          <a:p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773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35804" y="2593091"/>
            <a:ext cx="6718300" cy="2593506"/>
          </a:xfrm>
        </p:spPr>
        <p:txBody>
          <a:bodyPr/>
          <a:lstStyle/>
          <a:p>
            <a:r>
              <a:rPr lang="en-US" sz="2800" dirty="0" smtClean="0"/>
              <a:t>	Senior-</a:t>
            </a:r>
            <a:r>
              <a:rPr lang="en-US" sz="2800" dirty="0" err="1" smtClean="0"/>
              <a:t>itis</a:t>
            </a:r>
            <a:r>
              <a:rPr lang="en-US" sz="2800" dirty="0" smtClean="0"/>
              <a:t> can be a problem – I have seen it. </a:t>
            </a:r>
          </a:p>
          <a:p>
            <a:r>
              <a:rPr lang="en-US" sz="2800" dirty="0" smtClean="0"/>
              <a:t>	The state of California recognizes it in a publication. </a:t>
            </a:r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1255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865" y="196850"/>
            <a:ext cx="7923135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DQRM and other Unnecessary QRM in </a:t>
            </a:r>
            <a:r>
              <a:rPr lang="en-US" dirty="0"/>
              <a:t>T</a:t>
            </a:r>
            <a:r>
              <a:rPr lang="en-US" dirty="0" smtClean="0"/>
              <a:t>oday’s DXing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0865" y="1903751"/>
            <a:ext cx="6718300" cy="4676932"/>
          </a:xfrm>
        </p:spPr>
        <p:txBody>
          <a:bodyPr/>
          <a:lstStyle/>
          <a:p>
            <a:r>
              <a:rPr lang="en-US" sz="2400" dirty="0" smtClean="0"/>
              <a:t>	</a:t>
            </a:r>
            <a:r>
              <a:rPr lang="en-US" sz="2800" dirty="0" smtClean="0"/>
              <a:t>Then o</a:t>
            </a:r>
            <a:r>
              <a:rPr lang="en-US" sz="2800" dirty="0" smtClean="0"/>
              <a:t>thers </a:t>
            </a:r>
            <a:r>
              <a:rPr lang="en-US" sz="2800" dirty="0"/>
              <a:t>respond in various ways trying to be helpful – or not – all the while ruining QSOs otherwise taking place. The solution is worse than the problem.</a:t>
            </a:r>
          </a:p>
          <a:p>
            <a:r>
              <a:rPr lang="en-US" sz="2800" dirty="0"/>
              <a:t>	A simple solution is self-discipline </a:t>
            </a:r>
            <a:r>
              <a:rPr lang="en-US" sz="2800" i="1" dirty="0">
                <a:solidFill>
                  <a:srgbClr val="FF0000"/>
                </a:solidFill>
              </a:rPr>
              <a:t>and correcting poor transceiver design.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31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865" y="196850"/>
            <a:ext cx="7923135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DQRM and other Unnecessary QRM in </a:t>
            </a:r>
            <a:r>
              <a:rPr lang="en-US" dirty="0"/>
              <a:t>T</a:t>
            </a:r>
            <a:r>
              <a:rPr lang="en-US" dirty="0" smtClean="0"/>
              <a:t>oday’s DXing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0865" y="2638269"/>
            <a:ext cx="6718300" cy="1588957"/>
          </a:xfrm>
        </p:spPr>
        <p:txBody>
          <a:bodyPr/>
          <a:lstStyle/>
          <a:p>
            <a:r>
              <a:rPr lang="en-US" sz="2800" dirty="0" smtClean="0"/>
              <a:t>We can </a:t>
            </a:r>
            <a:r>
              <a:rPr lang="en-US" sz="2800" i="1" dirty="0" smtClean="0"/>
              <a:t>say</a:t>
            </a:r>
            <a:r>
              <a:rPr lang="en-US" sz="2800" dirty="0" smtClean="0"/>
              <a:t> that DXers need to tighten their operating techniques, but sad to say, it isn’t going to happen.</a:t>
            </a:r>
            <a:endParaRPr lang="en-US" sz="2800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74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670570" y="2501900"/>
            <a:ext cx="6718300" cy="4356100"/>
          </a:xfrm>
        </p:spPr>
        <p:txBody>
          <a:bodyPr/>
          <a:lstStyle/>
          <a:p>
            <a:r>
              <a:rPr lang="en-US" i="1" dirty="0" smtClean="0"/>
              <a:t>	CQRM </a:t>
            </a:r>
            <a:r>
              <a:rPr lang="en-US" i="1" dirty="0"/>
              <a:t>= Created QRM - QRM created by the DXpeditions (poor) operating techniques.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1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595326" y="2876550"/>
            <a:ext cx="7961859" cy="111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dirty="0" smtClean="0"/>
              <a:t>DQRM and other Unnecessary QRM in Today’s DXing</a:t>
            </a:r>
          </a:p>
          <a:p>
            <a:pPr algn="ctr" eaLnBrk="0" hangingPunct="0">
              <a:lnSpc>
                <a:spcPct val="90000"/>
              </a:lnSpc>
            </a:pPr>
            <a:endParaRPr lang="en-US" sz="3000" dirty="0" smtClean="0">
              <a:solidFill>
                <a:srgbClr val="FFFFFF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sz="2000" dirty="0" smtClean="0"/>
              <a:t>Wayne Mills, N7NG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89351" y="2037205"/>
            <a:ext cx="7360170" cy="4356100"/>
          </a:xfrm>
        </p:spPr>
        <p:txBody>
          <a:bodyPr/>
          <a:lstStyle/>
          <a:p>
            <a:r>
              <a:rPr lang="en-US" sz="2800" dirty="0" smtClean="0"/>
              <a:t>	Proper procedures for DXpeditioners are numerous.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Pileups should be well defined, not occupying excessive band space.</a:t>
            </a:r>
          </a:p>
          <a:p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7940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157126"/>
            <a:ext cx="6718300" cy="3539136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2800" dirty="0" smtClean="0"/>
              <a:t>QSO </a:t>
            </a:r>
            <a:r>
              <a:rPr lang="en-US" sz="2800" dirty="0"/>
              <a:t>mechanics should be consistent and clear. </a:t>
            </a:r>
            <a:r>
              <a:rPr lang="en-US" sz="2800" dirty="0" smtClean="0"/>
              <a:t>CW speed </a:t>
            </a:r>
            <a:r>
              <a:rPr lang="en-US" sz="2800" dirty="0"/>
              <a:t>should not be excessive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SSB ops should develop a positive relationship with the pileup.</a:t>
            </a:r>
          </a:p>
          <a:p>
            <a:r>
              <a:rPr lang="en-US" sz="2800" dirty="0" smtClean="0"/>
              <a:t>	Additional techniques are detailed on the DXU website. </a:t>
            </a:r>
            <a:endParaRPr lang="en-US" sz="2800" dirty="0" smtClean="0"/>
          </a:p>
          <a:p>
            <a:r>
              <a:rPr lang="en-US" sz="28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65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158376"/>
            <a:ext cx="6718300" cy="4356100"/>
          </a:xfrm>
        </p:spPr>
        <p:txBody>
          <a:bodyPr/>
          <a:lstStyle/>
          <a:p>
            <a:r>
              <a:rPr lang="en-US" i="1" dirty="0" smtClean="0"/>
              <a:t>	</a:t>
            </a:r>
            <a:r>
              <a:rPr lang="en-US" sz="2800" i="1" dirty="0" smtClean="0"/>
              <a:t>DQRM </a:t>
            </a:r>
            <a:r>
              <a:rPr lang="en-US" sz="2800" i="1" dirty="0"/>
              <a:t>= Deliberate QRM - malicious QRM intended to wreck it for everyone. Motives unknown</a:t>
            </a:r>
            <a:r>
              <a:rPr lang="en-US" sz="28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741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64302" y="2158376"/>
            <a:ext cx="7009723" cy="4356100"/>
          </a:xfrm>
        </p:spPr>
        <p:txBody>
          <a:bodyPr/>
          <a:lstStyle/>
          <a:p>
            <a:r>
              <a:rPr lang="en-US" sz="2800" dirty="0" smtClean="0"/>
              <a:t>	DQRM is </a:t>
            </a:r>
            <a:r>
              <a:rPr lang="en-US" sz="2800" dirty="0" smtClean="0"/>
              <a:t>by far the </a:t>
            </a:r>
            <a:r>
              <a:rPr lang="en-US" sz="2800" dirty="0" smtClean="0"/>
              <a:t>most difficult to deal with. Disruptive techniques are </a:t>
            </a:r>
            <a:r>
              <a:rPr lang="en-US" sz="2800" dirty="0" smtClean="0"/>
              <a:t>usually</a:t>
            </a:r>
            <a:r>
              <a:rPr lang="en-US" sz="2800" dirty="0" smtClean="0"/>
              <a:t> </a:t>
            </a:r>
            <a:r>
              <a:rPr lang="en-US" sz="2800" dirty="0" smtClean="0"/>
              <a:t>very </a:t>
            </a:r>
            <a:r>
              <a:rPr lang="en-US" sz="2800" dirty="0" smtClean="0"/>
              <a:t>damaging</a:t>
            </a:r>
            <a:r>
              <a:rPr lang="en-US" sz="2800" dirty="0" smtClean="0"/>
              <a:t>. </a:t>
            </a:r>
            <a:r>
              <a:rPr lang="en-US" sz="2800" dirty="0" smtClean="0"/>
              <a:t>Zero-beating CW signals, wide-band signals, </a:t>
            </a:r>
            <a:r>
              <a:rPr lang="en-US" sz="2800" dirty="0" smtClean="0"/>
              <a:t>recordings, etc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Yet, thinking about the </a:t>
            </a:r>
            <a:r>
              <a:rPr lang="en-US" sz="2800" dirty="0" smtClean="0"/>
              <a:t>causes can be productive. Why </a:t>
            </a:r>
            <a:r>
              <a:rPr lang="en-US" sz="2800" dirty="0" smtClean="0"/>
              <a:t>are people doing these things?</a:t>
            </a:r>
          </a:p>
        </p:txBody>
      </p:sp>
    </p:spTree>
    <p:extLst>
      <p:ext uri="{BB962C8B-B14F-4D97-AF65-F5344CB8AC3E}">
        <p14:creationId xmlns:p14="http://schemas.microsoft.com/office/powerpoint/2010/main" val="263292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49509" y="1798612"/>
            <a:ext cx="7749915" cy="4356100"/>
          </a:xfrm>
        </p:spPr>
        <p:txBody>
          <a:bodyPr/>
          <a:lstStyle/>
          <a:p>
            <a:r>
              <a:rPr lang="en-US" dirty="0" smtClean="0"/>
              <a:t>Appealing to the “masses” is difficult.</a:t>
            </a:r>
          </a:p>
          <a:p>
            <a:pPr marL="338137" lvl="1" indent="0"/>
            <a:r>
              <a:rPr lang="en-US" sz="2800" dirty="0" smtClean="0"/>
              <a:t>Among other things, we must deal with: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Hostility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Indignation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Self-righteousness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Ignorance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Anonymity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6129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158376"/>
            <a:ext cx="6718300" cy="4356100"/>
          </a:xfrm>
        </p:spPr>
        <p:txBody>
          <a:bodyPr/>
          <a:lstStyle/>
          <a:p>
            <a:r>
              <a:rPr lang="en-US" i="1" dirty="0" smtClean="0"/>
              <a:t>	</a:t>
            </a:r>
            <a:r>
              <a:rPr lang="en-US" sz="2800" dirty="0" smtClean="0"/>
              <a:t>Perhaps </a:t>
            </a:r>
            <a:r>
              <a:rPr lang="en-US" sz="2800" dirty="0" smtClean="0"/>
              <a:t>the </a:t>
            </a:r>
            <a:r>
              <a:rPr lang="en-US" sz="2800" dirty="0" err="1" smtClean="0"/>
              <a:t>DQRMers</a:t>
            </a:r>
            <a:r>
              <a:rPr lang="en-US" sz="2800" dirty="0" smtClean="0"/>
              <a:t> </a:t>
            </a:r>
            <a:r>
              <a:rPr lang="en-US" sz="2800" dirty="0" smtClean="0"/>
              <a:t>own QSOs have </a:t>
            </a:r>
            <a:r>
              <a:rPr lang="en-US" sz="2800" dirty="0" smtClean="0"/>
              <a:t>been </a:t>
            </a:r>
            <a:r>
              <a:rPr lang="en-US" sz="2800" dirty="0" smtClean="0"/>
              <a:t>trashed by discourteous DXers.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 smtClean="0"/>
              <a:t>How often do DXers really listen to their own calling frequency before calling?</a:t>
            </a: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2307808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501900"/>
            <a:ext cx="6718300" cy="2264972"/>
          </a:xfrm>
        </p:spPr>
        <p:txBody>
          <a:bodyPr/>
          <a:lstStyle/>
          <a:p>
            <a:r>
              <a:rPr lang="en-US" sz="2800" dirty="0" smtClean="0"/>
              <a:t>	Are there solutions? There are some things we can do…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2541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158375"/>
            <a:ext cx="6718300" cy="4527237"/>
          </a:xfrm>
        </p:spPr>
        <p:txBody>
          <a:bodyPr/>
          <a:lstStyle/>
          <a:p>
            <a:r>
              <a:rPr lang="en-US" sz="2800" dirty="0" smtClean="0"/>
              <a:t>	A good band plan is a good defense against DQRM. </a:t>
            </a:r>
            <a:r>
              <a:rPr lang="en-US" sz="2800" dirty="0" smtClean="0"/>
              <a:t>Avoid inflaming non-</a:t>
            </a:r>
            <a:r>
              <a:rPr lang="en-US" sz="2800" dirty="0" smtClean="0"/>
              <a:t>DXers.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For </a:t>
            </a:r>
            <a:r>
              <a:rPr lang="en-US" sz="2800" dirty="0" smtClean="0"/>
              <a:t>example, opening a DXpedition to a very rare place on 17M SSB can be a disaster, since the band is so small, and non-DXers are pushed off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	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46471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353249"/>
            <a:ext cx="6718300" cy="4356100"/>
          </a:xfrm>
        </p:spPr>
        <p:txBody>
          <a:bodyPr/>
          <a:lstStyle/>
          <a:p>
            <a:r>
              <a:rPr lang="en-US" sz="2400" dirty="0" smtClean="0"/>
              <a:t>	</a:t>
            </a:r>
            <a:r>
              <a:rPr lang="en-US" sz="2800" dirty="0"/>
              <a:t>There have been many recent complaints of occupying a </a:t>
            </a:r>
            <a:r>
              <a:rPr lang="en-US" sz="2800" i="1" dirty="0"/>
              <a:t>whole</a:t>
            </a:r>
            <a:r>
              <a:rPr lang="en-US" sz="2800" dirty="0"/>
              <a:t> </a:t>
            </a:r>
            <a:r>
              <a:rPr lang="en-US" sz="2800" i="1" dirty="0" smtClean="0"/>
              <a:t>band</a:t>
            </a:r>
            <a:r>
              <a:rPr lang="en-US" sz="2800" dirty="0" smtClean="0"/>
              <a:t>. </a:t>
            </a:r>
            <a:r>
              <a:rPr lang="en-US" sz="2800" i="1" dirty="0" smtClean="0"/>
              <a:t>Even from DXers.</a:t>
            </a:r>
            <a:endParaRPr lang="en-US" sz="2800" i="1" dirty="0" smtClean="0"/>
          </a:p>
          <a:p>
            <a:r>
              <a:rPr lang="en-US" sz="2800" dirty="0" smtClean="0"/>
              <a:t>	Staying </a:t>
            </a:r>
            <a:r>
              <a:rPr lang="en-US" sz="2800" dirty="0" smtClean="0"/>
              <a:t>away from well-known nets and frequent gathering places is a good strategy worth consideration.</a:t>
            </a:r>
          </a:p>
        </p:txBody>
      </p:sp>
    </p:spTree>
    <p:extLst>
      <p:ext uri="{BB962C8B-B14F-4D97-AF65-F5344CB8AC3E}">
        <p14:creationId xmlns:p14="http://schemas.microsoft.com/office/powerpoint/2010/main" val="3698884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15883" y="1827344"/>
            <a:ext cx="6718300" cy="3988840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2800" dirty="0" smtClean="0"/>
              <a:t>In cases of hard-core DQRM, more effort might be warranted. </a:t>
            </a:r>
            <a:r>
              <a:rPr lang="en-US" sz="2800" dirty="0" err="1" smtClean="0"/>
              <a:t>DFing</a:t>
            </a:r>
            <a:r>
              <a:rPr lang="en-US" sz="2800" dirty="0" smtClean="0"/>
              <a:t> has recently been </a:t>
            </a:r>
            <a:r>
              <a:rPr lang="en-US" sz="2800" dirty="0" smtClean="0"/>
              <a:t>used in Europe </a:t>
            </a:r>
            <a:r>
              <a:rPr lang="en-US" sz="2800" dirty="0" smtClean="0"/>
              <a:t>with some </a:t>
            </a:r>
            <a:r>
              <a:rPr lang="en-US" sz="2800" dirty="0" smtClean="0"/>
              <a:t>success.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One </a:t>
            </a:r>
            <a:r>
              <a:rPr lang="en-US" sz="2800" dirty="0" smtClean="0"/>
              <a:t>or </a:t>
            </a:r>
            <a:r>
              <a:rPr lang="en-US" sz="2800" dirty="0" smtClean="0"/>
              <a:t>two prosecutions </a:t>
            </a:r>
            <a:r>
              <a:rPr lang="en-US" sz="2800" dirty="0" smtClean="0"/>
              <a:t>for severe, intentional interference – or even the threat of prosecution – could be effective.</a:t>
            </a:r>
          </a:p>
        </p:txBody>
      </p:sp>
    </p:spTree>
    <p:extLst>
      <p:ext uri="{BB962C8B-B14F-4D97-AF65-F5344CB8AC3E}">
        <p14:creationId xmlns:p14="http://schemas.microsoft.com/office/powerpoint/2010/main" val="195602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1472666" y="236007"/>
            <a:ext cx="6824662" cy="750888"/>
          </a:xfrm>
        </p:spPr>
        <p:txBody>
          <a:bodyPr/>
          <a:lstStyle/>
          <a:p>
            <a:r>
              <a:rPr lang="en-US" dirty="0" smtClean="0"/>
              <a:t>Wayne Mills, N7NG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98038" y="1659651"/>
            <a:ext cx="5191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/>
              <a:t>Wayne Mills, N7NG DXing for 60 years. K6ALH, W7JFG, N7NG. Twenty one DXpeditions, fifteen contests, ARRL, DXAC and now DXU. What’s next? Remote control? (Uh…humor…)</a:t>
            </a:r>
            <a:endParaRPr lang="en-US" sz="2000" b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99" y="1405328"/>
            <a:ext cx="2813154" cy="21398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99" y="3563514"/>
            <a:ext cx="2813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Z81X November 2013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54026" y="4751882"/>
            <a:ext cx="46619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And now, DQRM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771724"/>
            <a:ext cx="6718300" cy="1875227"/>
          </a:xfrm>
        </p:spPr>
        <p:txBody>
          <a:bodyPr/>
          <a:lstStyle/>
          <a:p>
            <a:r>
              <a:rPr lang="en-US" sz="2800" dirty="0" smtClean="0"/>
              <a:t>	With regulators’ budgets being cut, </a:t>
            </a:r>
            <a:r>
              <a:rPr lang="en-US" sz="2800" dirty="0" smtClean="0"/>
              <a:t>though, hope </a:t>
            </a:r>
            <a:r>
              <a:rPr lang="en-US" sz="2800" dirty="0" smtClean="0"/>
              <a:t>for punitive action isn’t great.</a:t>
            </a:r>
          </a:p>
        </p:txBody>
      </p:sp>
    </p:spTree>
    <p:extLst>
      <p:ext uri="{BB962C8B-B14F-4D97-AF65-F5344CB8AC3E}">
        <p14:creationId xmlns:p14="http://schemas.microsoft.com/office/powerpoint/2010/main" val="4212050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35804" y="2501901"/>
            <a:ext cx="6718300" cy="2804618"/>
          </a:xfrm>
        </p:spPr>
        <p:txBody>
          <a:bodyPr/>
          <a:lstStyle/>
          <a:p>
            <a:r>
              <a:rPr lang="en-US" sz="2400" dirty="0" smtClean="0"/>
              <a:t>	</a:t>
            </a:r>
            <a:r>
              <a:rPr lang="en-US" sz="2800" dirty="0" smtClean="0"/>
              <a:t>Suggestions of using </a:t>
            </a:r>
            <a:r>
              <a:rPr lang="en-US" sz="2800" dirty="0" smtClean="0"/>
              <a:t>noise-cancelling </a:t>
            </a:r>
            <a:r>
              <a:rPr lang="en-US" sz="2800" dirty="0" smtClean="0"/>
              <a:t>methods have been made.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Some </a:t>
            </a:r>
            <a:r>
              <a:rPr lang="en-US" sz="2800" dirty="0" smtClean="0"/>
              <a:t>of these methods could be useful – and even – successful in severe cases.</a:t>
            </a:r>
          </a:p>
        </p:txBody>
      </p:sp>
    </p:spTree>
    <p:extLst>
      <p:ext uri="{BB962C8B-B14F-4D97-AF65-F5344CB8AC3E}">
        <p14:creationId xmlns:p14="http://schemas.microsoft.com/office/powerpoint/2010/main" val="229932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90833" y="2668040"/>
            <a:ext cx="7023777" cy="3402976"/>
          </a:xfrm>
        </p:spPr>
        <p:txBody>
          <a:bodyPr/>
          <a:lstStyle/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DQRM is caused by unhappy people.</a:t>
            </a:r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Maybe they </a:t>
            </a:r>
            <a:r>
              <a:rPr lang="en-US" sz="2400" dirty="0"/>
              <a:t>can’t work the </a:t>
            </a:r>
            <a:r>
              <a:rPr lang="en-US" sz="2400" dirty="0" smtClean="0"/>
              <a:t>DX.</a:t>
            </a:r>
            <a:endParaRPr lang="en-US" sz="2400" dirty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Maybe they </a:t>
            </a:r>
            <a:r>
              <a:rPr lang="en-US" sz="2400" dirty="0"/>
              <a:t>are ill-equipped to work the </a:t>
            </a:r>
            <a:r>
              <a:rPr lang="en-US" sz="2400" dirty="0" smtClean="0"/>
              <a:t>DX.</a:t>
            </a:r>
            <a:endParaRPr lang="en-US" sz="2400" dirty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Maybe they </a:t>
            </a:r>
            <a:r>
              <a:rPr lang="en-US" sz="2400" dirty="0"/>
              <a:t>don’t like DXing in </a:t>
            </a:r>
            <a:r>
              <a:rPr lang="en-US" sz="2400" dirty="0" smtClean="0"/>
              <a:t>general.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49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501900"/>
            <a:ext cx="7023777" cy="4356100"/>
          </a:xfrm>
        </p:spPr>
        <p:txBody>
          <a:bodyPr/>
          <a:lstStyle/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Maybe their own non-DX-QSOs </a:t>
            </a:r>
            <a:r>
              <a:rPr lang="en-US" sz="2400" dirty="0"/>
              <a:t>have been </a:t>
            </a:r>
            <a:r>
              <a:rPr lang="en-US" sz="2400" dirty="0" smtClean="0"/>
              <a:t>disrupted.</a:t>
            </a:r>
            <a:endParaRPr lang="en-US" sz="2400" dirty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Maybe they </a:t>
            </a:r>
            <a:r>
              <a:rPr lang="en-US" sz="2400" dirty="0"/>
              <a:t>are simply pathological, unacceptable human beings</a:t>
            </a:r>
            <a:r>
              <a:rPr lang="en-US" sz="2400" dirty="0" smtClean="0"/>
              <a:t>.</a:t>
            </a:r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There a just lots of reasons.</a:t>
            </a:r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They are simply pathological, unacceptable human beings(!)</a:t>
            </a:r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22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501900"/>
            <a:ext cx="6718300" cy="2040120"/>
          </a:xfrm>
        </p:spPr>
        <p:txBody>
          <a:bodyPr/>
          <a:lstStyle/>
          <a:p>
            <a:r>
              <a:rPr lang="en-US" sz="2800" dirty="0" smtClean="0"/>
              <a:t>	Like issues with humans in general, these issues can be very complex.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3526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14402" y="2248316"/>
            <a:ext cx="7585022" cy="4356100"/>
          </a:xfrm>
        </p:spPr>
        <p:txBody>
          <a:bodyPr/>
          <a:lstStyle/>
          <a:p>
            <a:pPr marL="338137" lvl="1" indent="0"/>
            <a:r>
              <a:rPr lang="en-US" sz="2800" dirty="0" smtClean="0"/>
              <a:t>Many people say that such </a:t>
            </a:r>
            <a:r>
              <a:rPr lang="en-US" sz="2800" dirty="0" smtClean="0"/>
              <a:t>terrible behavior </a:t>
            </a:r>
            <a:r>
              <a:rPr lang="en-US" sz="2800" dirty="0" smtClean="0"/>
              <a:t>hasn’t been experienced in the past.</a:t>
            </a:r>
          </a:p>
          <a:p>
            <a:pPr marL="338137" lvl="1" indent="0"/>
            <a:r>
              <a:rPr lang="en-US" sz="2800" dirty="0" smtClean="0"/>
              <a:t>Yet to</a:t>
            </a:r>
            <a:r>
              <a:rPr lang="en-US" sz="2800" dirty="0" smtClean="0"/>
              <a:t> </a:t>
            </a:r>
            <a:r>
              <a:rPr lang="en-US" sz="2800" dirty="0" smtClean="0"/>
              <a:t>illustrate my own concern for such behavior </a:t>
            </a:r>
            <a:r>
              <a:rPr lang="en-US" sz="2800" i="1" dirty="0" smtClean="0"/>
              <a:t>as early as the mid-seventies, </a:t>
            </a:r>
            <a:r>
              <a:rPr lang="en-US" sz="2800" dirty="0" smtClean="0"/>
              <a:t>after a particularly nasty session during an expedition to a very rare island…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71347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84421" y="2413210"/>
            <a:ext cx="7749915" cy="2923290"/>
          </a:xfrm>
        </p:spPr>
        <p:txBody>
          <a:bodyPr/>
          <a:lstStyle/>
          <a:p>
            <a:pPr marL="338137" lvl="1" indent="0"/>
            <a:r>
              <a:rPr lang="en-US" sz="2800" dirty="0" smtClean="0"/>
              <a:t>I consulted a psychologist / customer </a:t>
            </a:r>
            <a:r>
              <a:rPr lang="en-US" sz="2800" dirty="0" smtClean="0"/>
              <a:t>/ friend of </a:t>
            </a:r>
            <a:r>
              <a:rPr lang="en-US" sz="2800" dirty="0" smtClean="0"/>
              <a:t>mine asking about </a:t>
            </a:r>
            <a:r>
              <a:rPr lang="en-US" sz="2800" dirty="0" smtClean="0"/>
              <a:t>similar</a:t>
            </a:r>
            <a:r>
              <a:rPr lang="en-US" sz="2800" dirty="0" smtClean="0"/>
              <a:t> </a:t>
            </a:r>
            <a:r>
              <a:rPr lang="en-US" sz="2800" dirty="0" smtClean="0"/>
              <a:t>behavior. His counsel wasn’t particularly helpful, </a:t>
            </a:r>
            <a:r>
              <a:rPr lang="en-US" sz="2800" dirty="0" smtClean="0"/>
              <a:t>but my </a:t>
            </a:r>
            <a:r>
              <a:rPr lang="en-US" sz="2800" dirty="0" smtClean="0"/>
              <a:t>doing so illustrates that as far back as the seventies similar problems existed.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0566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49509" y="1798612"/>
            <a:ext cx="7749915" cy="4356100"/>
          </a:xfrm>
        </p:spPr>
        <p:txBody>
          <a:bodyPr/>
          <a:lstStyle/>
          <a:p>
            <a:r>
              <a:rPr lang="en-US" dirty="0" smtClean="0"/>
              <a:t>Appealing to the “masses” is difficult.</a:t>
            </a:r>
          </a:p>
          <a:p>
            <a:pPr marL="338137" lvl="1" indent="0"/>
            <a:r>
              <a:rPr lang="en-US" sz="2800" dirty="0" smtClean="0"/>
              <a:t>Among other things, we must deal with: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Hostility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Indignation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Self-righteousness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Ignorance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Anonymity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5945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69430" y="2501900"/>
            <a:ext cx="7749915" cy="2369903"/>
          </a:xfrm>
        </p:spPr>
        <p:txBody>
          <a:bodyPr/>
          <a:lstStyle/>
          <a:p>
            <a:pPr marL="0" indent="0"/>
            <a:r>
              <a:rPr lang="en-US" sz="2800" dirty="0" smtClean="0"/>
              <a:t>Various “codes of conduct” have been written for Ham Radio. The Radio Amateur’s Code written by Paul Segal has </a:t>
            </a:r>
            <a:r>
              <a:rPr lang="en-US" sz="2800" dirty="0" smtClean="0"/>
              <a:t>enjoyed </a:t>
            </a:r>
            <a:r>
              <a:rPr lang="en-US" sz="2800" dirty="0" smtClean="0"/>
              <a:t>considerable longevity.</a:t>
            </a:r>
          </a:p>
          <a:p>
            <a:pPr marL="0" indent="0"/>
            <a:endParaRPr lang="en-US" sz="2800" dirty="0" smtClean="0"/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5622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69431" y="2368238"/>
            <a:ext cx="7749915" cy="2503565"/>
          </a:xfrm>
        </p:spPr>
        <p:txBody>
          <a:bodyPr/>
          <a:lstStyle/>
          <a:p>
            <a:r>
              <a:rPr lang="en-US" sz="2800" dirty="0" smtClean="0"/>
              <a:t>	The DX Code of Conduct instigated by Randy Johnson, W6SJ has also received considerable promotion. Has it had any effect? 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6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865" y="196850"/>
            <a:ext cx="7923135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DQRM and other Unnecessary QRM in </a:t>
            </a:r>
            <a:r>
              <a:rPr lang="en-US" dirty="0"/>
              <a:t>T</a:t>
            </a:r>
            <a:r>
              <a:rPr lang="en-US" dirty="0" smtClean="0"/>
              <a:t>oday’s DXing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823282" y="2113405"/>
            <a:ext cx="6718300" cy="4356100"/>
          </a:xfrm>
        </p:spPr>
        <p:txBody>
          <a:bodyPr/>
          <a:lstStyle/>
          <a:p>
            <a:r>
              <a:rPr lang="en-US" sz="2400" dirty="0" smtClean="0"/>
              <a:t>DQRM – What I am talking about?</a:t>
            </a:r>
          </a:p>
          <a:p>
            <a:pPr marL="0" indent="0">
              <a:buClr>
                <a:srgbClr val="000001"/>
              </a:buClr>
            </a:pPr>
            <a:endParaRPr lang="en-US" sz="2400" dirty="0"/>
          </a:p>
          <a:p>
            <a:pPr marL="0" indent="0">
              <a:buClr>
                <a:srgbClr val="000001"/>
              </a:buClr>
            </a:pPr>
            <a:r>
              <a:rPr lang="en-US" sz="2400" dirty="0" smtClean="0"/>
              <a:t>Interference </a:t>
            </a:r>
            <a:r>
              <a:rPr lang="en-US" sz="2400" dirty="0" smtClean="0"/>
              <a:t>on</a:t>
            </a:r>
            <a:r>
              <a:rPr lang="en-US" sz="2400" dirty="0" smtClean="0"/>
              <a:t> </a:t>
            </a:r>
            <a:r>
              <a:rPr lang="en-US" sz="2400" dirty="0" smtClean="0"/>
              <a:t>a rare DX </a:t>
            </a:r>
            <a:r>
              <a:rPr lang="en-US" sz="2400" dirty="0" smtClean="0"/>
              <a:t>station’s frequency:</a:t>
            </a:r>
            <a:endParaRPr lang="en-US" sz="2400" dirty="0" smtClean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aused by </a:t>
            </a:r>
            <a:r>
              <a:rPr lang="en-US" sz="2400" dirty="0" smtClean="0"/>
              <a:t>DXers </a:t>
            </a:r>
            <a:endParaRPr lang="en-US" sz="2400" dirty="0" smtClean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Caused by malicious </a:t>
            </a:r>
            <a:r>
              <a:rPr lang="en-US" sz="2400" dirty="0" smtClean="0"/>
              <a:t>non-DXers</a:t>
            </a:r>
            <a:endParaRPr lang="en-US" sz="2400" dirty="0" smtClean="0"/>
          </a:p>
          <a:p>
            <a:pPr marL="342900" indent="-342900">
              <a:buClr>
                <a:srgbClr val="00000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aused by DXpedition operators’ </a:t>
            </a:r>
            <a:r>
              <a:rPr lang="en-US" sz="2400" dirty="0" smtClean="0"/>
              <a:t>themselves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793219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94479" y="2323268"/>
            <a:ext cx="7749915" cy="2728417"/>
          </a:xfrm>
        </p:spPr>
        <p:txBody>
          <a:bodyPr/>
          <a:lstStyle/>
          <a:p>
            <a:pPr marL="338137" lvl="1" indent="0"/>
            <a:r>
              <a:rPr lang="en-US" sz="2800" dirty="0" smtClean="0"/>
              <a:t>The DX University has taken a different approach. DXU has promoted procedures for DXers </a:t>
            </a:r>
            <a:r>
              <a:rPr lang="en-US" sz="2800" i="1" dirty="0" smtClean="0"/>
              <a:t>and </a:t>
            </a:r>
            <a:r>
              <a:rPr lang="en-US" sz="2800" dirty="0" smtClean="0"/>
              <a:t>DXpeditioners </a:t>
            </a:r>
            <a:r>
              <a:rPr lang="en-US" sz="2800" dirty="0" smtClean="0"/>
              <a:t>– Best Practices -- intended </a:t>
            </a:r>
            <a:r>
              <a:rPr lang="en-US" sz="2800" dirty="0" smtClean="0"/>
              <a:t>to promote reasonable behaviors as incentives to success.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2827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74360" y="2023464"/>
            <a:ext cx="7384530" cy="4356100"/>
          </a:xfrm>
        </p:spPr>
        <p:txBody>
          <a:bodyPr/>
          <a:lstStyle/>
          <a:p>
            <a:r>
              <a:rPr lang="en-US" sz="2800" dirty="0" smtClean="0"/>
              <a:t>	Intuitively, we know that it is easier to teach a few DXpeditioners than to try to teach hundreds or thousands of DXers.</a:t>
            </a:r>
          </a:p>
          <a:p>
            <a:r>
              <a:rPr lang="en-US" sz="2800" dirty="0" smtClean="0"/>
              <a:t>	Add to that the fact that the DXpedition operator has opportunities to exert control over the pileup.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74804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69429" y="2113613"/>
            <a:ext cx="7540053" cy="1858781"/>
          </a:xfrm>
        </p:spPr>
        <p:txBody>
          <a:bodyPr/>
          <a:lstStyle/>
          <a:p>
            <a:pPr marL="0" indent="0">
              <a:buClr>
                <a:schemeClr val="bg2"/>
              </a:buClr>
            </a:pPr>
            <a:r>
              <a:rPr lang="en-US" sz="2800" dirty="0" smtClean="0"/>
              <a:t>From </a:t>
            </a:r>
            <a:r>
              <a:rPr lang="en-US" sz="2800" dirty="0"/>
              <a:t>the DXpedition </a:t>
            </a:r>
            <a:r>
              <a:rPr lang="en-US" sz="2800" dirty="0" smtClean="0"/>
              <a:t>side</a:t>
            </a:r>
            <a:r>
              <a:rPr lang="en-US" sz="2800" dirty="0"/>
              <a:t>, </a:t>
            </a:r>
            <a:r>
              <a:rPr lang="en-US" sz="2800" dirty="0" smtClean="0"/>
              <a:t>all aspects of the </a:t>
            </a:r>
            <a:r>
              <a:rPr lang="en-US" sz="2800" dirty="0"/>
              <a:t>pileup must be run properly. It is a rare operator that can do this well</a:t>
            </a:r>
            <a:r>
              <a:rPr lang="en-US" sz="2800" dirty="0" smtClean="0"/>
              <a:t>.</a:t>
            </a:r>
          </a:p>
          <a:p>
            <a:pPr marL="0" indent="0">
              <a:buClr>
                <a:schemeClr val="bg2"/>
              </a:buClr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16584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84419" y="1926028"/>
            <a:ext cx="7240250" cy="3965106"/>
          </a:xfrm>
        </p:spPr>
        <p:txBody>
          <a:bodyPr/>
          <a:lstStyle/>
          <a:p>
            <a:pPr marL="338137" lvl="1" indent="0">
              <a:buClr>
                <a:schemeClr val="bg2"/>
              </a:buClr>
            </a:pPr>
            <a:r>
              <a:rPr lang="en-US" sz="2800" dirty="0" smtClean="0"/>
              <a:t>	</a:t>
            </a:r>
            <a:r>
              <a:rPr lang="en-US" sz="2800" dirty="0" smtClean="0"/>
              <a:t>Here</a:t>
            </a:r>
            <a:r>
              <a:rPr lang="en-US" sz="2800" dirty="0" smtClean="0"/>
              <a:t> </a:t>
            </a:r>
            <a:r>
              <a:rPr lang="en-US" sz="2800" dirty="0"/>
              <a:t>are </a:t>
            </a:r>
            <a:r>
              <a:rPr lang="en-US" sz="2800" dirty="0" smtClean="0"/>
              <a:t>just a </a:t>
            </a:r>
            <a:r>
              <a:rPr lang="en-US" sz="2800" dirty="0" smtClean="0"/>
              <a:t>few </a:t>
            </a:r>
            <a:r>
              <a:rPr lang="en-US" sz="2800" dirty="0"/>
              <a:t>of the proper 	</a:t>
            </a:r>
            <a:r>
              <a:rPr lang="en-US" sz="2800" dirty="0" smtClean="0"/>
              <a:t>procedures:</a:t>
            </a:r>
          </a:p>
          <a:p>
            <a:pPr marL="795337" lvl="1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Select the proper band for the conditions so as not to trash the band.</a:t>
            </a:r>
          </a:p>
          <a:p>
            <a:pPr marL="795337" lvl="1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Be predictable: identify frequently, indicate clearly where – or in what pattern you are listening…</a:t>
            </a:r>
          </a:p>
          <a:p>
            <a:pPr marL="0" indent="0">
              <a:buClr>
                <a:schemeClr val="bg2"/>
              </a:buClr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12316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44380" y="1701175"/>
            <a:ext cx="7240250" cy="3650313"/>
          </a:xfrm>
        </p:spPr>
        <p:txBody>
          <a:bodyPr/>
          <a:lstStyle/>
          <a:p>
            <a:pPr marL="338137" lvl="1" indent="0">
              <a:buClr>
                <a:schemeClr val="bg2"/>
              </a:buClr>
            </a:pPr>
            <a:r>
              <a:rPr lang="en-US" sz="2400" dirty="0" smtClean="0"/>
              <a:t>	</a:t>
            </a:r>
            <a:r>
              <a:rPr lang="en-US" sz="2800" dirty="0" smtClean="0"/>
              <a:t>These </a:t>
            </a:r>
            <a:r>
              <a:rPr lang="en-US" sz="2800" dirty="0"/>
              <a:t>are </a:t>
            </a:r>
            <a:r>
              <a:rPr lang="en-US" sz="2800" dirty="0" smtClean="0"/>
              <a:t>a few </a:t>
            </a:r>
            <a:r>
              <a:rPr lang="en-US" sz="2800" dirty="0"/>
              <a:t>of the proper 	</a:t>
            </a:r>
            <a:r>
              <a:rPr lang="en-US" sz="2800" dirty="0" smtClean="0"/>
              <a:t>procedures:</a:t>
            </a:r>
          </a:p>
          <a:p>
            <a:pPr marL="795337" lvl="1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	</a:t>
            </a:r>
            <a:r>
              <a:rPr lang="en-US" sz="2800" dirty="0" smtClean="0"/>
              <a:t>Select the proper band for the conditions so as not to trash the band.</a:t>
            </a:r>
          </a:p>
          <a:p>
            <a:pPr marL="795337" lvl="1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Be predictable: identify frequently, indicate clearly where – or in what pattern you are listening…</a:t>
            </a:r>
            <a:endParaRPr lang="en-US" sz="2800" dirty="0"/>
          </a:p>
          <a:p>
            <a:pPr marL="0" indent="0">
              <a:buClr>
                <a:schemeClr val="bg2"/>
              </a:buClr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99502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1663700"/>
            <a:ext cx="6718300" cy="43561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Terminate each contact in a predictable manner, </a:t>
            </a:r>
            <a:r>
              <a:rPr lang="en-US" sz="2800" dirty="0" smtClean="0"/>
              <a:t>e.g.</a:t>
            </a:r>
            <a:r>
              <a:rPr lang="en-US" sz="2800" dirty="0" smtClean="0"/>
              <a:t> </a:t>
            </a:r>
            <a:r>
              <a:rPr lang="en-US" sz="2800" dirty="0" smtClean="0"/>
              <a:t>“UP” </a:t>
            </a:r>
            <a:r>
              <a:rPr lang="en-US" sz="2800" i="1" dirty="0" smtClean="0">
                <a:solidFill>
                  <a:srgbClr val="FF0000"/>
                </a:solidFill>
              </a:rPr>
              <a:t>after every QSO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Sign your callsign </a:t>
            </a:r>
            <a:r>
              <a:rPr lang="en-US" sz="2800" dirty="0" smtClean="0"/>
              <a:t>frequently and certainly if someone asks.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536255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158584"/>
            <a:ext cx="6718300" cy="2953062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indent="0">
              <a:buClr>
                <a:schemeClr val="tx1"/>
              </a:buClr>
            </a:pPr>
            <a:r>
              <a:rPr lang="en-US" sz="2800" dirty="0" smtClean="0"/>
              <a:t>Use </a:t>
            </a:r>
            <a:r>
              <a:rPr lang="en-US" sz="2800" dirty="0" smtClean="0"/>
              <a:t>your </a:t>
            </a:r>
            <a:r>
              <a:rPr lang="en-US" sz="2800" dirty="0" smtClean="0"/>
              <a:t>entire listening range, and control it carefully, stay within the range and be sure that it is not excessive.</a:t>
            </a:r>
          </a:p>
        </p:txBody>
      </p:sp>
    </p:spTree>
    <p:extLst>
      <p:ext uri="{BB962C8B-B14F-4D97-AF65-F5344CB8AC3E}">
        <p14:creationId xmlns:p14="http://schemas.microsoft.com/office/powerpoint/2010/main" val="39192795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0865" y="2098415"/>
            <a:ext cx="6718300" cy="4356100"/>
          </a:xfrm>
        </p:spPr>
        <p:txBody>
          <a:bodyPr/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Talk </a:t>
            </a:r>
            <a:r>
              <a:rPr lang="en-US" sz="2800" dirty="0" smtClean="0"/>
              <a:t>to the “</a:t>
            </a:r>
            <a:r>
              <a:rPr lang="en-US" sz="2800" dirty="0" smtClean="0"/>
              <a:t>pileup” in a positive way. </a:t>
            </a:r>
            <a:r>
              <a:rPr lang="en-US" sz="2800" dirty="0" smtClean="0"/>
              <a:t>Keep the DXers informed about what you are </a:t>
            </a:r>
            <a:r>
              <a:rPr lang="en-US" sz="2800" dirty="0" smtClean="0"/>
              <a:t>doing. </a:t>
            </a:r>
            <a:endParaRPr lang="en-US" sz="2800" dirty="0" smtClean="0"/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Are you going QRT? Tell them.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Will you return? Tell them.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Are you changing bands? Tell them.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36984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053444"/>
            <a:ext cx="6718300" cy="2758398"/>
          </a:xfrm>
        </p:spPr>
        <p:txBody>
          <a:bodyPr/>
          <a:lstStyle/>
          <a:p>
            <a:pPr marL="0" indent="0"/>
            <a:r>
              <a:rPr lang="en-US" sz="2800" dirty="0" smtClean="0"/>
              <a:t>Understand that DXers </a:t>
            </a:r>
            <a:r>
              <a:rPr lang="en-US" sz="2800" dirty="0" smtClean="0"/>
              <a:t>usually have family obligations. They can n</a:t>
            </a:r>
            <a:r>
              <a:rPr lang="en-US" sz="2800" dirty="0" smtClean="0"/>
              <a:t>o long sit at the radio waiting for you to fill their needs – as we did decades ago.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94929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368238"/>
            <a:ext cx="6718300" cy="2758398"/>
          </a:xfrm>
        </p:spPr>
        <p:txBody>
          <a:bodyPr/>
          <a:lstStyle/>
          <a:p>
            <a:pPr marL="0" indent="0"/>
            <a:r>
              <a:rPr lang="en-US" sz="2800" dirty="0"/>
              <a:t>W</a:t>
            </a:r>
            <a:r>
              <a:rPr lang="en-US" sz="2800" dirty="0" smtClean="0"/>
              <a:t>ell planned DXpedition operating and maybe some cooperation and understanding from manufacturers could go a long way toward changing long held views of DXpedition QRM.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710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865" y="196850"/>
            <a:ext cx="7923135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DQRM and other Unnecessary QRM in </a:t>
            </a:r>
            <a:r>
              <a:rPr lang="en-US" dirty="0"/>
              <a:t>T</a:t>
            </a:r>
            <a:r>
              <a:rPr lang="en-US" dirty="0" smtClean="0"/>
              <a:t>oday’s DXing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00943" y="2113405"/>
            <a:ext cx="6718300" cy="4356100"/>
          </a:xfrm>
        </p:spPr>
        <p:txBody>
          <a:bodyPr/>
          <a:lstStyle/>
          <a:p>
            <a:r>
              <a:rPr lang="en-US" sz="2400" dirty="0" smtClean="0"/>
              <a:t>	I am </a:t>
            </a:r>
            <a:r>
              <a:rPr lang="en-US" sz="2400" i="1" dirty="0" smtClean="0"/>
              <a:t>NOT</a:t>
            </a:r>
            <a:r>
              <a:rPr lang="en-US" sz="2400" dirty="0" smtClean="0"/>
              <a:t> talking about interference experienced by the DXpedition operator from out of turn and continuous callers.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i="1" dirty="0" smtClean="0"/>
              <a:t>Arguably, these callers are a </a:t>
            </a:r>
            <a:r>
              <a:rPr lang="en-US" sz="2400" i="1" dirty="0" smtClean="0"/>
              <a:t>relatively minor </a:t>
            </a:r>
            <a:r>
              <a:rPr lang="en-US" sz="2400" i="1" dirty="0" smtClean="0"/>
              <a:t>problem.)</a:t>
            </a:r>
          </a:p>
        </p:txBody>
      </p:sp>
    </p:spTree>
    <p:extLst>
      <p:ext uri="{BB962C8B-B14F-4D97-AF65-F5344CB8AC3E}">
        <p14:creationId xmlns:p14="http://schemas.microsoft.com/office/powerpoint/2010/main" val="276941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 smtClean="0"/>
              <a:t>The Miller era as an interesting reference:</a:t>
            </a:r>
          </a:p>
          <a:p>
            <a:r>
              <a:rPr lang="en-US" sz="2400" dirty="0" smtClean="0"/>
              <a:t>	Don Miller -- speaking here this weekend –fair to say [that he was] one of the finest DXpedition operators of all time.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In the mid-sixties, there was very little “advanced radio technology.” Most DXers’ stations consisted of a receiver, separate transmitter and perhaps separate VFO. Transceivers were just being developed. In a sense, this advanced technology is “the root of all evil.” We could have better.</a:t>
            </a:r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865" y="196850"/>
            <a:ext cx="7923135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DQRM and other Unnecessary QRM in </a:t>
            </a:r>
            <a:r>
              <a:rPr lang="en-US" dirty="0"/>
              <a:t>T</a:t>
            </a:r>
            <a:r>
              <a:rPr lang="en-US" dirty="0" smtClean="0"/>
              <a:t>oday’s DXing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49311" y="1843582"/>
            <a:ext cx="6994785" cy="4356100"/>
          </a:xfrm>
        </p:spPr>
        <p:txBody>
          <a:bodyPr/>
          <a:lstStyle/>
          <a:p>
            <a:pPr algn="ctr"/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800" dirty="0" smtClean="0"/>
              <a:t>The </a:t>
            </a:r>
            <a:r>
              <a:rPr lang="en-US" sz="2800" dirty="0"/>
              <a:t>opportunity to move </a:t>
            </a:r>
            <a:r>
              <a:rPr lang="en-US" sz="2800" dirty="0" smtClean="0"/>
              <a:t>frequency in VFO </a:t>
            </a:r>
            <a:r>
              <a:rPr lang="en-US" sz="2800" dirty="0"/>
              <a:t>A </a:t>
            </a:r>
            <a:r>
              <a:rPr lang="en-US" sz="2800" dirty="0" smtClean="0"/>
              <a:t>to VFO </a:t>
            </a:r>
            <a:r>
              <a:rPr lang="en-US" sz="2800" dirty="0"/>
              <a:t>B was non-existent.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As </a:t>
            </a:r>
            <a:r>
              <a:rPr lang="en-US" sz="2800" dirty="0"/>
              <a:t>a result, it </a:t>
            </a:r>
            <a:r>
              <a:rPr lang="en-US" sz="2800" dirty="0" smtClean="0"/>
              <a:t>was virtually impossible </a:t>
            </a:r>
            <a:r>
              <a:rPr lang="en-US" sz="2800" dirty="0" smtClean="0"/>
              <a:t>that one errant button</a:t>
            </a:r>
            <a:r>
              <a:rPr lang="en-US" sz="2800" dirty="0" smtClean="0"/>
              <a:t> push could cause so many problems</a:t>
            </a:r>
            <a:r>
              <a:rPr lang="en-US" sz="2800" dirty="0" smtClean="0"/>
              <a:t>.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/>
              <a:t>	</a:t>
            </a:r>
          </a:p>
          <a:p>
            <a:endParaRPr lang="en-US" dirty="0" smtClean="0"/>
          </a:p>
          <a:p>
            <a:r>
              <a:rPr lang="en-US" sz="2400" dirty="0" smtClean="0"/>
              <a:t>	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51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55725" y="2083425"/>
            <a:ext cx="6718300" cy="4356100"/>
          </a:xfrm>
        </p:spPr>
        <p:txBody>
          <a:bodyPr/>
          <a:lstStyle/>
          <a:p>
            <a:r>
              <a:rPr lang="en-US" sz="2400" dirty="0" smtClean="0"/>
              <a:t>	</a:t>
            </a:r>
            <a:r>
              <a:rPr lang="en-US" sz="2800" dirty="0" smtClean="0"/>
              <a:t>So, what </a:t>
            </a:r>
            <a:r>
              <a:rPr lang="en-US" sz="2800" dirty="0"/>
              <a:t>is the problem</a:t>
            </a:r>
            <a:r>
              <a:rPr lang="en-US" sz="28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dirty="0" smtClean="0"/>
              <a:t>This from </a:t>
            </a:r>
            <a:r>
              <a:rPr lang="en-US" sz="2400" dirty="0" smtClean="0"/>
              <a:t>the Chiltern DX Club reflector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pPr lvl="1" algn="ctr"/>
            <a:r>
              <a:rPr lang="en-US" sz="2400" dirty="0" smtClean="0"/>
              <a:t>	</a:t>
            </a:r>
            <a:r>
              <a:rPr lang="en-US" sz="2800" dirty="0" smtClean="0"/>
              <a:t>Some </a:t>
            </a:r>
            <a:r>
              <a:rPr lang="en-US" sz="2800" dirty="0"/>
              <a:t>“Inconvenient Truths” </a:t>
            </a:r>
            <a:r>
              <a:rPr lang="en-US" sz="2800" dirty="0" smtClean="0"/>
              <a:t>About </a:t>
            </a:r>
            <a:r>
              <a:rPr lang="en-US" sz="2800" dirty="0"/>
              <a:t>DXers and DXing </a:t>
            </a:r>
            <a:r>
              <a:rPr lang="en-US" sz="2800" dirty="0" smtClean="0"/>
              <a:t>or:</a:t>
            </a:r>
            <a:r>
              <a:rPr lang="en-US" sz="2800" dirty="0" smtClean="0"/>
              <a:t>	</a:t>
            </a:r>
            <a:endParaRPr lang="en-US" sz="2800" dirty="0" smtClean="0"/>
          </a:p>
          <a:p>
            <a:pPr lvl="1" algn="ctr"/>
            <a:r>
              <a:rPr lang="en-US" sz="2800" i="1" dirty="0" smtClean="0"/>
              <a:t>What in </a:t>
            </a:r>
            <a:r>
              <a:rPr lang="en-US" sz="2800" i="1" dirty="0"/>
              <a:t>the World is “UQRM?”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6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725" y="196850"/>
            <a:ext cx="7608393" cy="75088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DQRM and other Unnecessary QRM in </a:t>
            </a:r>
            <a:r>
              <a:rPr lang="en-US" sz="2000" dirty="0"/>
              <a:t>T</a:t>
            </a:r>
            <a:r>
              <a:rPr lang="en-US" sz="2000" dirty="0" smtClean="0"/>
              <a:t>oday’s DXing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65639" y="2263306"/>
            <a:ext cx="6718300" cy="3148143"/>
          </a:xfrm>
        </p:spPr>
        <p:txBody>
          <a:bodyPr/>
          <a:lstStyle/>
          <a:p>
            <a:r>
              <a:rPr lang="en-US" sz="2400" dirty="0" smtClean="0"/>
              <a:t>	In </a:t>
            </a:r>
            <a:r>
              <a:rPr lang="en-US" sz="2400" dirty="0"/>
              <a:t>a recent post on the Chiltern DX Club (CDXC) reflector, </a:t>
            </a:r>
            <a:r>
              <a:rPr lang="en-US" sz="2400" dirty="0">
                <a:solidFill>
                  <a:srgbClr val="FF0000"/>
                </a:solidFill>
              </a:rPr>
              <a:t>Chris, G3SVL proposed categorizing the various QRM difficulties on DXpedition </a:t>
            </a:r>
            <a:r>
              <a:rPr lang="en-US" sz="2400" dirty="0" smtClean="0">
                <a:solidFill>
                  <a:srgbClr val="FF0000"/>
                </a:solidFill>
              </a:rPr>
              <a:t>frequencies…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/>
              <a:t>Chris</a:t>
            </a:r>
            <a:r>
              <a:rPr lang="en-US" sz="2400" dirty="0"/>
              <a:t>’ intent was not </a:t>
            </a:r>
            <a:r>
              <a:rPr lang="en-US" sz="2400" dirty="0" smtClean="0"/>
              <a:t>to…point </a:t>
            </a:r>
            <a:r>
              <a:rPr lang="en-US" sz="2400" dirty="0"/>
              <a:t>out that there is more than one cause, and thus more than one solution.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7301882"/>
      </p:ext>
    </p:extLst>
  </p:cSld>
  <p:clrMapOvr>
    <a:masterClrMapping/>
  </p:clrMapOvr>
</p:sld>
</file>

<file path=ppt/theme/theme1.xml><?xml version="1.0" encoding="utf-8"?>
<a:theme xmlns:a="http://schemas.openxmlformats.org/drawingml/2006/main" name="DXU Template">
  <a:themeElements>
    <a:clrScheme name="Cisco2003Template 1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39999"/>
      </a:accent1>
      <a:accent2>
        <a:srgbClr val="B92B38"/>
      </a:accent2>
      <a:accent3>
        <a:srgbClr val="FFFFFF"/>
      </a:accent3>
      <a:accent4>
        <a:srgbClr val="000000"/>
      </a:accent4>
      <a:accent5>
        <a:srgbClr val="ADCACA"/>
      </a:accent5>
      <a:accent6>
        <a:srgbClr val="A72632"/>
      </a:accent6>
      <a:hlink>
        <a:srgbClr val="9999CC"/>
      </a:hlink>
      <a:folHlink>
        <a:srgbClr val="EEB30E"/>
      </a:folHlink>
    </a:clrScheme>
    <a:fontScheme name="Cisco2003Templat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sco2003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co2003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8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9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0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EEB3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Cisco2003_template_Q104_4</Template>
  <TotalTime>22984</TotalTime>
  <Words>568</Words>
  <Application>Microsoft Office PowerPoint</Application>
  <PresentationFormat>On-screen Show (4:3)</PresentationFormat>
  <Paragraphs>177</Paragraphs>
  <Slides>49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ＭＳ Ｐゴシック</vt:lpstr>
      <vt:lpstr>Arial</vt:lpstr>
      <vt:lpstr>Neurochrome</vt:lpstr>
      <vt:lpstr>DXU Template</vt:lpstr>
      <vt:lpstr>PowerPoint Presentation</vt:lpstr>
      <vt:lpstr>PowerPoint Presentation</vt:lpstr>
      <vt:lpstr>Wayne Mills, N7NG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  <vt:lpstr>    DQRM and other Unnecessary QRM in Today’s DXing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David Sauerhaft</dc:creator>
  <cp:lastModifiedBy>Mills Notebook</cp:lastModifiedBy>
  <cp:revision>718</cp:revision>
  <cp:lastPrinted>2012-03-23T22:12:51Z</cp:lastPrinted>
  <dcterms:created xsi:type="dcterms:W3CDTF">2015-03-23T15:52:06Z</dcterms:created>
  <dcterms:modified xsi:type="dcterms:W3CDTF">2015-04-07T04:30:16Z</dcterms:modified>
</cp:coreProperties>
</file>