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6" r:id="rId1"/>
  </p:sldMasterIdLst>
  <p:notesMasterIdLst>
    <p:notesMasterId r:id="rId25"/>
  </p:notesMasterIdLst>
  <p:handoutMasterIdLst>
    <p:handoutMasterId r:id="rId26"/>
  </p:handoutMasterIdLst>
  <p:sldIdLst>
    <p:sldId id="677" r:id="rId2"/>
    <p:sldId id="509" r:id="rId3"/>
    <p:sldId id="501" r:id="rId4"/>
    <p:sldId id="544" r:id="rId5"/>
    <p:sldId id="545" r:id="rId6"/>
    <p:sldId id="678" r:id="rId7"/>
    <p:sldId id="550" r:id="rId8"/>
    <p:sldId id="679" r:id="rId9"/>
    <p:sldId id="680" r:id="rId10"/>
    <p:sldId id="547" r:id="rId11"/>
    <p:sldId id="548" r:id="rId12"/>
    <p:sldId id="557" r:id="rId13"/>
    <p:sldId id="553" r:id="rId14"/>
    <p:sldId id="681" r:id="rId15"/>
    <p:sldId id="555" r:id="rId16"/>
    <p:sldId id="556" r:id="rId17"/>
    <p:sldId id="558" r:id="rId18"/>
    <p:sldId id="559" r:id="rId19"/>
    <p:sldId id="560" r:id="rId20"/>
    <p:sldId id="551" r:id="rId21"/>
    <p:sldId id="552" r:id="rId22"/>
    <p:sldId id="682" r:id="rId23"/>
    <p:sldId id="683" r:id="rId24"/>
  </p:sldIdLst>
  <p:sldSz cx="9144000" cy="6858000" type="screen4x3"/>
  <p:notesSz cx="7035800" cy="9194800"/>
  <p:defaultTextStyle>
    <a:defPPr>
      <a:defRPr lang="en-US"/>
    </a:defPPr>
    <a:lvl1pPr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1pPr>
    <a:lvl2pPr marL="4572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2pPr>
    <a:lvl3pPr marL="9144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3pPr>
    <a:lvl4pPr marL="13716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4pPr>
    <a:lvl5pPr marL="18288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5pPr>
    <a:lvl6pPr marL="2286000" algn="l" defTabSz="457200" rtl="0" eaLnBrk="1" latinLnBrk="0" hangingPunct="1">
      <a:defRPr sz="3400" b="1" kern="1200">
        <a:solidFill>
          <a:schemeClr val="tx1"/>
        </a:solidFill>
        <a:latin typeface="Arial" pitchFamily="-84" charset="0"/>
        <a:ea typeface="Arial" pitchFamily="-84" charset="0"/>
        <a:cs typeface="Arial" pitchFamily="-84" charset="0"/>
      </a:defRPr>
    </a:lvl6pPr>
    <a:lvl7pPr marL="2743200" algn="l" defTabSz="457200" rtl="0" eaLnBrk="1" latinLnBrk="0" hangingPunct="1">
      <a:defRPr sz="3400" b="1" kern="1200">
        <a:solidFill>
          <a:schemeClr val="tx1"/>
        </a:solidFill>
        <a:latin typeface="Arial" pitchFamily="-84" charset="0"/>
        <a:ea typeface="Arial" pitchFamily="-84" charset="0"/>
        <a:cs typeface="Arial" pitchFamily="-84" charset="0"/>
      </a:defRPr>
    </a:lvl7pPr>
    <a:lvl8pPr marL="3200400" algn="l" defTabSz="457200" rtl="0" eaLnBrk="1" latinLnBrk="0" hangingPunct="1">
      <a:defRPr sz="3400" b="1" kern="1200">
        <a:solidFill>
          <a:schemeClr val="tx1"/>
        </a:solidFill>
        <a:latin typeface="Arial" pitchFamily="-84" charset="0"/>
        <a:ea typeface="Arial" pitchFamily="-84" charset="0"/>
        <a:cs typeface="Arial" pitchFamily="-84" charset="0"/>
      </a:defRPr>
    </a:lvl8pPr>
    <a:lvl9pPr marL="3657600" algn="l" defTabSz="457200" rtl="0" eaLnBrk="1" latinLnBrk="0" hangingPunct="1">
      <a:defRPr sz="3400" b="1" kern="1200">
        <a:solidFill>
          <a:schemeClr val="tx1"/>
        </a:solidFill>
        <a:latin typeface="Arial" pitchFamily="-84" charset="0"/>
        <a:ea typeface="Arial" pitchFamily="-84" charset="0"/>
        <a:cs typeface="Arial" pitchFamily="-84" charset="0"/>
      </a:defRPr>
    </a:lvl9pPr>
  </p:defaultTextStyle>
  <p:extLst>
    <p:ext uri="{EFAFB233-063F-42B5-8137-9DF3F51BA10A}">
      <p15:sldGuideLst xmlns:p15="http://schemas.microsoft.com/office/powerpoint/2012/main">
        <p15:guide id="1" orient="horz" pos="1616">
          <p15:clr>
            <a:srgbClr val="A4A3A4"/>
          </p15:clr>
        </p15:guide>
        <p15:guide id="2" pos="778">
          <p15:clr>
            <a:srgbClr val="A4A3A4"/>
          </p15:clr>
        </p15:guide>
      </p15:sldGuideLst>
    </p:ext>
    <p:ext uri="{2D200454-40CA-4A62-9FC3-DE9A4176ACB9}">
      <p15:notesGuideLst xmlns:p15="http://schemas.microsoft.com/office/powerpoint/2012/main">
        <p15:guide id="1" orient="horz" pos="2896">
          <p15:clr>
            <a:srgbClr val="A4A3A4"/>
          </p15:clr>
        </p15:guide>
        <p15:guide id="2" pos="22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876"/>
    <a:srgbClr val="240489"/>
    <a:srgbClr val="348906"/>
    <a:srgbClr val="000001"/>
    <a:srgbClr val="001424"/>
    <a:srgbClr val="5D5F5E"/>
    <a:srgbClr val="567895"/>
    <a:srgbClr val="62E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8" autoAdjust="0"/>
    <p:restoredTop sz="84877" autoAdjust="0"/>
  </p:normalViewPr>
  <p:slideViewPr>
    <p:cSldViewPr snapToGrid="0" showGuides="1">
      <p:cViewPr varScale="1">
        <p:scale>
          <a:sx n="78" d="100"/>
          <a:sy n="78" d="100"/>
        </p:scale>
        <p:origin x="1734" y="54"/>
      </p:cViewPr>
      <p:guideLst>
        <p:guide orient="horz" pos="1616"/>
        <p:guide pos="77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84"/>
    </p:cViewPr>
  </p:sorterViewPr>
  <p:notesViewPr>
    <p:cSldViewPr snapToGrid="0" showGuides="1">
      <p:cViewPr>
        <p:scale>
          <a:sx n="75" d="100"/>
          <a:sy n="75" d="100"/>
        </p:scale>
        <p:origin x="-4992" y="-1280"/>
      </p:cViewPr>
      <p:guideLst>
        <p:guide orient="horz" pos="2896"/>
        <p:guide pos="221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8000" cy="458788"/>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eaLnBrk="0" hangingPunct="0">
              <a:lnSpc>
                <a:spcPct val="100000"/>
              </a:lnSpc>
              <a:defRPr sz="1200" b="0">
                <a:latin typeface="Arial"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987800" y="0"/>
            <a:ext cx="3048000" cy="458788"/>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eaLnBrk="0" hangingPunct="0">
              <a:lnSpc>
                <a:spcPct val="100000"/>
              </a:lnSpc>
              <a:defRPr sz="1200" b="0">
                <a:latin typeface="Arial"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736013"/>
            <a:ext cx="3048000" cy="458787"/>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eaLnBrk="0" hangingPunct="0">
              <a:lnSpc>
                <a:spcPct val="100000"/>
              </a:lnSpc>
              <a:defRPr sz="1200" b="0">
                <a:latin typeface="Arial"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987800" y="8736013"/>
            <a:ext cx="3048000" cy="458787"/>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eaLnBrk="0" hangingPunct="0">
              <a:defRPr sz="1200" b="0"/>
            </a:lvl1pPr>
          </a:lstStyle>
          <a:p>
            <a:fld id="{F4DEEF23-2811-4F41-924E-0DE039015246}" type="slidenum">
              <a:rPr lang="en-US"/>
              <a:pPr/>
              <a:t>‹#›</a:t>
            </a:fld>
            <a:endParaRPr lang="en-US"/>
          </a:p>
        </p:txBody>
      </p:sp>
    </p:spTree>
    <p:extLst>
      <p:ext uri="{BB962C8B-B14F-4D97-AF65-F5344CB8AC3E}">
        <p14:creationId xmlns:p14="http://schemas.microsoft.com/office/powerpoint/2010/main" val="421205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3"/>
          <p:cNvSpPr>
            <a:spLocks noGrp="1" noRot="1" noChangeAspect="1" noChangeArrowheads="1" noTextEdit="1"/>
          </p:cNvSpPr>
          <p:nvPr>
            <p:ph type="sldImg" idx="2"/>
          </p:nvPr>
        </p:nvSpPr>
        <p:spPr bwMode="auto">
          <a:xfrm>
            <a:off x="1173163" y="679450"/>
            <a:ext cx="4630737" cy="3473450"/>
          </a:xfrm>
          <a:prstGeom prst="rect">
            <a:avLst/>
          </a:prstGeom>
          <a:noFill/>
          <a:ln w="9525">
            <a:solidFill>
              <a:srgbClr val="000000"/>
            </a:solidFill>
            <a:miter lim="800000"/>
            <a:headEnd/>
            <a:tailEnd/>
          </a:ln>
        </p:spPr>
      </p:sp>
      <p:sp>
        <p:nvSpPr>
          <p:cNvPr id="8195" name="Rectangle 15"/>
          <p:cNvSpPr>
            <a:spLocks noChangeArrowheads="1"/>
          </p:cNvSpPr>
          <p:nvPr/>
        </p:nvSpPr>
        <p:spPr bwMode="auto">
          <a:xfrm>
            <a:off x="57150" y="8843963"/>
            <a:ext cx="6880225" cy="223837"/>
          </a:xfrm>
          <a:prstGeom prst="rect">
            <a:avLst/>
          </a:prstGeom>
          <a:noFill/>
          <a:ln w="9525">
            <a:noFill/>
            <a:miter lim="800000"/>
            <a:headEnd/>
            <a:tailEnd/>
          </a:ln>
        </p:spPr>
        <p:txBody>
          <a:bodyPr lIns="96814" tIns="50787" rIns="96814" bIns="50787">
            <a:prstTxWarp prst="textNoShape">
              <a:avLst/>
            </a:prstTxWarp>
            <a:spAutoFit/>
          </a:bodyPr>
          <a:lstStyle/>
          <a:p>
            <a:pPr defTabSz="619125" eaLnBrk="0" hangingPunct="0">
              <a:tabLst>
                <a:tab pos="2416175" algn="l"/>
                <a:tab pos="4889500" algn="l"/>
              </a:tabLst>
            </a:pPr>
            <a:r>
              <a:rPr lang="en-US" sz="800"/>
              <a:t>© 2002, Cisco Systems, Inc. </a:t>
            </a:r>
          </a:p>
        </p:txBody>
      </p:sp>
      <p:sp>
        <p:nvSpPr>
          <p:cNvPr id="8196" name="Line 16"/>
          <p:cNvSpPr>
            <a:spLocks noChangeShapeType="1"/>
          </p:cNvSpPr>
          <p:nvPr/>
        </p:nvSpPr>
        <p:spPr bwMode="auto">
          <a:xfrm>
            <a:off x="155575" y="8858250"/>
            <a:ext cx="6715125"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pPr eaLnBrk="0" hangingPunct="0">
              <a:lnSpc>
                <a:spcPct val="90000"/>
              </a:lnSpc>
              <a:defRPr/>
            </a:pPr>
            <a:endParaRPr lang="en-US" sz="3000">
              <a:latin typeface="Neurochrome" pitchFamily="2" charset="0"/>
              <a:ea typeface="+mn-ea"/>
              <a:cs typeface="+mn-cs"/>
            </a:endParaRPr>
          </a:p>
        </p:txBody>
      </p:sp>
      <p:sp>
        <p:nvSpPr>
          <p:cNvPr id="77841" name="Rectangle 17"/>
          <p:cNvSpPr>
            <a:spLocks noGrp="1" noChangeArrowheads="1"/>
          </p:cNvSpPr>
          <p:nvPr>
            <p:ph type="sldNum" sz="quarter" idx="5"/>
          </p:nvPr>
        </p:nvSpPr>
        <p:spPr bwMode="auto">
          <a:xfrm>
            <a:off x="5986463" y="8737600"/>
            <a:ext cx="822325" cy="290513"/>
          </a:xfrm>
          <a:prstGeom prst="rect">
            <a:avLst/>
          </a:prstGeom>
          <a:noFill/>
          <a:ln w="9525">
            <a:noFill/>
            <a:miter lim="800000"/>
            <a:headEnd/>
            <a:tailEnd/>
          </a:ln>
          <a:effectLst/>
        </p:spPr>
        <p:txBody>
          <a:bodyPr vert="horz" wrap="square" lIns="19045" tIns="0" rIns="19045" bIns="0" numCol="1" anchor="b" anchorCtr="0" compatLnSpc="1">
            <a:prstTxWarp prst="textNoShape">
              <a:avLst/>
            </a:prstTxWarp>
          </a:bodyPr>
          <a:lstStyle>
            <a:lvl1pPr algn="r" eaLnBrk="0" hangingPunct="0">
              <a:defRPr sz="800" b="0"/>
            </a:lvl1pPr>
          </a:lstStyle>
          <a:p>
            <a:fld id="{2C2F1268-DAA7-5B4A-BBED-1B1085CC18A8}" type="slidenum">
              <a:rPr lang="en-US"/>
              <a:pPr/>
              <a:t>‹#›</a:t>
            </a:fld>
            <a:endParaRPr lang="en-US"/>
          </a:p>
        </p:txBody>
      </p:sp>
      <p:sp>
        <p:nvSpPr>
          <p:cNvPr id="77842" name="Rectangle 18"/>
          <p:cNvSpPr>
            <a:spLocks noGrp="1" noChangeArrowheads="1"/>
          </p:cNvSpPr>
          <p:nvPr>
            <p:ph type="body" sz="quarter" idx="3"/>
          </p:nvPr>
        </p:nvSpPr>
        <p:spPr bwMode="auto">
          <a:xfrm>
            <a:off x="920750" y="4379913"/>
            <a:ext cx="5135563" cy="4152900"/>
          </a:xfrm>
          <a:prstGeom prst="rect">
            <a:avLst/>
          </a:prstGeom>
          <a:noFill/>
          <a:ln w="9525">
            <a:noFill/>
            <a:miter lim="800000"/>
            <a:headEnd/>
            <a:tailEnd/>
          </a:ln>
          <a:effectLst/>
        </p:spPr>
        <p:txBody>
          <a:bodyPr vert="horz" wrap="square" lIns="73025" tIns="36512" rIns="73025" bIns="3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055052171"/>
      </p:ext>
    </p:extLst>
  </p:cSld>
  <p:clrMap bg1="lt1" tx1="dk1" bg2="lt2" tx2="dk2" accent1="accent1" accent2="accent2" accent3="accent3" accent4="accent4" accent5="accent5" accent6="accent6" hlink="hlink" folHlink="folHlink"/>
  <p:notesStyle>
    <a:lvl1pPr marL="168275" indent="-168275"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1pPr>
    <a:lvl2pPr marL="579438" indent="-122238"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2pPr>
    <a:lvl3pPr marL="1027113" indent="-112713"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3pPr>
    <a:lvl4pPr marL="1493838" indent="-122238"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4pPr>
    <a:lvl5pPr marL="1943100" indent="-114300"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7"/>
          <p:cNvSpPr>
            <a:spLocks noGrp="1" noChangeArrowheads="1"/>
          </p:cNvSpPr>
          <p:nvPr>
            <p:ph type="sldNum" sz="quarter" idx="5"/>
          </p:nvPr>
        </p:nvSpPr>
        <p:spPr>
          <a:noFill/>
        </p:spPr>
        <p:txBody>
          <a:bodyPr/>
          <a:lstStyle/>
          <a:p>
            <a:fld id="{EEDA7607-E85B-6646-B5C2-E7C9923C0710}" type="slidenum">
              <a:rPr lang="en-US"/>
              <a:pPr/>
              <a:t>1</a:t>
            </a:fld>
            <a:endParaRPr lang="en-US"/>
          </a:p>
        </p:txBody>
      </p:sp>
      <p:sp>
        <p:nvSpPr>
          <p:cNvPr id="9218" name="Rectangle 2"/>
          <p:cNvSpPr>
            <a:spLocks noGrp="1" noRot="1" noChangeAspect="1" noChangeArrowheads="1" noTextEdit="1"/>
          </p:cNvSpPr>
          <p:nvPr>
            <p:ph type="sldImg"/>
          </p:nvPr>
        </p:nvSpPr>
        <p:spPr>
          <a:xfrm>
            <a:off x="914400" y="242888"/>
            <a:ext cx="5264150" cy="3948112"/>
          </a:xfrm>
          <a:ln/>
        </p:spPr>
      </p:sp>
      <p:sp>
        <p:nvSpPr>
          <p:cNvPr id="9219" name="Rectangle 3"/>
          <p:cNvSpPr>
            <a:spLocks noGrp="1" noChangeArrowheads="1"/>
          </p:cNvSpPr>
          <p:nvPr>
            <p:ph type="body" idx="1"/>
          </p:nvPr>
        </p:nvSpPr>
        <p:spPr>
          <a:xfrm>
            <a:off x="404813" y="4330700"/>
            <a:ext cx="6143625" cy="4205288"/>
          </a:xfrm>
          <a:solidFill>
            <a:srgbClr val="FFFFFF"/>
          </a:solidFill>
          <a:ln>
            <a:solidFill>
              <a:srgbClr val="000000"/>
            </a:solidFill>
          </a:ln>
        </p:spPr>
        <p:txBody>
          <a:bodyPr lIns="91427" tIns="45713" rIns="91427" bIns="45713"/>
          <a:lstStyle/>
          <a:p>
            <a:pPr>
              <a:buNone/>
            </a:pPr>
            <a:endParaRPr lang="en-US" dirty="0">
              <a:latin typeface="Arial" pitchFamily="-84" charset="0"/>
              <a:ea typeface="ＭＳ Ｐゴシック" pitchFamily="-84" charset="-128"/>
            </a:endParaRPr>
          </a:p>
        </p:txBody>
      </p:sp>
    </p:spTree>
    <p:extLst>
      <p:ext uri="{BB962C8B-B14F-4D97-AF65-F5344CB8AC3E}">
        <p14:creationId xmlns:p14="http://schemas.microsoft.com/office/powerpoint/2010/main" val="345144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43012" name="Slide Number Placeholder 3"/>
          <p:cNvSpPr>
            <a:spLocks noGrp="1"/>
          </p:cNvSpPr>
          <p:nvPr>
            <p:ph type="sldNum" sz="quarter" idx="5"/>
          </p:nvPr>
        </p:nvSpPr>
        <p:spPr>
          <a:noFill/>
        </p:spPr>
        <p:txBody>
          <a:bodyPr/>
          <a:lstStyle/>
          <a:p>
            <a:fld id="{54AEADED-7196-43AF-8ABC-898E606FDF62}"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21038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52228" name="Slide Number Placeholder 3"/>
          <p:cNvSpPr>
            <a:spLocks noGrp="1"/>
          </p:cNvSpPr>
          <p:nvPr>
            <p:ph type="sldNum" sz="quarter" idx="5"/>
          </p:nvPr>
        </p:nvSpPr>
        <p:spPr>
          <a:noFill/>
        </p:spPr>
        <p:txBody>
          <a:bodyPr/>
          <a:lstStyle/>
          <a:p>
            <a:fld id="{66C5AF87-73F6-4ADD-BADF-75E767CFC534}"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2421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48132" name="Slide Number Placeholder 3"/>
          <p:cNvSpPr>
            <a:spLocks noGrp="1"/>
          </p:cNvSpPr>
          <p:nvPr>
            <p:ph type="sldNum" sz="quarter" idx="5"/>
          </p:nvPr>
        </p:nvSpPr>
        <p:spPr>
          <a:noFill/>
        </p:spPr>
        <p:txBody>
          <a:bodyPr/>
          <a:lstStyle/>
          <a:p>
            <a:fld id="{8972CC05-5889-47E7-ACF4-917337BF8EB5}"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961234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52228" name="Slide Number Placeholder 3"/>
          <p:cNvSpPr>
            <a:spLocks noGrp="1"/>
          </p:cNvSpPr>
          <p:nvPr>
            <p:ph type="sldNum" sz="quarter" idx="5"/>
          </p:nvPr>
        </p:nvSpPr>
        <p:spPr>
          <a:noFill/>
        </p:spPr>
        <p:txBody>
          <a:bodyPr/>
          <a:lstStyle/>
          <a:p>
            <a:fld id="{66C5AF87-73F6-4ADD-BADF-75E767CFC534}"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11939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latin typeface="Arial" pitchFamily="34" charset="0"/>
              <a:ea typeface="ＭＳ Ｐゴシック"/>
              <a:cs typeface="Arial" pitchFamily="34" charset="0"/>
            </a:endParaRPr>
          </a:p>
        </p:txBody>
      </p:sp>
      <p:sp>
        <p:nvSpPr>
          <p:cNvPr id="50180" name="Slide Number Placeholder 3"/>
          <p:cNvSpPr>
            <a:spLocks noGrp="1"/>
          </p:cNvSpPr>
          <p:nvPr>
            <p:ph type="sldNum" sz="quarter" idx="5"/>
          </p:nvPr>
        </p:nvSpPr>
        <p:spPr>
          <a:noFill/>
        </p:spPr>
        <p:txBody>
          <a:bodyPr/>
          <a:lstStyle/>
          <a:p>
            <a:fld id="{6CBB7153-3867-48F9-886A-A679F3EDAAFB}"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193956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latin typeface="Arial" pitchFamily="34" charset="0"/>
              <a:ea typeface="ＭＳ Ｐゴシック"/>
              <a:cs typeface="Arial" pitchFamily="34" charset="0"/>
            </a:endParaRPr>
          </a:p>
        </p:txBody>
      </p:sp>
      <p:sp>
        <p:nvSpPr>
          <p:cNvPr id="51204" name="Slide Number Placeholder 3"/>
          <p:cNvSpPr>
            <a:spLocks noGrp="1"/>
          </p:cNvSpPr>
          <p:nvPr>
            <p:ph type="sldNum" sz="quarter" idx="5"/>
          </p:nvPr>
        </p:nvSpPr>
        <p:spPr>
          <a:noFill/>
        </p:spPr>
        <p:txBody>
          <a:bodyPr/>
          <a:lstStyle/>
          <a:p>
            <a:fld id="{8B222C80-A8A3-4C50-8DD9-11CE05502A7A}"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907295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53252" name="Slide Number Placeholder 3"/>
          <p:cNvSpPr>
            <a:spLocks noGrp="1"/>
          </p:cNvSpPr>
          <p:nvPr>
            <p:ph type="sldNum" sz="quarter" idx="5"/>
          </p:nvPr>
        </p:nvSpPr>
        <p:spPr>
          <a:noFill/>
        </p:spPr>
        <p:txBody>
          <a:bodyPr/>
          <a:lstStyle/>
          <a:p>
            <a:fld id="{7BEC9A36-87C5-48BA-A734-FA233A714C45}"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15578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latin typeface="Arial" pitchFamily="34" charset="0"/>
              <a:ea typeface="ＭＳ Ｐゴシック"/>
              <a:cs typeface="Arial" pitchFamily="34" charset="0"/>
            </a:endParaRPr>
          </a:p>
        </p:txBody>
      </p:sp>
      <p:sp>
        <p:nvSpPr>
          <p:cNvPr id="54276" name="Slide Number Placeholder 3"/>
          <p:cNvSpPr>
            <a:spLocks noGrp="1"/>
          </p:cNvSpPr>
          <p:nvPr>
            <p:ph type="sldNum" sz="quarter" idx="5"/>
          </p:nvPr>
        </p:nvSpPr>
        <p:spPr>
          <a:noFill/>
        </p:spPr>
        <p:txBody>
          <a:bodyPr/>
          <a:lstStyle/>
          <a:p>
            <a:fld id="{326843F6-44FC-4005-9717-9D1FE08CE093}"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514066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55300" name="Slide Number Placeholder 3"/>
          <p:cNvSpPr>
            <a:spLocks noGrp="1"/>
          </p:cNvSpPr>
          <p:nvPr>
            <p:ph type="sldNum" sz="quarter" idx="5"/>
          </p:nvPr>
        </p:nvSpPr>
        <p:spPr>
          <a:noFill/>
        </p:spPr>
        <p:txBody>
          <a:bodyPr/>
          <a:lstStyle/>
          <a:p>
            <a:fld id="{7F384A74-6D4A-4A32-9B19-5E9FEC26905C}"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23380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Arial" pitchFamily="34" charset="0"/>
              <a:ea typeface="ＭＳ Ｐゴシック"/>
              <a:cs typeface="Arial" pitchFamily="34" charset="0"/>
            </a:endParaRPr>
          </a:p>
        </p:txBody>
      </p:sp>
      <p:sp>
        <p:nvSpPr>
          <p:cNvPr id="46084" name="Slide Number Placeholder 3"/>
          <p:cNvSpPr>
            <a:spLocks noGrp="1"/>
          </p:cNvSpPr>
          <p:nvPr>
            <p:ph type="sldNum" sz="quarter" idx="5"/>
          </p:nvPr>
        </p:nvSpPr>
        <p:spPr>
          <a:noFill/>
        </p:spPr>
        <p:txBody>
          <a:bodyPr/>
          <a:lstStyle/>
          <a:p>
            <a:fld id="{FD15BD9D-8980-4670-99BA-BEEB70138591}"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18014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3</a:t>
            </a:fld>
            <a:endParaRPr lang="en-US"/>
          </a:p>
        </p:txBody>
      </p:sp>
    </p:spTree>
    <p:extLst>
      <p:ext uri="{BB962C8B-B14F-4D97-AF65-F5344CB8AC3E}">
        <p14:creationId xmlns:p14="http://schemas.microsoft.com/office/powerpoint/2010/main" val="587911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pitchFamily="34" charset="0"/>
              <a:ea typeface="ＭＳ Ｐゴシック"/>
              <a:cs typeface="Arial" pitchFamily="34" charset="0"/>
            </a:endParaRPr>
          </a:p>
        </p:txBody>
      </p:sp>
      <p:sp>
        <p:nvSpPr>
          <p:cNvPr id="47108" name="Slide Number Placeholder 3"/>
          <p:cNvSpPr>
            <a:spLocks noGrp="1"/>
          </p:cNvSpPr>
          <p:nvPr>
            <p:ph type="sldNum" sz="quarter" idx="5"/>
          </p:nvPr>
        </p:nvSpPr>
        <p:spPr>
          <a:noFill/>
        </p:spPr>
        <p:txBody>
          <a:bodyPr/>
          <a:lstStyle/>
          <a:p>
            <a:fld id="{A81A7C5F-E799-4BB0-970F-7E0D653BA334}"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27851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pitchFamily="34" charset="0"/>
              <a:ea typeface="ＭＳ Ｐゴシック"/>
              <a:cs typeface="Arial" pitchFamily="34" charset="0"/>
            </a:endParaRPr>
          </a:p>
        </p:txBody>
      </p:sp>
      <p:sp>
        <p:nvSpPr>
          <p:cNvPr id="56324" name="Slide Number Placeholder 3"/>
          <p:cNvSpPr>
            <a:spLocks noGrp="1"/>
          </p:cNvSpPr>
          <p:nvPr>
            <p:ph type="sldNum" sz="quarter" idx="5"/>
          </p:nvPr>
        </p:nvSpPr>
        <p:spPr>
          <a:noFill/>
        </p:spPr>
        <p:txBody>
          <a:bodyPr/>
          <a:lstStyle/>
          <a:p>
            <a:fld id="{95ABE5D2-7902-4F11-BEA2-203B8383962D}"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024393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56324" name="Slide Number Placeholder 3"/>
          <p:cNvSpPr>
            <a:spLocks noGrp="1"/>
          </p:cNvSpPr>
          <p:nvPr>
            <p:ph type="sldNum" sz="quarter" idx="5"/>
          </p:nvPr>
        </p:nvSpPr>
        <p:spPr>
          <a:noFill/>
        </p:spPr>
        <p:txBody>
          <a:bodyPr/>
          <a:lstStyle/>
          <a:p>
            <a:fld id="{95ABE5D2-7902-4F11-BEA2-203B8383962D}"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9697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38916" name="Slide Number Placeholder 3"/>
          <p:cNvSpPr>
            <a:spLocks noGrp="1"/>
          </p:cNvSpPr>
          <p:nvPr>
            <p:ph type="sldNum" sz="quarter" idx="5"/>
          </p:nvPr>
        </p:nvSpPr>
        <p:spPr>
          <a:noFill/>
        </p:spPr>
        <p:txBody>
          <a:bodyPr/>
          <a:lstStyle/>
          <a:p>
            <a:fld id="{7AA6A3A5-8214-459C-A4B3-EE80FB4010E4}"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82064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latin typeface="Arial" pitchFamily="34" charset="0"/>
              <a:ea typeface="ＭＳ Ｐゴシック"/>
              <a:cs typeface="Arial" pitchFamily="34" charset="0"/>
            </a:endParaRPr>
          </a:p>
        </p:txBody>
      </p:sp>
      <p:sp>
        <p:nvSpPr>
          <p:cNvPr id="39940" name="Slide Number Placeholder 3"/>
          <p:cNvSpPr>
            <a:spLocks noGrp="1"/>
          </p:cNvSpPr>
          <p:nvPr>
            <p:ph type="sldNum" sz="quarter" idx="5"/>
          </p:nvPr>
        </p:nvSpPr>
        <p:spPr>
          <a:noFill/>
        </p:spPr>
        <p:txBody>
          <a:bodyPr/>
          <a:lstStyle/>
          <a:p>
            <a:fld id="{EBD3F32B-8AAE-4BFF-8AFE-B6A1E82E02C6}"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79903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39940" name="Slide Number Placeholder 3"/>
          <p:cNvSpPr>
            <a:spLocks noGrp="1"/>
          </p:cNvSpPr>
          <p:nvPr>
            <p:ph type="sldNum" sz="quarter" idx="5"/>
          </p:nvPr>
        </p:nvSpPr>
        <p:spPr>
          <a:noFill/>
        </p:spPr>
        <p:txBody>
          <a:bodyPr/>
          <a:lstStyle/>
          <a:p>
            <a:fld id="{EBD3F32B-8AAE-4BFF-8AFE-B6A1E82E02C6}"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60112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45060" name="Slide Number Placeholder 3"/>
          <p:cNvSpPr>
            <a:spLocks noGrp="1"/>
          </p:cNvSpPr>
          <p:nvPr>
            <p:ph type="sldNum" sz="quarter" idx="5"/>
          </p:nvPr>
        </p:nvSpPr>
        <p:spPr>
          <a:noFill/>
        </p:spPr>
        <p:txBody>
          <a:bodyPr/>
          <a:lstStyle/>
          <a:p>
            <a:fld id="{5A2303A4-0F3B-40FB-82EE-F15719E07F5D}"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77597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39940" name="Slide Number Placeholder 3"/>
          <p:cNvSpPr>
            <a:spLocks noGrp="1"/>
          </p:cNvSpPr>
          <p:nvPr>
            <p:ph type="sldNum" sz="quarter" idx="5"/>
          </p:nvPr>
        </p:nvSpPr>
        <p:spPr>
          <a:noFill/>
        </p:spPr>
        <p:txBody>
          <a:bodyPr/>
          <a:lstStyle/>
          <a:p>
            <a:fld id="{EBD3F32B-8AAE-4BFF-8AFE-B6A1E82E02C6}"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07454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latin typeface="Arial" pitchFamily="34" charset="0"/>
              <a:ea typeface="ＭＳ Ｐゴシック"/>
              <a:cs typeface="Arial" pitchFamily="34" charset="0"/>
            </a:endParaRPr>
          </a:p>
        </p:txBody>
      </p:sp>
      <p:sp>
        <p:nvSpPr>
          <p:cNvPr id="39940" name="Slide Number Placeholder 3"/>
          <p:cNvSpPr>
            <a:spLocks noGrp="1"/>
          </p:cNvSpPr>
          <p:nvPr>
            <p:ph type="sldNum" sz="quarter" idx="5"/>
          </p:nvPr>
        </p:nvSpPr>
        <p:spPr>
          <a:noFill/>
        </p:spPr>
        <p:txBody>
          <a:bodyPr/>
          <a:lstStyle/>
          <a:p>
            <a:fld id="{EBD3F32B-8AAE-4BFF-8AFE-B6A1E82E02C6}"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89514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latin typeface="Arial" pitchFamily="34" charset="0"/>
              <a:ea typeface="ＭＳ Ｐゴシック"/>
              <a:cs typeface="Arial" pitchFamily="34" charset="0"/>
            </a:endParaRPr>
          </a:p>
        </p:txBody>
      </p:sp>
      <p:sp>
        <p:nvSpPr>
          <p:cNvPr id="41988" name="Slide Number Placeholder 3"/>
          <p:cNvSpPr>
            <a:spLocks noGrp="1"/>
          </p:cNvSpPr>
          <p:nvPr>
            <p:ph type="sldNum" sz="quarter" idx="5"/>
          </p:nvPr>
        </p:nvSpPr>
        <p:spPr>
          <a:noFill/>
        </p:spPr>
        <p:txBody>
          <a:bodyPr/>
          <a:lstStyle/>
          <a:p>
            <a:fld id="{146CE380-34D7-47D3-8189-81E4B5E16873}"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96672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1231900"/>
            <a:ext cx="9144000" cy="5626100"/>
          </a:xfrm>
          <a:prstGeom prst="rect">
            <a:avLst/>
          </a:prstGeom>
          <a:solidFill>
            <a:srgbClr val="355876">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625600" y="1663700"/>
            <a:ext cx="6718300" cy="4356100"/>
          </a:xfrm>
        </p:spPr>
        <p:txBody>
          <a:body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bg>
      <p:bgPr>
        <a:gradFill flip="none" rotWithShape="1">
          <a:gsLst>
            <a:gs pos="4000">
              <a:srgbClr val="355876">
                <a:alpha val="80000"/>
              </a:srgbClr>
            </a:gs>
            <a:gs pos="95000">
              <a:srgbClr val="FFFFFF">
                <a:alpha val="80000"/>
              </a:srgbClr>
            </a:gs>
          </a:gsLst>
          <a:lin ang="16200000" scaled="0"/>
          <a:tileRect/>
        </a:gra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1231900"/>
            <a:ext cx="9144000" cy="5626100"/>
          </a:xfrm>
          <a:prstGeom prst="rect">
            <a:avLst/>
          </a:prstGeom>
          <a:gradFill flip="none" rotWithShape="1">
            <a:gsLst>
              <a:gs pos="0">
                <a:schemeClr val="accent6">
                  <a:lumMod val="75000"/>
                  <a:alpha val="30000"/>
                </a:schemeClr>
              </a:gs>
              <a:gs pos="100000">
                <a:srgbClr val="FFFFFF">
                  <a:alpha val="20000"/>
                </a:srgb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625600" y="1663700"/>
            <a:ext cx="6718300" cy="4356100"/>
          </a:xfrm>
        </p:spPr>
        <p:txBody>
          <a:body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userDrawn="1"/>
        </p:nvSpPr>
        <p:spPr>
          <a:xfrm>
            <a:off x="0" y="1231900"/>
            <a:ext cx="9144000" cy="5626100"/>
          </a:xfrm>
          <a:prstGeom prst="rect">
            <a:avLst/>
          </a:prstGeom>
          <a:blipFill rotWithShape="1">
            <a:blip r:embed="rId2">
              <a:alphaModFix amt="40000"/>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p:cNvSpPr/>
          <p:nvPr userDrawn="1"/>
        </p:nvSpPr>
        <p:spPr>
          <a:xfrm>
            <a:off x="0" y="1231900"/>
            <a:ext cx="9144000" cy="5626100"/>
          </a:xfrm>
          <a:prstGeom prst="rect">
            <a:avLst/>
          </a:prstGeom>
          <a:blipFill rotWithShape="1">
            <a:blip r:embed="rId2">
              <a:alphaModFix amt="40000"/>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235075" y="1854200"/>
            <a:ext cx="6718300" cy="4356100"/>
          </a:xfrm>
        </p:spPr>
        <p:txBody>
          <a:body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rgbClr val="355876">
            <a:alpha val="80000"/>
          </a:srgbClr>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3_Blank">
    <p:bg>
      <p:bgPr>
        <a:gradFill flip="none" rotWithShape="1">
          <a:gsLst>
            <a:gs pos="4000">
              <a:srgbClr val="355876">
                <a:alpha val="80000"/>
              </a:srgbClr>
            </a:gs>
            <a:gs pos="95000">
              <a:srgbClr val="FFFFFF">
                <a:alpha val="80000"/>
              </a:srgbClr>
            </a:gs>
          </a:gsLst>
          <a:lin ang="16200000" scaled="0"/>
          <a:tileRect/>
        </a:gra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 Target="../slides/slide7.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3175" y="1022350"/>
            <a:ext cx="9147175" cy="242888"/>
          </a:xfrm>
          <a:custGeom>
            <a:avLst/>
            <a:gdLst>
              <a:gd name="T0" fmla="*/ 0 w 5762"/>
              <a:gd name="T1" fmla="*/ 153 h 153"/>
              <a:gd name="T2" fmla="*/ 0 w 5762"/>
              <a:gd name="T3" fmla="*/ 72 h 153"/>
              <a:gd name="T4" fmla="*/ 3846 w 5762"/>
              <a:gd name="T5" fmla="*/ 71 h 153"/>
              <a:gd name="T6" fmla="*/ 3913 w 5762"/>
              <a:gd name="T7" fmla="*/ 0 h 153"/>
              <a:gd name="T8" fmla="*/ 5762 w 5762"/>
              <a:gd name="T9" fmla="*/ 0 h 153"/>
              <a:gd name="T10" fmla="*/ 5761 w 5762"/>
              <a:gd name="T11" fmla="*/ 153 h 153"/>
              <a:gd name="T12" fmla="*/ 0 w 5762"/>
              <a:gd name="T13" fmla="*/ 153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2" h="153">
                <a:moveTo>
                  <a:pt x="0" y="153"/>
                </a:moveTo>
                <a:lnTo>
                  <a:pt x="0" y="72"/>
                </a:lnTo>
                <a:lnTo>
                  <a:pt x="3846" y="71"/>
                </a:lnTo>
                <a:lnTo>
                  <a:pt x="3913" y="0"/>
                </a:lnTo>
                <a:lnTo>
                  <a:pt x="5762" y="0"/>
                </a:lnTo>
                <a:lnTo>
                  <a:pt x="5761" y="153"/>
                </a:lnTo>
                <a:lnTo>
                  <a:pt x="0" y="153"/>
                </a:lnTo>
                <a:close/>
              </a:path>
            </a:pathLst>
          </a:custGeom>
          <a:solidFill>
            <a:srgbClr val="567895"/>
          </a:solidFill>
          <a:ln w="9525" cap="flat" cmpd="sng">
            <a:noFill/>
            <a:prstDash val="solid"/>
            <a:round/>
            <a:headEnd/>
            <a:tailEnd/>
          </a:ln>
        </p:spPr>
        <p:txBody>
          <a:bodyPr lIns="73025" tIns="36512" rIns="73025" bIns="36512">
            <a:prstTxWarp prst="textNoShape">
              <a:avLst/>
            </a:prstTxWarp>
          </a:bodyPr>
          <a:lstStyle/>
          <a:p>
            <a:pPr eaLnBrk="0" hangingPunct="0">
              <a:lnSpc>
                <a:spcPct val="90000"/>
              </a:lnSpc>
              <a:defRPr/>
            </a:pPr>
            <a:endParaRPr lang="en-US" sz="3000">
              <a:latin typeface="Neurochrome" pitchFamily="2" charset="0"/>
              <a:ea typeface="+mn-ea"/>
              <a:cs typeface="+mn-cs"/>
            </a:endParaRPr>
          </a:p>
        </p:txBody>
      </p:sp>
      <p:sp>
        <p:nvSpPr>
          <p:cNvPr id="12" name="Rectangle 11"/>
          <p:cNvSpPr/>
          <p:nvPr/>
        </p:nvSpPr>
        <p:spPr>
          <a:xfrm>
            <a:off x="6302375" y="996950"/>
            <a:ext cx="2513013" cy="288925"/>
          </a:xfrm>
          <a:prstGeom prst="rect">
            <a:avLst/>
          </a:prstGeom>
        </p:spPr>
        <p:txBody>
          <a:bodyPr>
            <a:prstTxWarp prst="textNoShape">
              <a:avLst/>
            </a:prstTxWarp>
            <a:spAutoFit/>
          </a:bodyPr>
          <a:lstStyle/>
          <a:p>
            <a:pPr eaLnBrk="0" hangingPunct="0">
              <a:lnSpc>
                <a:spcPct val="90000"/>
              </a:lnSpc>
            </a:pPr>
            <a:r>
              <a:rPr lang="en-US" sz="1400" b="0" dirty="0">
                <a:solidFill>
                  <a:schemeClr val="bg1"/>
                </a:solidFill>
              </a:rPr>
              <a:t>DX University – Visalia </a:t>
            </a:r>
            <a:r>
              <a:rPr lang="en-US" sz="1400" b="0" dirty="0" smtClean="0">
                <a:solidFill>
                  <a:schemeClr val="bg1"/>
                </a:solidFill>
              </a:rPr>
              <a:t>2014</a:t>
            </a:r>
            <a:endParaRPr lang="en-US" sz="1400" b="0" dirty="0">
              <a:solidFill>
                <a:schemeClr val="bg1"/>
              </a:solidFill>
            </a:endParaRPr>
          </a:p>
        </p:txBody>
      </p:sp>
      <p:sp>
        <p:nvSpPr>
          <p:cNvPr id="3078" name="Rectangle 4"/>
          <p:cNvSpPr>
            <a:spLocks noGrp="1" noChangeArrowheads="1"/>
          </p:cNvSpPr>
          <p:nvPr>
            <p:ph type="title"/>
          </p:nvPr>
        </p:nvSpPr>
        <p:spPr bwMode="auto">
          <a:xfrm>
            <a:off x="1355725" y="196850"/>
            <a:ext cx="6824663" cy="750888"/>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p>
            <a:pPr lvl="0"/>
            <a:r>
              <a:rPr lang="en-US"/>
              <a:t>Click to edit slide title</a:t>
            </a:r>
          </a:p>
        </p:txBody>
      </p:sp>
      <p:sp>
        <p:nvSpPr>
          <p:cNvPr id="3079" name="Rectangle 5"/>
          <p:cNvSpPr>
            <a:spLocks noGrp="1" noChangeArrowheads="1"/>
          </p:cNvSpPr>
          <p:nvPr>
            <p:ph type="body" idx="1"/>
          </p:nvPr>
        </p:nvSpPr>
        <p:spPr bwMode="auto">
          <a:xfrm>
            <a:off x="1320800" y="1720850"/>
            <a:ext cx="7219950" cy="3571875"/>
          </a:xfrm>
          <a:prstGeom prst="rect">
            <a:avLst/>
          </a:prstGeom>
          <a:noFill/>
          <a:ln w="9525">
            <a:noFill/>
            <a:miter lim="800000"/>
            <a:headEnd/>
            <a:tailEnd/>
          </a:ln>
        </p:spPr>
        <p:txBody>
          <a:bodyPr vert="horz" wrap="square" lIns="82124" tIns="41061" rIns="82124" bIns="41061" numCol="1" anchor="t" anchorCtr="0" compatLnSpc="1">
            <a:prstTxWarp prst="textNoShape">
              <a:avLst/>
            </a:prstTxWarp>
          </a:bodyPr>
          <a:lstStyle/>
          <a:p>
            <a:pPr lvl="0"/>
            <a:r>
              <a:rPr lang="en-US" dirty="0"/>
              <a:t>Body </a:t>
            </a:r>
            <a:r>
              <a:rPr lang="en-US" dirty="0" smtClean="0"/>
              <a:t>Text</a:t>
            </a:r>
          </a:p>
          <a:p>
            <a:pPr lvl="0"/>
            <a:r>
              <a:rPr lang="en-US" dirty="0" smtClean="0"/>
              <a:t>		Second Level</a:t>
            </a:r>
          </a:p>
          <a:p>
            <a:pPr lvl="0"/>
            <a:r>
              <a:rPr lang="en-US" dirty="0" smtClean="0"/>
              <a:t>			Third Level</a:t>
            </a:r>
          </a:p>
          <a:p>
            <a:pPr lvl="0"/>
            <a:r>
              <a:rPr lang="en-US" dirty="0" smtClean="0"/>
              <a:t>				Fourth Level</a:t>
            </a:r>
          </a:p>
          <a:p>
            <a:pPr lvl="0"/>
            <a:r>
              <a:rPr lang="en-US" dirty="0" smtClean="0"/>
              <a:t>					Fifth </a:t>
            </a:r>
            <a:r>
              <a:rPr lang="en-US" dirty="0"/>
              <a:t>Level</a:t>
            </a:r>
          </a:p>
        </p:txBody>
      </p:sp>
      <p:sp>
        <p:nvSpPr>
          <p:cNvPr id="3" name="Rectangle 11"/>
          <p:cNvSpPr/>
          <p:nvPr/>
        </p:nvSpPr>
        <p:spPr>
          <a:xfrm>
            <a:off x="6302375" y="996950"/>
            <a:ext cx="2513013" cy="288925"/>
          </a:xfrm>
          <a:prstGeom prst="rect">
            <a:avLst/>
          </a:prstGeom>
        </p:spPr>
        <p:txBody>
          <a:bodyPr>
            <a:prstTxWarp prst="textNoShape">
              <a:avLst/>
            </a:prstTxWarp>
            <a:spAutoFit/>
          </a:bodyPr>
          <a:lstStyle/>
          <a:p>
            <a:pPr eaLnBrk="0" hangingPunct="0">
              <a:lnSpc>
                <a:spcPct val="90000"/>
              </a:lnSpc>
            </a:pPr>
            <a:r>
              <a:rPr lang="en-US" sz="1400" b="0" dirty="0">
                <a:solidFill>
                  <a:schemeClr val="bg1"/>
                </a:solidFill>
              </a:rPr>
              <a:t>DX University – Visalia </a:t>
            </a:r>
            <a:r>
              <a:rPr lang="en-US" sz="1400" b="0" dirty="0" smtClean="0">
                <a:solidFill>
                  <a:schemeClr val="bg1"/>
                </a:solidFill>
              </a:rPr>
              <a:t>201</a:t>
            </a:r>
            <a:endParaRPr lang="en-US" sz="1400" b="0" dirty="0">
              <a:solidFill>
                <a:schemeClr val="bg1"/>
              </a:solidFill>
            </a:endParaRPr>
          </a:p>
        </p:txBody>
      </p:sp>
      <p:pic>
        <p:nvPicPr>
          <p:cNvPr id="3082" name="Picture 13" descr="Iconic column redone.png"/>
          <p:cNvPicPr>
            <a:picLocks noChangeAspect="1"/>
          </p:cNvPicPr>
          <p:nvPr/>
        </p:nvPicPr>
        <p:blipFill>
          <a:blip r:embed="rId12"/>
          <a:srcRect/>
          <a:stretch>
            <a:fillRect/>
          </a:stretch>
        </p:blipFill>
        <p:spPr bwMode="auto">
          <a:xfrm>
            <a:off x="212725" y="122238"/>
            <a:ext cx="1038225" cy="992187"/>
          </a:xfrm>
          <a:prstGeom prst="rect">
            <a:avLst/>
          </a:prstGeom>
          <a:noFill/>
          <a:ln w="9525">
            <a:noFill/>
            <a:miter lim="800000"/>
            <a:headEnd/>
            <a:tailEnd/>
          </a:ln>
        </p:spPr>
      </p:pic>
      <p:sp>
        <p:nvSpPr>
          <p:cNvPr id="16" name="Rectangle 15">
            <a:hlinkClick r:id="" action="ppaction://noaction"/>
          </p:cNvPr>
          <p:cNvSpPr>
            <a:spLocks noChangeArrowheads="1"/>
          </p:cNvSpPr>
          <p:nvPr userDrawn="1"/>
        </p:nvSpPr>
        <p:spPr bwMode="auto">
          <a:xfrm>
            <a:off x="6388100" y="59182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17" name="Rectangle 16">
            <a:hlinkClick r:id="rId13" action="ppaction://hlinksldjump"/>
          </p:cNvPr>
          <p:cNvSpPr>
            <a:spLocks noChangeArrowheads="1"/>
          </p:cNvSpPr>
          <p:nvPr userDrawn="1"/>
        </p:nvSpPr>
        <p:spPr bwMode="auto">
          <a:xfrm>
            <a:off x="7518400" y="59182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18" name="Rectangle 17">
            <a:hlinkClick r:id="rId14" action="ppaction://hlinksldjump"/>
          </p:cNvPr>
          <p:cNvSpPr>
            <a:spLocks noChangeArrowheads="1"/>
          </p:cNvSpPr>
          <p:nvPr userDrawn="1"/>
        </p:nvSpPr>
        <p:spPr bwMode="auto">
          <a:xfrm>
            <a:off x="7988300" y="1016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19" name="Rectangle 18">
            <a:hlinkClick r:id="rId15" action="ppaction://hlinksldjump"/>
          </p:cNvPr>
          <p:cNvSpPr>
            <a:spLocks noChangeArrowheads="1"/>
          </p:cNvSpPr>
          <p:nvPr userDrawn="1"/>
        </p:nvSpPr>
        <p:spPr bwMode="auto">
          <a:xfrm>
            <a:off x="279400" y="1651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94" r:id="rId1"/>
    <p:sldLayoutId id="2147483796" r:id="rId2"/>
    <p:sldLayoutId id="2147483797" r:id="rId3"/>
    <p:sldLayoutId id="2147483800" r:id="rId4"/>
    <p:sldLayoutId id="2147483798" r:id="rId5"/>
    <p:sldLayoutId id="2147483789" r:id="rId6"/>
    <p:sldLayoutId id="2147483791" r:id="rId7"/>
    <p:sldLayoutId id="2147483792" r:id="rId8"/>
    <p:sldLayoutId id="2147483799" r:id="rId9"/>
    <p:sldLayoutId id="2147483801" r:id="rId10"/>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p:titleStyle>
    <p:bodyStyle>
      <a:lvl1pPr marL="236538" indent="-236538" algn="l" defTabSz="814388" rtl="0" eaLnBrk="0" fontAlgn="base" hangingPunct="0">
        <a:lnSpc>
          <a:spcPct val="95000"/>
        </a:lnSpc>
        <a:spcBef>
          <a:spcPct val="50000"/>
        </a:spcBef>
        <a:spcAft>
          <a:spcPct val="0"/>
        </a:spcAft>
        <a:buClr>
          <a:schemeClr val="accent1"/>
        </a:buClr>
        <a:buSzPct val="100000"/>
        <a:buFontTx/>
        <a:buNone/>
        <a:defRPr sz="3200" b="1">
          <a:solidFill>
            <a:schemeClr val="tx1"/>
          </a:solidFill>
          <a:latin typeface="+mn-lt"/>
          <a:ea typeface="+mn-ea"/>
          <a:cs typeface="+mn-cs"/>
        </a:defRPr>
      </a:lvl1pPr>
      <a:lvl2pPr marL="574675" indent="-117475"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2pPr>
      <a:lvl3pPr marL="914400"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3pPr>
      <a:lvl4pPr marL="1254125" indent="117475"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4pPr>
      <a:lvl5pPr marL="1604963" indent="223838"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5pPr>
      <a:lvl6pPr marL="2062163" indent="223838" algn="l" defTabSz="814388" rtl="0" eaLnBrk="0" fontAlgn="base" hangingPunct="0">
        <a:lnSpc>
          <a:spcPct val="95000"/>
        </a:lnSpc>
        <a:spcBef>
          <a:spcPct val="50000"/>
        </a:spcBef>
        <a:spcAft>
          <a:spcPct val="0"/>
        </a:spcAft>
        <a:defRPr sz="2000" b="1">
          <a:solidFill>
            <a:schemeClr val="tx1"/>
          </a:solidFill>
          <a:latin typeface="+mn-lt"/>
          <a:ea typeface="+mn-ea"/>
        </a:defRPr>
      </a:lvl6pPr>
      <a:lvl7pPr marL="2519363" indent="223838" algn="l" defTabSz="814388" rtl="0" eaLnBrk="0" fontAlgn="base" hangingPunct="0">
        <a:lnSpc>
          <a:spcPct val="95000"/>
        </a:lnSpc>
        <a:spcBef>
          <a:spcPct val="50000"/>
        </a:spcBef>
        <a:spcAft>
          <a:spcPct val="0"/>
        </a:spcAft>
        <a:defRPr sz="2000" b="1">
          <a:solidFill>
            <a:schemeClr val="tx1"/>
          </a:solidFill>
          <a:latin typeface="+mn-lt"/>
          <a:ea typeface="+mn-ea"/>
        </a:defRPr>
      </a:lvl7pPr>
      <a:lvl8pPr marL="2976563" indent="223838" algn="l" defTabSz="814388" rtl="0" eaLnBrk="0" fontAlgn="base" hangingPunct="0">
        <a:lnSpc>
          <a:spcPct val="95000"/>
        </a:lnSpc>
        <a:spcBef>
          <a:spcPct val="50000"/>
        </a:spcBef>
        <a:spcAft>
          <a:spcPct val="0"/>
        </a:spcAft>
        <a:defRPr sz="2000" b="1">
          <a:solidFill>
            <a:schemeClr val="tx1"/>
          </a:solidFill>
          <a:latin typeface="+mn-lt"/>
          <a:ea typeface="+mn-ea"/>
        </a:defRPr>
      </a:lvl8pPr>
      <a:lvl9pPr marL="3433763" indent="223838" algn="l" defTabSz="814388" rtl="0" eaLnBrk="0" fontAlgn="base" hangingPunct="0">
        <a:lnSpc>
          <a:spcPct val="95000"/>
        </a:lnSpc>
        <a:spcBef>
          <a:spcPct val="50000"/>
        </a:spcBef>
        <a:spcAft>
          <a:spcPct val="0"/>
        </a:spcAft>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a:spLocks noChangeArrowheads="1"/>
          </p:cNvSpPr>
          <p:nvPr/>
        </p:nvSpPr>
        <p:spPr bwMode="auto">
          <a:xfrm>
            <a:off x="550333" y="365125"/>
            <a:ext cx="8058680" cy="6094942"/>
          </a:xfrm>
          <a:prstGeom prst="roundRect">
            <a:avLst>
              <a:gd name="adj" fmla="val 16667"/>
            </a:avLst>
          </a:prstGeom>
          <a:solidFill>
            <a:srgbClr val="567895"/>
          </a:solidFill>
          <a:ln w="9525">
            <a:solidFill>
              <a:srgbClr val="4A7EBB"/>
            </a:solidFill>
            <a:round/>
            <a:headEnd/>
            <a:tailEnd/>
          </a:ln>
          <a:effectLst>
            <a:glow rad="228600">
              <a:srgbClr val="355876"/>
            </a:glow>
            <a:outerShdw blurRad="63500" dist="23000" dir="5400000" rotWithShape="0">
              <a:srgbClr val="000000">
                <a:alpha val="34999"/>
              </a:srgbClr>
            </a:outerShdw>
            <a:softEdge rad="635000"/>
          </a:effectLst>
        </p:spPr>
        <p:txBody>
          <a:bodyPr anchor="ctr">
            <a:prstTxWarp prst="textNoShape">
              <a:avLst/>
            </a:prstTxWarp>
          </a:bodyPr>
          <a:lstStyle/>
          <a:p>
            <a:pPr algn="ctr" eaLnBrk="0" hangingPunct="0">
              <a:lnSpc>
                <a:spcPct val="90000"/>
              </a:lnSpc>
              <a:defRPr/>
            </a:pPr>
            <a:endParaRPr lang="en-US" sz="3000">
              <a:solidFill>
                <a:schemeClr val="lt1"/>
              </a:solidFill>
              <a:latin typeface="+mn-lt"/>
              <a:ea typeface="+mn-ea"/>
              <a:cs typeface="+mn-cs"/>
            </a:endParaRPr>
          </a:p>
        </p:txBody>
      </p:sp>
      <p:sp>
        <p:nvSpPr>
          <p:cNvPr id="9" name="Rounded Rectangle 8"/>
          <p:cNvSpPr>
            <a:spLocks noChangeArrowheads="1"/>
          </p:cNvSpPr>
          <p:nvPr/>
        </p:nvSpPr>
        <p:spPr bwMode="auto">
          <a:xfrm>
            <a:off x="741625" y="500063"/>
            <a:ext cx="7694613" cy="5776912"/>
          </a:xfrm>
          <a:prstGeom prst="roundRect">
            <a:avLst>
              <a:gd name="adj" fmla="val 16667"/>
            </a:avLst>
          </a:prstGeom>
          <a:solidFill>
            <a:schemeClr val="bg1"/>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eaLnBrk="0" hangingPunct="0">
              <a:lnSpc>
                <a:spcPct val="90000"/>
              </a:lnSpc>
              <a:defRPr/>
            </a:pPr>
            <a:endParaRPr lang="en-US" sz="3000">
              <a:solidFill>
                <a:schemeClr val="lt1"/>
              </a:solidFill>
              <a:latin typeface="+mn-lt"/>
              <a:ea typeface="+mn-ea"/>
              <a:cs typeface="+mn-cs"/>
            </a:endParaRPr>
          </a:p>
        </p:txBody>
      </p:sp>
      <p:pic>
        <p:nvPicPr>
          <p:cNvPr id="8195" name="Picture 30" descr="Iconic column redone.png"/>
          <p:cNvPicPr>
            <a:picLocks noChangeAspect="1"/>
          </p:cNvPicPr>
          <p:nvPr/>
        </p:nvPicPr>
        <p:blipFill>
          <a:blip r:embed="rId3"/>
          <a:srcRect/>
          <a:stretch>
            <a:fillRect/>
          </a:stretch>
        </p:blipFill>
        <p:spPr bwMode="auto">
          <a:xfrm>
            <a:off x="3587750" y="1321852"/>
            <a:ext cx="1965325" cy="1876425"/>
          </a:xfrm>
          <a:prstGeom prst="rect">
            <a:avLst/>
          </a:prstGeom>
          <a:noFill/>
          <a:ln w="9525">
            <a:noFill/>
            <a:miter lim="800000"/>
            <a:headEnd/>
            <a:tailEnd/>
          </a:ln>
        </p:spPr>
      </p:pic>
      <p:grpSp>
        <p:nvGrpSpPr>
          <p:cNvPr id="2" name="Group 9"/>
          <p:cNvGrpSpPr>
            <a:grpSpLocks/>
          </p:cNvGrpSpPr>
          <p:nvPr/>
        </p:nvGrpSpPr>
        <p:grpSpPr bwMode="auto">
          <a:xfrm>
            <a:off x="1322388" y="3393540"/>
            <a:ext cx="6475412" cy="946150"/>
            <a:chOff x="1322086" y="3071135"/>
            <a:chExt cx="6475103" cy="947367"/>
          </a:xfrm>
        </p:grpSpPr>
        <p:sp>
          <p:nvSpPr>
            <p:cNvPr id="36" name="Rectangle 35"/>
            <p:cNvSpPr>
              <a:spLocks noChangeArrowheads="1"/>
            </p:cNvSpPr>
            <p:nvPr/>
          </p:nvSpPr>
          <p:spPr bwMode="auto">
            <a:xfrm>
              <a:off x="1322086" y="3071135"/>
              <a:ext cx="6475103" cy="947367"/>
            </a:xfrm>
            <a:prstGeom prst="rect">
              <a:avLst/>
            </a:prstGeom>
            <a:gradFill rotWithShape="1">
              <a:gsLst>
                <a:gs pos="0">
                  <a:srgbClr val="4F81BD">
                    <a:alpha val="12000"/>
                  </a:srgbClr>
                </a:gs>
                <a:gs pos="35001">
                  <a:srgbClr val="4F81BD">
                    <a:alpha val="12000"/>
                  </a:srgbClr>
                </a:gs>
                <a:gs pos="100000">
                  <a:srgbClr val="FFFFFF">
                    <a:alpha val="12000"/>
                  </a:srgbClr>
                </a:gs>
              </a:gsLst>
              <a:lin ang="0" scaled="1"/>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eaLnBrk="0" hangingPunct="0">
                <a:lnSpc>
                  <a:spcPct val="90000"/>
                </a:lnSpc>
                <a:defRPr/>
              </a:pPr>
              <a:endParaRPr lang="en-US" sz="3000">
                <a:solidFill>
                  <a:schemeClr val="lt1"/>
                </a:solidFill>
                <a:latin typeface="+mn-lt"/>
                <a:ea typeface="+mn-ea"/>
                <a:cs typeface="+mn-cs"/>
              </a:endParaRPr>
            </a:p>
          </p:txBody>
        </p:sp>
        <p:sp>
          <p:nvSpPr>
            <p:cNvPr id="8201" name="TextBox 31"/>
            <p:cNvSpPr txBox="1">
              <a:spLocks noChangeArrowheads="1"/>
            </p:cNvSpPr>
            <p:nvPr/>
          </p:nvSpPr>
          <p:spPr bwMode="auto">
            <a:xfrm>
              <a:off x="2420377" y="3071901"/>
              <a:ext cx="4561397" cy="932222"/>
            </a:xfrm>
            <a:prstGeom prst="rect">
              <a:avLst/>
            </a:prstGeom>
            <a:noFill/>
            <a:ln w="9525">
              <a:noFill/>
              <a:miter lim="800000"/>
              <a:headEnd/>
              <a:tailEnd/>
            </a:ln>
          </p:spPr>
          <p:txBody>
            <a:bodyPr wrap="none">
              <a:prstTxWarp prst="textNoShape">
                <a:avLst/>
              </a:prstTxWarp>
              <a:spAutoFit/>
            </a:bodyPr>
            <a:lstStyle/>
            <a:p>
              <a:pPr algn="ctr" eaLnBrk="0" hangingPunct="0">
                <a:lnSpc>
                  <a:spcPct val="90000"/>
                </a:lnSpc>
              </a:pPr>
              <a:r>
                <a:rPr lang="en-US" sz="3000" dirty="0"/>
                <a:t>DX University</a:t>
              </a:r>
            </a:p>
            <a:p>
              <a:pPr algn="ctr" eaLnBrk="0" hangingPunct="0">
                <a:lnSpc>
                  <a:spcPct val="90000"/>
                </a:lnSpc>
              </a:pPr>
              <a:r>
                <a:rPr lang="en-US" sz="3000" dirty="0"/>
                <a:t>Visalia California – </a:t>
              </a:r>
              <a:r>
                <a:rPr lang="en-US" sz="3000" dirty="0" smtClean="0"/>
                <a:t>2014</a:t>
              </a:r>
              <a:endParaRPr lang="en-US" sz="3000" dirty="0"/>
            </a:p>
          </p:txBody>
        </p:sp>
      </p:grpSp>
      <p:sp>
        <p:nvSpPr>
          <p:cNvPr id="11" name="TextBox 10"/>
          <p:cNvSpPr txBox="1"/>
          <p:nvPr/>
        </p:nvSpPr>
        <p:spPr>
          <a:xfrm>
            <a:off x="6570133" y="7484533"/>
            <a:ext cx="184666" cy="615553"/>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idx="4294967295"/>
          </p:nvPr>
        </p:nvSpPr>
        <p:spPr>
          <a:xfrm>
            <a:off x="1243013" y="206375"/>
            <a:ext cx="6824662" cy="750888"/>
          </a:xfrm>
        </p:spPr>
        <p:txBody>
          <a:bodyPr/>
          <a:lstStyle/>
          <a:p>
            <a:r>
              <a:rPr lang="en-US" dirty="0" smtClean="0">
                <a:solidFill>
                  <a:schemeClr val="tx1"/>
                </a:solidFill>
              </a:rPr>
              <a:t>Propagation for Working DX – Best Time</a:t>
            </a:r>
            <a:endParaRPr lang="en-US" dirty="0" smtClean="0"/>
          </a:p>
        </p:txBody>
      </p:sp>
      <p:sp>
        <p:nvSpPr>
          <p:cNvPr id="14339" name="Rectangle 4"/>
          <p:cNvSpPr>
            <a:spLocks noChangeArrowheads="1"/>
          </p:cNvSpPr>
          <p:nvPr/>
        </p:nvSpPr>
        <p:spPr bwMode="auto">
          <a:xfrm>
            <a:off x="247650" y="1327149"/>
            <a:ext cx="8305800" cy="5011867"/>
          </a:xfrm>
          <a:prstGeom prst="rect">
            <a:avLst/>
          </a:prstGeom>
          <a:noFill/>
          <a:ln w="9525">
            <a:noFill/>
            <a:miter lim="800000"/>
            <a:headEnd/>
            <a:tailEnd/>
          </a:ln>
        </p:spPr>
        <p:txBody>
          <a:bodyPr/>
          <a:lstStyle/>
          <a:p>
            <a:pPr>
              <a:spcBef>
                <a:spcPct val="20000"/>
              </a:spcBef>
              <a:buClr>
                <a:schemeClr val="hlink"/>
              </a:buClr>
              <a:buSzPct val="120000"/>
            </a:pPr>
            <a:r>
              <a:rPr lang="en-US" sz="2400" dirty="0" smtClean="0">
                <a:cs typeface="ＭＳ Ｐゴシック"/>
              </a:rPr>
              <a:t>For more specific predictions . . . </a:t>
            </a:r>
          </a:p>
          <a:p>
            <a:pPr marL="342900" indent="-342900">
              <a:spcBef>
                <a:spcPct val="20000"/>
              </a:spcBef>
              <a:buClr>
                <a:schemeClr val="hlink"/>
              </a:buClr>
              <a:buSzPct val="120000"/>
              <a:buFontTx/>
              <a:buChar char="•"/>
            </a:pPr>
            <a:r>
              <a:rPr lang="en-US" sz="2400" dirty="0" smtClean="0">
                <a:cs typeface="ＭＳ Ｐゴシック"/>
              </a:rPr>
              <a:t>Propagation prediction software packages available</a:t>
            </a:r>
          </a:p>
          <a:p>
            <a:pPr marL="342900" indent="-342900">
              <a:spcBef>
                <a:spcPct val="20000"/>
              </a:spcBef>
              <a:buClr>
                <a:schemeClr val="hlink"/>
              </a:buClr>
              <a:buSzPct val="120000"/>
              <a:buFontTx/>
              <a:buChar char="•"/>
            </a:pPr>
            <a:r>
              <a:rPr lang="en-US" sz="2400" dirty="0" smtClean="0">
                <a:cs typeface="ＭＳ Ｐゴシック"/>
              </a:rPr>
              <a:t>For example, two free ones are</a:t>
            </a:r>
            <a:endParaRPr lang="en-US" sz="2400" dirty="0">
              <a:cs typeface="ＭＳ Ｐゴシック"/>
            </a:endParaRPr>
          </a:p>
          <a:p>
            <a:pPr marL="742950" lvl="1" indent="-285750">
              <a:spcBef>
                <a:spcPct val="20000"/>
              </a:spcBef>
              <a:buClr>
                <a:schemeClr val="hlink"/>
              </a:buClr>
              <a:buSzPct val="120000"/>
              <a:buFontTx/>
              <a:buChar char="•"/>
            </a:pPr>
            <a:r>
              <a:rPr lang="en-US" sz="2000" dirty="0" smtClean="0">
                <a:cs typeface="ＭＳ Ｐゴシック"/>
              </a:rPr>
              <a:t>VOACAP</a:t>
            </a:r>
          </a:p>
          <a:p>
            <a:pPr marL="1200150" lvl="2" indent="-285750">
              <a:spcBef>
                <a:spcPct val="20000"/>
              </a:spcBef>
              <a:buClr>
                <a:schemeClr val="hlink"/>
              </a:buClr>
              <a:buSzPct val="120000"/>
              <a:buFontTx/>
              <a:buChar char="•"/>
            </a:pPr>
            <a:r>
              <a:rPr lang="en-US" sz="1800" dirty="0" smtClean="0">
                <a:cs typeface="ＭＳ Ｐゴシック"/>
              </a:rPr>
              <a:t>Voice of America’s version </a:t>
            </a:r>
            <a:r>
              <a:rPr lang="en-US" sz="1800" dirty="0">
                <a:cs typeface="ＭＳ Ｐゴシック"/>
              </a:rPr>
              <a:t>of </a:t>
            </a:r>
            <a:r>
              <a:rPr lang="en-US" sz="1800" dirty="0" smtClean="0">
                <a:cs typeface="ＭＳ Ｐゴシック"/>
              </a:rPr>
              <a:t>IONCAP</a:t>
            </a:r>
            <a:endParaRPr lang="en-US" sz="1800" dirty="0">
              <a:cs typeface="ＭＳ Ｐゴシック"/>
            </a:endParaRPr>
          </a:p>
          <a:p>
            <a:pPr marL="742950" lvl="1" indent="-285750">
              <a:spcBef>
                <a:spcPct val="20000"/>
              </a:spcBef>
              <a:buClr>
                <a:schemeClr val="hlink"/>
              </a:buClr>
              <a:buSzPct val="120000"/>
              <a:buFontTx/>
              <a:buChar char="•"/>
            </a:pPr>
            <a:r>
              <a:rPr lang="en-US" sz="2000" dirty="0" smtClean="0">
                <a:cs typeface="ＭＳ Ｐゴシック"/>
              </a:rPr>
              <a:t>W6ELProp</a:t>
            </a:r>
          </a:p>
          <a:p>
            <a:pPr marL="1200150" lvl="2" indent="-285750">
              <a:spcBef>
                <a:spcPct val="20000"/>
              </a:spcBef>
              <a:buClr>
                <a:schemeClr val="hlink"/>
              </a:buClr>
              <a:buSzPct val="120000"/>
              <a:buFontTx/>
              <a:buChar char="•"/>
            </a:pPr>
            <a:r>
              <a:rPr lang="en-US" sz="2000" dirty="0" smtClean="0">
                <a:cs typeface="ＭＳ Ｐゴシック"/>
              </a:rPr>
              <a:t>More user </a:t>
            </a:r>
            <a:r>
              <a:rPr lang="en-US" sz="2000" dirty="0">
                <a:cs typeface="ＭＳ Ｐゴシック"/>
              </a:rPr>
              <a:t>friendly than </a:t>
            </a:r>
            <a:r>
              <a:rPr lang="en-US" sz="2000" dirty="0" smtClean="0">
                <a:cs typeface="ＭＳ Ｐゴシック"/>
              </a:rPr>
              <a:t>VOACAP</a:t>
            </a:r>
          </a:p>
          <a:p>
            <a:pPr marL="1200150" lvl="2" indent="-285750">
              <a:spcBef>
                <a:spcPct val="20000"/>
              </a:spcBef>
              <a:buClr>
                <a:schemeClr val="hlink"/>
              </a:buClr>
              <a:buSzPct val="120000"/>
              <a:buFontTx/>
              <a:buChar char="•"/>
            </a:pPr>
            <a:r>
              <a:rPr lang="en-US" sz="2000" dirty="0" smtClean="0">
                <a:cs typeface="ＭＳ Ｐゴシック"/>
              </a:rPr>
              <a:t>Has </a:t>
            </a:r>
            <a:r>
              <a:rPr lang="en-US" sz="2000" dirty="0">
                <a:cs typeface="ＭＳ Ｐゴシック"/>
              </a:rPr>
              <a:t>a </a:t>
            </a:r>
            <a:r>
              <a:rPr lang="en-US" sz="2000" dirty="0" smtClean="0">
                <a:cs typeface="ＭＳ Ｐゴシック"/>
              </a:rPr>
              <a:t>very useful mapping </a:t>
            </a:r>
            <a:r>
              <a:rPr lang="en-US" sz="2000" dirty="0">
                <a:cs typeface="ＭＳ Ｐゴシック"/>
              </a:rPr>
              <a:t>application </a:t>
            </a:r>
            <a:r>
              <a:rPr lang="en-US" sz="2000" dirty="0" smtClean="0">
                <a:cs typeface="ＭＳ Ｐゴシック"/>
              </a:rPr>
              <a:t>that includes great </a:t>
            </a:r>
            <a:r>
              <a:rPr lang="en-US" sz="2000" dirty="0">
                <a:cs typeface="ＭＳ Ｐゴシック"/>
              </a:rPr>
              <a:t>circle paths and </a:t>
            </a:r>
            <a:r>
              <a:rPr lang="en-US" sz="2000" dirty="0" smtClean="0">
                <a:cs typeface="ＭＳ Ｐゴシック"/>
              </a:rPr>
              <a:t>the terminator so you can see how your RF gets from Point A to Point B</a:t>
            </a:r>
          </a:p>
          <a:p>
            <a:pPr marL="285750" indent="-285750">
              <a:spcBef>
                <a:spcPct val="20000"/>
              </a:spcBef>
              <a:buClr>
                <a:schemeClr val="hlink"/>
              </a:buClr>
              <a:buSzPct val="120000"/>
              <a:buFontTx/>
              <a:buChar char="•"/>
            </a:pPr>
            <a:r>
              <a:rPr lang="en-US" sz="2400" dirty="0" smtClean="0">
                <a:cs typeface="ＭＳ Ｐゴシック"/>
              </a:rPr>
              <a:t>Tutorials </a:t>
            </a:r>
            <a:r>
              <a:rPr lang="en-US" sz="2400" dirty="0" smtClean="0">
                <a:cs typeface="ＭＳ Ｐゴシック"/>
              </a:rPr>
              <a:t>for these two are available </a:t>
            </a:r>
            <a:r>
              <a:rPr lang="en-US" sz="2400" dirty="0" smtClean="0">
                <a:cs typeface="ＭＳ Ｐゴシック"/>
              </a:rPr>
              <a:t>at </a:t>
            </a:r>
            <a:r>
              <a:rPr lang="en-US" sz="2400" dirty="0" smtClean="0">
                <a:solidFill>
                  <a:srgbClr val="00B0F0"/>
                </a:solidFill>
                <a:cs typeface="ＭＳ Ｐゴシック"/>
              </a:rPr>
              <a:t>http://k9la.us</a:t>
            </a:r>
          </a:p>
          <a:p>
            <a:pPr marL="742950" lvl="1" indent="-285750">
              <a:spcBef>
                <a:spcPct val="20000"/>
              </a:spcBef>
              <a:buClr>
                <a:schemeClr val="hlink"/>
              </a:buClr>
              <a:buSzPct val="120000"/>
              <a:buFontTx/>
              <a:buChar char="•"/>
            </a:pPr>
            <a:r>
              <a:rPr lang="en-US" sz="2000" dirty="0" smtClean="0">
                <a:cs typeface="ＭＳ Ｐゴシック"/>
              </a:rPr>
              <a:t>Includes download instructions, set up instructions and interpretation of results</a:t>
            </a:r>
            <a:endParaRPr lang="en-US" sz="2000" dirty="0">
              <a:cs typeface="ＭＳ Ｐゴシック"/>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idx="4294967295"/>
          </p:nvPr>
        </p:nvSpPr>
        <p:spPr>
          <a:xfrm>
            <a:off x="1243013" y="206375"/>
            <a:ext cx="6824662" cy="750888"/>
          </a:xfrm>
        </p:spPr>
        <p:txBody>
          <a:bodyPr/>
          <a:lstStyle/>
          <a:p>
            <a:r>
              <a:rPr lang="en-US" dirty="0" smtClean="0">
                <a:solidFill>
                  <a:schemeClr val="tx1"/>
                </a:solidFill>
              </a:rPr>
              <a:t>Propagation for Working DX – Best Time</a:t>
            </a:r>
            <a:endParaRPr lang="en-US" dirty="0" smtClean="0"/>
          </a:p>
        </p:txBody>
      </p:sp>
      <p:sp>
        <p:nvSpPr>
          <p:cNvPr id="4" name="Content Placeholder 4"/>
          <p:cNvSpPr txBox="1">
            <a:spLocks/>
          </p:cNvSpPr>
          <p:nvPr/>
        </p:nvSpPr>
        <p:spPr>
          <a:xfrm>
            <a:off x="476250" y="1533524"/>
            <a:ext cx="8229600" cy="5040271"/>
          </a:xfrm>
          <a:prstGeom prst="rect">
            <a:avLst/>
          </a:prstGeom>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defRPr/>
            </a:pPr>
            <a:r>
              <a:rPr lang="en-US" sz="2000" kern="0" dirty="0">
                <a:latin typeface="+mn-lt"/>
                <a:cs typeface="+mn-cs"/>
              </a:rPr>
              <a:t>If you don’t want to roll your own . . . </a:t>
            </a:r>
          </a:p>
          <a:p>
            <a:pPr marL="236538" indent="-236538" defTabSz="814388" eaLnBrk="0" hangingPunct="0">
              <a:lnSpc>
                <a:spcPct val="95000"/>
              </a:lnSpc>
              <a:spcBef>
                <a:spcPct val="50000"/>
              </a:spcBef>
              <a:buClr>
                <a:schemeClr val="accent1"/>
              </a:buClr>
              <a:buSzPct val="100000"/>
              <a:buFont typeface="Arial" pitchFamily="34" charset="0"/>
              <a:buChar char="•"/>
              <a:defRPr/>
            </a:pPr>
            <a:r>
              <a:rPr lang="en-US" sz="2000" kern="0" dirty="0">
                <a:latin typeface="+mn-lt"/>
                <a:cs typeface="+mn-cs"/>
              </a:rPr>
              <a:t>Use the predictions by N6BV</a:t>
            </a:r>
          </a:p>
          <a:p>
            <a:pPr marL="236538" indent="-236538" defTabSz="814388" eaLnBrk="0" hangingPunct="0">
              <a:lnSpc>
                <a:spcPct val="95000"/>
              </a:lnSpc>
              <a:spcBef>
                <a:spcPct val="50000"/>
              </a:spcBef>
              <a:buClr>
                <a:schemeClr val="accent1"/>
              </a:buClr>
              <a:buSzPct val="100000"/>
              <a:buFont typeface="Arial" pitchFamily="34" charset="0"/>
              <a:buChar char="•"/>
              <a:defRPr/>
            </a:pPr>
            <a:r>
              <a:rPr lang="en-US" sz="2000" kern="0" dirty="0">
                <a:latin typeface="+mn-lt"/>
                <a:cs typeface="+mn-cs"/>
              </a:rPr>
              <a:t>Over 240 locations </a:t>
            </a:r>
            <a:r>
              <a:rPr lang="en-US" sz="2000" kern="0" dirty="0" smtClean="0">
                <a:latin typeface="+mn-lt"/>
                <a:cs typeface="+mn-cs"/>
              </a:rPr>
              <a:t>worldwide</a:t>
            </a:r>
          </a:p>
          <a:p>
            <a:pPr marL="236538" indent="-236538" defTabSz="814388" eaLnBrk="0" hangingPunct="0">
              <a:lnSpc>
                <a:spcPct val="95000"/>
              </a:lnSpc>
              <a:spcBef>
                <a:spcPct val="50000"/>
              </a:spcBef>
              <a:buClr>
                <a:schemeClr val="accent1"/>
              </a:buClr>
              <a:buSzPct val="100000"/>
              <a:buFont typeface="Arial" pitchFamily="34" charset="0"/>
              <a:buChar char="•"/>
              <a:defRPr/>
            </a:pPr>
            <a:endParaRPr lang="en-US" sz="2000" kern="0" dirty="0" smtClean="0">
              <a:latin typeface="+mn-lt"/>
              <a:cs typeface="+mn-cs"/>
            </a:endParaRPr>
          </a:p>
          <a:p>
            <a:pPr marL="236538" indent="-236538" defTabSz="814388" eaLnBrk="0" hangingPunct="0">
              <a:lnSpc>
                <a:spcPct val="95000"/>
              </a:lnSpc>
              <a:spcBef>
                <a:spcPct val="50000"/>
              </a:spcBef>
              <a:buClr>
                <a:schemeClr val="accent1"/>
              </a:buClr>
              <a:buSzPct val="100000"/>
              <a:buFont typeface="Arial" pitchFamily="34" charset="0"/>
              <a:buChar char="•"/>
              <a:defRPr/>
            </a:pPr>
            <a:endParaRPr lang="en-US" sz="2000" kern="0" dirty="0">
              <a:latin typeface="+mn-lt"/>
              <a:cs typeface="+mn-cs"/>
            </a:endParaRPr>
          </a:p>
          <a:p>
            <a:pPr marL="236538" indent="-236538" defTabSz="814388" eaLnBrk="0" hangingPunct="0">
              <a:lnSpc>
                <a:spcPct val="95000"/>
              </a:lnSpc>
              <a:spcBef>
                <a:spcPct val="50000"/>
              </a:spcBef>
              <a:buClr>
                <a:schemeClr val="accent1"/>
              </a:buClr>
              <a:buSzPct val="100000"/>
              <a:buFont typeface="Arial" pitchFamily="34" charset="0"/>
              <a:buChar char="•"/>
              <a:defRPr/>
            </a:pPr>
            <a:endParaRPr lang="en-US" sz="2000" kern="0" dirty="0">
              <a:latin typeface="+mn-lt"/>
              <a:cs typeface="+mn-cs"/>
            </a:endParaRPr>
          </a:p>
          <a:p>
            <a:pPr marL="236538" indent="-236538" defTabSz="814388" eaLnBrk="0" hangingPunct="0">
              <a:lnSpc>
                <a:spcPct val="95000"/>
              </a:lnSpc>
              <a:spcBef>
                <a:spcPct val="50000"/>
              </a:spcBef>
              <a:buClr>
                <a:schemeClr val="accent1"/>
              </a:buClr>
              <a:buSzPct val="100000"/>
              <a:buFont typeface="Arial" pitchFamily="34" charset="0"/>
              <a:buChar char="•"/>
              <a:defRPr/>
            </a:pPr>
            <a:r>
              <a:rPr lang="en-US" sz="2000" kern="0" dirty="0">
                <a:latin typeface="+mn-lt"/>
                <a:cs typeface="+mn-cs"/>
              </a:rPr>
              <a:t>Over six phases of a solar cycle</a:t>
            </a:r>
          </a:p>
          <a:p>
            <a:pPr marL="236538" indent="-236538" defTabSz="814388" eaLnBrk="0" hangingPunct="0">
              <a:lnSpc>
                <a:spcPct val="95000"/>
              </a:lnSpc>
              <a:spcBef>
                <a:spcPct val="50000"/>
              </a:spcBef>
              <a:buClr>
                <a:schemeClr val="accent1"/>
              </a:buClr>
              <a:buSzPct val="100000"/>
              <a:buFont typeface="Arial" pitchFamily="34" charset="0"/>
              <a:buChar char="•"/>
              <a:defRPr/>
            </a:pPr>
            <a:r>
              <a:rPr lang="en-US" sz="2000" kern="0" dirty="0">
                <a:latin typeface="+mn-lt"/>
                <a:cs typeface="+mn-cs"/>
              </a:rPr>
              <a:t>Summary predictions to seven continental areas (EU, FE, SA, AF, AS, OC, NA) on 80m, 40m, 20m, 15m, 10m</a:t>
            </a:r>
          </a:p>
          <a:p>
            <a:pPr marL="236538" indent="-236538" defTabSz="814388" eaLnBrk="0" hangingPunct="0">
              <a:lnSpc>
                <a:spcPct val="95000"/>
              </a:lnSpc>
              <a:spcBef>
                <a:spcPct val="50000"/>
              </a:spcBef>
              <a:buClr>
                <a:schemeClr val="accent1"/>
              </a:buClr>
              <a:buSzPct val="100000"/>
              <a:buFont typeface="Arial" pitchFamily="34" charset="0"/>
              <a:buChar char="•"/>
              <a:defRPr/>
            </a:pPr>
            <a:r>
              <a:rPr lang="en-US" sz="2000" kern="0" dirty="0">
                <a:latin typeface="+mn-lt"/>
                <a:cs typeface="+mn-cs"/>
              </a:rPr>
              <a:t>Detailed predictions to all forty CQ zones on 160m – </a:t>
            </a:r>
            <a:r>
              <a:rPr lang="en-US" sz="2000" kern="0" dirty="0" smtClean="0">
                <a:latin typeface="+mn-lt"/>
                <a:cs typeface="+mn-cs"/>
              </a:rPr>
              <a:t>10m (including 30m, 17m and 12m)</a:t>
            </a:r>
            <a:endParaRPr lang="en-US" sz="2000" kern="0" dirty="0">
              <a:latin typeface="+mn-lt"/>
              <a:cs typeface="+mn-cs"/>
            </a:endParaRPr>
          </a:p>
          <a:p>
            <a:pPr marL="236538" indent="-236538" defTabSz="814388" eaLnBrk="0" hangingPunct="0">
              <a:lnSpc>
                <a:spcPct val="95000"/>
              </a:lnSpc>
              <a:spcBef>
                <a:spcPct val="50000"/>
              </a:spcBef>
              <a:buClr>
                <a:schemeClr val="accent1"/>
              </a:buClr>
              <a:buSzPct val="100000"/>
              <a:buFont typeface="Arial" pitchFamily="34" charset="0"/>
              <a:buChar char="•"/>
              <a:defRPr/>
            </a:pPr>
            <a:r>
              <a:rPr lang="en-US" sz="2000" kern="0" dirty="0" smtClean="0">
                <a:solidFill>
                  <a:srgbClr val="00B0F0"/>
                </a:solidFill>
                <a:latin typeface="+mn-lt"/>
                <a:cs typeface="+mn-cs"/>
              </a:rPr>
              <a:t>http://radio-ware.com/books/N6BV.html</a:t>
            </a:r>
            <a:endParaRPr lang="en-US" sz="2000" kern="0" dirty="0">
              <a:solidFill>
                <a:srgbClr val="00B0F0"/>
              </a:solidFill>
              <a:latin typeface="+mn-lt"/>
              <a:cs typeface="+mn-cs"/>
            </a:endParaRPr>
          </a:p>
        </p:txBody>
      </p:sp>
      <p:pic>
        <p:nvPicPr>
          <p:cNvPr id="15364" name="Picture 5"/>
          <p:cNvPicPr>
            <a:picLocks noChangeAspect="1" noChangeArrowheads="1"/>
          </p:cNvPicPr>
          <p:nvPr/>
        </p:nvPicPr>
        <p:blipFill>
          <a:blip r:embed="rId3" cstate="print"/>
          <a:srcRect/>
          <a:stretch>
            <a:fillRect/>
          </a:stretch>
        </p:blipFill>
        <p:spPr bwMode="auto">
          <a:xfrm>
            <a:off x="4530041" y="2015878"/>
            <a:ext cx="4103687" cy="2063750"/>
          </a:xfrm>
          <a:prstGeom prst="rect">
            <a:avLst/>
          </a:prstGeom>
          <a:noFill/>
          <a:ln w="9525">
            <a:noFill/>
            <a:miter lim="800000"/>
            <a:headEnd/>
            <a:tailEnd/>
          </a:ln>
        </p:spPr>
      </p:pic>
      <p:sp>
        <p:nvSpPr>
          <p:cNvPr id="2" name="TextBox 1"/>
          <p:cNvSpPr txBox="1"/>
          <p:nvPr/>
        </p:nvSpPr>
        <p:spPr>
          <a:xfrm>
            <a:off x="1742304" y="3047753"/>
            <a:ext cx="2557848" cy="646331"/>
          </a:xfrm>
          <a:prstGeom prst="rect">
            <a:avLst/>
          </a:prstGeom>
          <a:noFill/>
        </p:spPr>
        <p:txBody>
          <a:bodyPr wrap="square" rtlCol="0">
            <a:spAutoFit/>
          </a:bodyPr>
          <a:lstStyle/>
          <a:p>
            <a:r>
              <a:rPr lang="en-US" sz="1800" dirty="0" smtClean="0"/>
              <a:t>Predictions from any pin to any other pin</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idx="4294967295"/>
          </p:nvPr>
        </p:nvSpPr>
        <p:spPr>
          <a:xfrm>
            <a:off x="1243013" y="206375"/>
            <a:ext cx="6672262" cy="750888"/>
          </a:xfrm>
        </p:spPr>
        <p:txBody>
          <a:bodyPr/>
          <a:lstStyle/>
          <a:p>
            <a:r>
              <a:rPr lang="en-US" dirty="0" smtClean="0">
                <a:solidFill>
                  <a:schemeClr val="tx1"/>
                </a:solidFill>
              </a:rPr>
              <a:t>Propagation for Working DX – Which Way</a:t>
            </a:r>
            <a:endParaRPr lang="en-US" dirty="0" smtClean="0"/>
          </a:p>
        </p:txBody>
      </p:sp>
      <p:sp>
        <p:nvSpPr>
          <p:cNvPr id="24579" name="Content Placeholder 3"/>
          <p:cNvSpPr>
            <a:spLocks/>
          </p:cNvSpPr>
          <p:nvPr/>
        </p:nvSpPr>
        <p:spPr bwMode="auto">
          <a:xfrm>
            <a:off x="457200" y="1372998"/>
            <a:ext cx="8229600" cy="4595316"/>
          </a:xfrm>
          <a:prstGeom prst="rect">
            <a:avLst/>
          </a:prstGeom>
          <a:noFill/>
          <a:ln w="9525">
            <a:noFill/>
            <a:miter lim="800000"/>
            <a:headEnd/>
            <a:tailEnd/>
          </a:ln>
        </p:spPr>
        <p:txBody>
          <a:bodyPr/>
          <a:lstStyle/>
          <a:p>
            <a:pPr algn="ctr" defTabSz="814388" eaLnBrk="0" hangingPunct="0">
              <a:lnSpc>
                <a:spcPct val="95000"/>
              </a:lnSpc>
              <a:spcBef>
                <a:spcPct val="50000"/>
              </a:spcBef>
              <a:buClr>
                <a:schemeClr val="accent1"/>
              </a:buClr>
              <a:buSzPct val="100000"/>
            </a:pPr>
            <a:r>
              <a:rPr lang="en-US" sz="2000" dirty="0" smtClean="0">
                <a:cs typeface="ＭＳ Ｐゴシック"/>
              </a:rPr>
              <a:t>Which way should I point my antenna?</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Purpose </a:t>
            </a:r>
            <a:r>
              <a:rPr lang="en-US" sz="2000" dirty="0">
                <a:cs typeface="ＭＳ Ｐゴシック"/>
              </a:rPr>
              <a:t>of an antenna is to put the most energy</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a:solidFill>
                  <a:srgbClr val="00B050"/>
                </a:solidFill>
                <a:cs typeface="ＭＳ Ｐゴシック"/>
              </a:rPr>
              <a:t>at the required azimuth angle (N, NE, E, etc)</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a:solidFill>
                  <a:srgbClr val="00B050"/>
                </a:solidFill>
                <a:cs typeface="ＭＳ Ｐゴシック"/>
              </a:rPr>
              <a:t>at the required elevation angle (10</a:t>
            </a:r>
            <a:r>
              <a:rPr lang="en-US" sz="1800" baseline="30000" dirty="0">
                <a:solidFill>
                  <a:srgbClr val="00B050"/>
                </a:solidFill>
                <a:cs typeface="ＭＳ Ｐゴシック"/>
              </a:rPr>
              <a:t>o</a:t>
            </a:r>
            <a:r>
              <a:rPr lang="en-US" sz="1800" dirty="0">
                <a:solidFill>
                  <a:srgbClr val="00B050"/>
                </a:solidFill>
                <a:cs typeface="ＭＳ Ｐゴシック"/>
              </a:rPr>
              <a:t>, 20</a:t>
            </a:r>
            <a:r>
              <a:rPr lang="en-US" sz="1800" baseline="30000" dirty="0">
                <a:solidFill>
                  <a:srgbClr val="00B050"/>
                </a:solidFill>
                <a:cs typeface="ＭＳ Ｐゴシック"/>
              </a:rPr>
              <a:t>o</a:t>
            </a:r>
            <a:r>
              <a:rPr lang="en-US" sz="1800" dirty="0">
                <a:solidFill>
                  <a:srgbClr val="00B050"/>
                </a:solidFill>
                <a:cs typeface="ＭＳ Ｐゴシック"/>
              </a:rPr>
              <a:t>, etc)</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a:solidFill>
                  <a:srgbClr val="00B050"/>
                </a:solidFill>
                <a:cs typeface="ＭＳ Ｐゴシック"/>
              </a:rPr>
              <a:t>with the required polarization (horizontal, vertical, circular)</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a:cs typeface="ＭＳ Ｐゴシック"/>
              </a:rPr>
              <a:t>The ionosphere dictates </a:t>
            </a:r>
            <a:r>
              <a:rPr lang="en-US" sz="2000" dirty="0" smtClean="0">
                <a:cs typeface="ＭＳ Ｐゴシック"/>
              </a:rPr>
              <a:t>these </a:t>
            </a:r>
            <a:r>
              <a:rPr lang="en-US" sz="2000" dirty="0">
                <a:cs typeface="ＭＳ Ｐゴシック"/>
              </a:rPr>
              <a:t>three </a:t>
            </a:r>
            <a:r>
              <a:rPr lang="en-US" sz="2000" dirty="0" smtClean="0">
                <a:cs typeface="ＭＳ Ｐゴシック"/>
              </a:rPr>
              <a:t>parameters</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Biggest misconception may be that the higher the antenna, the lower the ‘radiation angle’ and thus the better the signal strength</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But the ionosphere determines the elevation angle that gets from Point A to Point B, not the antenna</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At times a </a:t>
            </a:r>
            <a:r>
              <a:rPr lang="en-US" sz="2000" dirty="0" smtClean="0">
                <a:cs typeface="ＭＳ Ｐゴシック"/>
              </a:rPr>
              <a:t>higher angle is best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idx="4294967295"/>
          </p:nvPr>
        </p:nvSpPr>
        <p:spPr>
          <a:xfrm>
            <a:off x="1243013" y="206375"/>
            <a:ext cx="7700156" cy="750888"/>
          </a:xfrm>
        </p:spPr>
        <p:txBody>
          <a:bodyPr/>
          <a:lstStyle/>
          <a:p>
            <a:r>
              <a:rPr lang="en-US" dirty="0" smtClean="0">
                <a:solidFill>
                  <a:schemeClr val="tx1"/>
                </a:solidFill>
              </a:rPr>
              <a:t>Propagation for Working DX – Which Way (</a:t>
            </a:r>
            <a:r>
              <a:rPr lang="en-US" dirty="0" smtClean="0">
                <a:solidFill>
                  <a:schemeClr val="tx1"/>
                </a:solidFill>
              </a:rPr>
              <a:t>azimuth)</a:t>
            </a:r>
            <a:endParaRPr lang="en-US" dirty="0" smtClean="0"/>
          </a:p>
        </p:txBody>
      </p:sp>
      <p:sp>
        <p:nvSpPr>
          <p:cNvPr id="20483" name="Content Placeholder 3"/>
          <p:cNvSpPr>
            <a:spLocks/>
          </p:cNvSpPr>
          <p:nvPr/>
        </p:nvSpPr>
        <p:spPr bwMode="auto">
          <a:xfrm>
            <a:off x="398709" y="1356220"/>
            <a:ext cx="5001193" cy="4977467"/>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a:cs typeface="ＭＳ Ｐゴシック"/>
              </a:rPr>
              <a:t>An electromagnetic wave travels in a straight line unless it is refracted, reflected, or scattered</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a:cs typeface="ＭＳ Ｐゴシック"/>
              </a:rPr>
              <a:t>Shortest distance between </a:t>
            </a:r>
            <a:r>
              <a:rPr lang="en-US" sz="2000" dirty="0" smtClean="0">
                <a:cs typeface="ＭＳ Ｐゴシック"/>
              </a:rPr>
              <a:t>two </a:t>
            </a:r>
            <a:r>
              <a:rPr lang="en-US" sz="2000" dirty="0">
                <a:cs typeface="ＭＳ Ｐゴシック"/>
              </a:rPr>
              <a:t>points on a globe is a great circle path</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a:cs typeface="ＭＳ Ｐゴシック"/>
              </a:rPr>
              <a:t>This is short </a:t>
            </a:r>
            <a:r>
              <a:rPr lang="en-US" sz="1800" dirty="0" smtClean="0">
                <a:cs typeface="ＭＳ Ｐゴシック"/>
              </a:rPr>
              <a:t>path - airliners generally fly </a:t>
            </a:r>
            <a:r>
              <a:rPr lang="en-US" sz="1800" dirty="0">
                <a:cs typeface="ＭＳ Ｐゴシック"/>
              </a:rPr>
              <a:t>short great circle paths to use the minimum amount of </a:t>
            </a:r>
            <a:r>
              <a:rPr lang="en-US" sz="1800" dirty="0" smtClean="0">
                <a:cs typeface="ＭＳ Ｐゴシック"/>
              </a:rPr>
              <a:t>fuel (exceptions due to storms, winds, </a:t>
            </a:r>
            <a:r>
              <a:rPr lang="en-US" sz="1800" dirty="0" err="1" smtClean="0">
                <a:cs typeface="ＭＳ Ｐゴシック"/>
              </a:rPr>
              <a:t>etc</a:t>
            </a:r>
            <a:r>
              <a:rPr lang="en-US" sz="1800" dirty="0" smtClean="0">
                <a:cs typeface="ＭＳ Ｐゴシック"/>
              </a:rPr>
              <a:t>)</a:t>
            </a:r>
            <a:endParaRPr lang="en-US" sz="1800" dirty="0" smtClean="0">
              <a:cs typeface="ＭＳ Ｐゴシック"/>
            </a:endParaRP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Other </a:t>
            </a:r>
            <a:r>
              <a:rPr lang="en-US" sz="2000" dirty="0">
                <a:cs typeface="ＭＳ Ｐゴシック"/>
              </a:rPr>
              <a:t>way around is long path</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a:cs typeface="ＭＳ Ｐゴシック"/>
              </a:rPr>
              <a:t>Location on opposite side of Earth to your location is called your antipode</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a:cs typeface="ＭＳ Ｐゴシック"/>
              </a:rPr>
              <a:t>Short path and long path are equal – approx 20,000 km (12,500 miles)</a:t>
            </a:r>
          </a:p>
        </p:txBody>
      </p:sp>
      <p:pic>
        <p:nvPicPr>
          <p:cNvPr id="20486" name="Picture 8" descr="sp &amp; lp"/>
          <p:cNvPicPr>
            <a:picLocks noChangeAspect="1" noChangeArrowheads="1"/>
          </p:cNvPicPr>
          <p:nvPr/>
        </p:nvPicPr>
        <p:blipFill>
          <a:blip r:embed="rId3" cstate="print"/>
          <a:srcRect/>
          <a:stretch>
            <a:fillRect/>
          </a:stretch>
        </p:blipFill>
        <p:spPr bwMode="auto">
          <a:xfrm>
            <a:off x="5270805" y="1638095"/>
            <a:ext cx="3672364" cy="2944178"/>
          </a:xfrm>
          <a:prstGeom prst="rect">
            <a:avLst/>
          </a:prstGeom>
          <a:noFill/>
          <a:ln w="9525">
            <a:noFill/>
            <a:miter lim="800000"/>
            <a:headEnd/>
            <a:tailEnd/>
          </a:ln>
        </p:spPr>
      </p:pic>
      <p:sp>
        <p:nvSpPr>
          <p:cNvPr id="7" name="Oval 6"/>
          <p:cNvSpPr>
            <a:spLocks noChangeAspect="1"/>
          </p:cNvSpPr>
          <p:nvPr/>
        </p:nvSpPr>
        <p:spPr>
          <a:xfrm>
            <a:off x="6864350" y="2584450"/>
            <a:ext cx="92075" cy="9048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a:spLocks noChangeAspect="1"/>
          </p:cNvSpPr>
          <p:nvPr/>
        </p:nvSpPr>
        <p:spPr>
          <a:xfrm>
            <a:off x="6534150" y="3508375"/>
            <a:ext cx="92075" cy="92075"/>
          </a:xfrm>
          <a:prstGeom prst="ellipse">
            <a:avLst/>
          </a:prstGeom>
          <a:solidFill>
            <a:srgbClr val="62E824"/>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Isosceles Triangle 8"/>
          <p:cNvSpPr>
            <a:spLocks noChangeAspect="1"/>
          </p:cNvSpPr>
          <p:nvPr/>
        </p:nvSpPr>
        <p:spPr bwMode="auto">
          <a:xfrm>
            <a:off x="7489825" y="3416300"/>
            <a:ext cx="106362" cy="92075"/>
          </a:xfrm>
          <a:prstGeom prst="triangle">
            <a:avLst>
              <a:gd name="adj" fmla="val 50000"/>
            </a:avLst>
          </a:prstGeom>
          <a:solidFill>
            <a:srgbClr val="0066FF"/>
          </a:solidFill>
          <a:ln w="9525" algn="ctr">
            <a:solidFill>
              <a:srgbClr val="2F9898"/>
            </a:solidFill>
            <a:miter lim="800000"/>
            <a:headEnd/>
            <a:tailEnd/>
          </a:ln>
          <a:effectLst>
            <a:outerShdw dist="23000" dir="5400000" rotWithShape="0">
              <a:srgbClr val="000000">
                <a:alpha val="34999"/>
              </a:srgbClr>
            </a:outerShdw>
          </a:effectLst>
        </p:spPr>
        <p:txBody>
          <a:bodyPr anchor="ctr"/>
          <a:lstStyle/>
          <a:p>
            <a:pPr algn="ctr">
              <a:defRPr/>
            </a:pPr>
            <a:endParaRPr lang="en-US">
              <a:solidFill>
                <a:schemeClr val="lt1"/>
              </a:solidFill>
              <a:latin typeface="+mn-lt"/>
              <a:cs typeface="+mn-cs"/>
            </a:endParaRPr>
          </a:p>
        </p:txBody>
      </p:sp>
      <p:sp>
        <p:nvSpPr>
          <p:cNvPr id="20490" name="TextBox 9"/>
          <p:cNvSpPr txBox="1">
            <a:spLocks noChangeArrowheads="1"/>
          </p:cNvSpPr>
          <p:nvPr/>
        </p:nvSpPr>
        <p:spPr bwMode="auto">
          <a:xfrm>
            <a:off x="7994650" y="3657600"/>
            <a:ext cx="715963" cy="215900"/>
          </a:xfrm>
          <a:prstGeom prst="rect">
            <a:avLst/>
          </a:prstGeom>
          <a:noFill/>
          <a:ln w="9525">
            <a:noFill/>
            <a:miter lim="800000"/>
            <a:headEnd/>
            <a:tailEnd/>
          </a:ln>
        </p:spPr>
        <p:txBody>
          <a:bodyPr wrap="none">
            <a:spAutoFit/>
          </a:bodyPr>
          <a:lstStyle/>
          <a:p>
            <a:r>
              <a:rPr lang="en-US" sz="800">
                <a:cs typeface="ＭＳ Ｐゴシック"/>
              </a:rPr>
              <a:t>ANTIPODE</a:t>
            </a:r>
          </a:p>
        </p:txBody>
      </p:sp>
      <p:cxnSp>
        <p:nvCxnSpPr>
          <p:cNvPr id="12" name="Straight Arrow Connector 11"/>
          <p:cNvCxnSpPr>
            <a:endCxn id="9" idx="4"/>
          </p:cNvCxnSpPr>
          <p:nvPr/>
        </p:nvCxnSpPr>
        <p:spPr>
          <a:xfrm flipH="1" flipV="1">
            <a:off x="7596187" y="3508375"/>
            <a:ext cx="379413" cy="277812"/>
          </a:xfrm>
          <a:prstGeom prst="straightConnector1">
            <a:avLst/>
          </a:prstGeom>
          <a:ln w="63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508625" y="4745137"/>
            <a:ext cx="3434544" cy="1200329"/>
          </a:xfrm>
          <a:prstGeom prst="rect">
            <a:avLst/>
          </a:prstGeom>
          <a:noFill/>
        </p:spPr>
        <p:txBody>
          <a:bodyPr wrap="square" rtlCol="0">
            <a:spAutoFit/>
          </a:bodyPr>
          <a:lstStyle/>
          <a:p>
            <a:r>
              <a:rPr lang="en-US" sz="1800" dirty="0" smtClean="0">
                <a:solidFill>
                  <a:srgbClr val="00B050"/>
                </a:solidFill>
              </a:rPr>
              <a:t>Most of the time short path is best – sometimes long path is better – at other times gray line is best</a:t>
            </a:r>
            <a:endParaRPr lang="en-US" sz="1800" dirty="0">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idx="4294967295"/>
          </p:nvPr>
        </p:nvSpPr>
        <p:spPr>
          <a:xfrm>
            <a:off x="1243012" y="206375"/>
            <a:ext cx="7765064" cy="750888"/>
          </a:xfrm>
        </p:spPr>
        <p:txBody>
          <a:bodyPr/>
          <a:lstStyle/>
          <a:p>
            <a:r>
              <a:rPr lang="en-US" dirty="0" smtClean="0">
                <a:solidFill>
                  <a:schemeClr val="tx1"/>
                </a:solidFill>
              </a:rPr>
              <a:t>Propagation for Working DX – Which Way (</a:t>
            </a:r>
            <a:r>
              <a:rPr lang="en-US" dirty="0" smtClean="0">
                <a:solidFill>
                  <a:schemeClr val="tx1"/>
                </a:solidFill>
              </a:rPr>
              <a:t>azimuth)</a:t>
            </a:r>
            <a:endParaRPr lang="en-US" dirty="0" smtClean="0"/>
          </a:p>
        </p:txBody>
      </p:sp>
      <p:sp>
        <p:nvSpPr>
          <p:cNvPr id="24579" name="Content Placeholder 3"/>
          <p:cNvSpPr>
            <a:spLocks/>
          </p:cNvSpPr>
          <p:nvPr/>
        </p:nvSpPr>
        <p:spPr bwMode="auto">
          <a:xfrm>
            <a:off x="457200" y="1434783"/>
            <a:ext cx="8229600" cy="4706525"/>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Most </a:t>
            </a:r>
            <a:r>
              <a:rPr lang="en-US" sz="2400" dirty="0">
                <a:cs typeface="ＭＳ Ｐゴシック"/>
              </a:rPr>
              <a:t>of the time a great circle path is </a:t>
            </a:r>
            <a:r>
              <a:rPr lang="en-US" sz="2400" dirty="0" smtClean="0">
                <a:cs typeface="ＭＳ Ｐゴシック"/>
              </a:rPr>
              <a:t>dictated</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Skewed paths and scatter paths sometimes available</a:t>
            </a:r>
            <a:endParaRPr lang="en-US" sz="2000" dirty="0" smtClean="0">
              <a:cs typeface="ＭＳ Ｐゴシック"/>
            </a:endParaRPr>
          </a:p>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Use W6ELProp mapping feature to see the great circle paths (and the terminator)</a:t>
            </a:r>
            <a:endParaRPr lang="en-US" sz="2400" dirty="0">
              <a:cs typeface="ＭＳ Ｐゴシック"/>
            </a:endParaRPr>
          </a:p>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With respect to polarization, circular </a:t>
            </a:r>
            <a:r>
              <a:rPr lang="en-US" sz="2400" dirty="0">
                <a:cs typeface="ＭＳ Ｐゴシック"/>
              </a:rPr>
              <a:t>polarization is </a:t>
            </a:r>
            <a:r>
              <a:rPr lang="en-US" sz="2400" dirty="0" smtClean="0">
                <a:cs typeface="ＭＳ Ｐゴシック"/>
              </a:rPr>
              <a:t>predominant on the higher HF bands</a:t>
            </a:r>
            <a:endParaRPr lang="en-US" sz="2400" dirty="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Horizontal </a:t>
            </a:r>
            <a:r>
              <a:rPr lang="en-US" sz="2000" dirty="0">
                <a:cs typeface="ＭＳ Ｐゴシック"/>
              </a:rPr>
              <a:t>or vertical equally </a:t>
            </a:r>
            <a:r>
              <a:rPr lang="en-US" sz="2000" dirty="0" smtClean="0">
                <a:cs typeface="ＭＳ Ｐゴシック"/>
              </a:rPr>
              <a:t>good</a:t>
            </a:r>
          </a:p>
          <a:p>
            <a:pPr marL="1150938" lvl="2"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Only </a:t>
            </a:r>
            <a:r>
              <a:rPr lang="en-US" sz="1800" dirty="0">
                <a:cs typeface="ＭＳ Ｐゴシック"/>
              </a:rPr>
              <a:t>down 3 </a:t>
            </a:r>
            <a:r>
              <a:rPr lang="en-US" sz="1800" dirty="0" smtClean="0">
                <a:cs typeface="ＭＳ Ｐゴシック"/>
              </a:rPr>
              <a:t>dB if the gains are the same</a:t>
            </a:r>
            <a:endParaRPr lang="en-US" sz="1800" dirty="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Preference is horizontal antenna</a:t>
            </a:r>
          </a:p>
          <a:p>
            <a:pPr marL="1150938" lvl="2"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Vertical </a:t>
            </a:r>
            <a:r>
              <a:rPr lang="en-US" sz="1800" dirty="0">
                <a:cs typeface="ＭＳ Ｐゴシック"/>
              </a:rPr>
              <a:t>antenna picks up more man-made noise and is more ground </a:t>
            </a:r>
            <a:r>
              <a:rPr lang="en-US" sz="1800" dirty="0" smtClean="0">
                <a:cs typeface="ＭＳ Ｐゴシック"/>
              </a:rPr>
              <a:t>dependent</a:t>
            </a:r>
            <a:endParaRPr lang="en-US" sz="1800" dirty="0">
              <a:cs typeface="ＭＳ Ｐゴシック"/>
            </a:endParaRPr>
          </a:p>
        </p:txBody>
      </p:sp>
    </p:spTree>
    <p:extLst>
      <p:ext uri="{BB962C8B-B14F-4D97-AF65-F5344CB8AC3E}">
        <p14:creationId xmlns:p14="http://schemas.microsoft.com/office/powerpoint/2010/main" val="2519804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idx="4294967295"/>
          </p:nvPr>
        </p:nvSpPr>
        <p:spPr>
          <a:xfrm>
            <a:off x="1243012" y="206375"/>
            <a:ext cx="7653337" cy="750888"/>
          </a:xfrm>
        </p:spPr>
        <p:txBody>
          <a:bodyPr/>
          <a:lstStyle/>
          <a:p>
            <a:r>
              <a:rPr lang="en-US" dirty="0" smtClean="0">
                <a:solidFill>
                  <a:schemeClr val="tx1"/>
                </a:solidFill>
              </a:rPr>
              <a:t>Propagation for Working DX – Which Way (</a:t>
            </a:r>
            <a:r>
              <a:rPr lang="en-US" dirty="0" smtClean="0">
                <a:solidFill>
                  <a:schemeClr val="tx1"/>
                </a:solidFill>
              </a:rPr>
              <a:t>azimuth)</a:t>
            </a:r>
            <a:endParaRPr lang="en-US" dirty="0" smtClean="0"/>
          </a:p>
        </p:txBody>
      </p:sp>
      <p:sp>
        <p:nvSpPr>
          <p:cNvPr id="22531" name="Content Placeholder 3"/>
          <p:cNvSpPr>
            <a:spLocks/>
          </p:cNvSpPr>
          <p:nvPr/>
        </p:nvSpPr>
        <p:spPr bwMode="auto">
          <a:xfrm>
            <a:off x="457200" y="2057400"/>
            <a:ext cx="2971800" cy="3437389"/>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a:cs typeface="ＭＳ Ｐゴシック"/>
              </a:rPr>
              <a:t>Generally occurs from November thru March</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a:cs typeface="ＭＳ Ｐゴシック"/>
              </a:rPr>
              <a:t>Around W6 sunrise</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a:cs typeface="ＭＳ Ｐゴシック"/>
              </a:rPr>
              <a:t>Good signal strengths without high power levels and without big antennas</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a:cs typeface="ＭＳ Ｐゴシック"/>
              </a:rPr>
              <a:t>Example shown is classical “gray line” propagation</a:t>
            </a:r>
          </a:p>
        </p:txBody>
      </p:sp>
      <p:pic>
        <p:nvPicPr>
          <p:cNvPr id="22532" name="Picture 8" descr="W6 to OJ0"/>
          <p:cNvPicPr>
            <a:picLocks noChangeAspect="1" noChangeArrowheads="1"/>
          </p:cNvPicPr>
          <p:nvPr/>
        </p:nvPicPr>
        <p:blipFill>
          <a:blip r:embed="rId3" cstate="print"/>
          <a:srcRect/>
          <a:stretch>
            <a:fillRect/>
          </a:stretch>
        </p:blipFill>
        <p:spPr bwMode="auto">
          <a:xfrm>
            <a:off x="3576638" y="1830388"/>
            <a:ext cx="5319712" cy="3530600"/>
          </a:xfrm>
          <a:prstGeom prst="rect">
            <a:avLst/>
          </a:prstGeom>
          <a:noFill/>
          <a:ln w="9525">
            <a:noFill/>
            <a:miter lim="800000"/>
            <a:headEnd/>
            <a:tailEnd/>
          </a:ln>
        </p:spPr>
      </p:pic>
      <p:sp>
        <p:nvSpPr>
          <p:cNvPr id="22534" name="TextBox 5"/>
          <p:cNvSpPr txBox="1">
            <a:spLocks noChangeArrowheads="1"/>
          </p:cNvSpPr>
          <p:nvPr/>
        </p:nvSpPr>
        <p:spPr bwMode="auto">
          <a:xfrm>
            <a:off x="327025" y="1400175"/>
            <a:ext cx="6128794" cy="400110"/>
          </a:xfrm>
          <a:prstGeom prst="rect">
            <a:avLst/>
          </a:prstGeom>
          <a:noFill/>
          <a:ln w="9525">
            <a:noFill/>
            <a:miter lim="800000"/>
            <a:headEnd/>
            <a:tailEnd/>
          </a:ln>
        </p:spPr>
        <p:txBody>
          <a:bodyPr wrap="none">
            <a:spAutoFit/>
          </a:bodyPr>
          <a:lstStyle/>
          <a:p>
            <a:r>
              <a:rPr lang="en-US" sz="2000" dirty="0" smtClean="0">
                <a:cs typeface="ＭＳ Ｐゴシック"/>
              </a:rPr>
              <a:t>Example: W6 </a:t>
            </a:r>
            <a:r>
              <a:rPr lang="en-US" sz="2000" dirty="0">
                <a:cs typeface="ＭＳ Ｐゴシック"/>
              </a:rPr>
              <a:t>to EU on 75-Meter </a:t>
            </a:r>
            <a:r>
              <a:rPr lang="en-US" sz="2000" dirty="0" smtClean="0">
                <a:cs typeface="ＭＳ Ｐゴシック"/>
              </a:rPr>
              <a:t>LP via gray line</a:t>
            </a:r>
            <a:endParaRPr lang="en-US" sz="2000" dirty="0">
              <a:cs typeface="ＭＳ Ｐゴシック"/>
            </a:endParaRPr>
          </a:p>
        </p:txBody>
      </p:sp>
      <p:sp>
        <p:nvSpPr>
          <p:cNvPr id="2" name="TextBox 1"/>
          <p:cNvSpPr txBox="1"/>
          <p:nvPr/>
        </p:nvSpPr>
        <p:spPr>
          <a:xfrm>
            <a:off x="4483100" y="5494789"/>
            <a:ext cx="3987800" cy="707886"/>
          </a:xfrm>
          <a:prstGeom prst="rect">
            <a:avLst/>
          </a:prstGeom>
          <a:noFill/>
        </p:spPr>
        <p:txBody>
          <a:bodyPr wrap="square" rtlCol="0">
            <a:spAutoFit/>
          </a:bodyPr>
          <a:lstStyle/>
          <a:p>
            <a:r>
              <a:rPr lang="en-US" sz="2000" dirty="0" smtClean="0">
                <a:solidFill>
                  <a:srgbClr val="00B050"/>
                </a:solidFill>
              </a:rPr>
              <a:t>Good example of the mapping application in W6ELProp</a:t>
            </a:r>
            <a:endParaRPr lang="en-US" sz="2000" dirty="0">
              <a:solidFill>
                <a:srgbClr val="00B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idx="4294967295"/>
          </p:nvPr>
        </p:nvSpPr>
        <p:spPr>
          <a:xfrm>
            <a:off x="1243013" y="206375"/>
            <a:ext cx="6824662" cy="750888"/>
          </a:xfrm>
        </p:spPr>
        <p:txBody>
          <a:bodyPr/>
          <a:lstStyle/>
          <a:p>
            <a:r>
              <a:rPr lang="en-US" dirty="0" smtClean="0">
                <a:solidFill>
                  <a:schemeClr val="tx1"/>
                </a:solidFill>
              </a:rPr>
              <a:t>Propagation for Working DX – Which Way (</a:t>
            </a:r>
            <a:r>
              <a:rPr lang="en-US" dirty="0" err="1" smtClean="0">
                <a:solidFill>
                  <a:schemeClr val="tx1"/>
                </a:solidFill>
              </a:rPr>
              <a:t>az</a:t>
            </a:r>
            <a:r>
              <a:rPr lang="en-US" dirty="0" smtClean="0">
                <a:solidFill>
                  <a:schemeClr val="tx1"/>
                </a:solidFill>
              </a:rPr>
              <a:t>)</a:t>
            </a:r>
            <a:endParaRPr lang="en-US" dirty="0" smtClean="0"/>
          </a:p>
        </p:txBody>
      </p:sp>
      <p:grpSp>
        <p:nvGrpSpPr>
          <p:cNvPr id="2" name="Group 4"/>
          <p:cNvGrpSpPr>
            <a:grpSpLocks noChangeAspect="1"/>
          </p:cNvGrpSpPr>
          <p:nvPr/>
        </p:nvGrpSpPr>
        <p:grpSpPr bwMode="auto">
          <a:xfrm>
            <a:off x="151002" y="1699759"/>
            <a:ext cx="5675220" cy="1758315"/>
            <a:chOff x="1525588" y="2540000"/>
            <a:chExt cx="6094412" cy="1803400"/>
          </a:xfrm>
        </p:grpSpPr>
        <p:sp>
          <p:nvSpPr>
            <p:cNvPr id="23560" name="Rectangle 5"/>
            <p:cNvSpPr>
              <a:spLocks noChangeArrowheads="1"/>
            </p:cNvSpPr>
            <p:nvPr/>
          </p:nvSpPr>
          <p:spPr bwMode="auto">
            <a:xfrm>
              <a:off x="2057400" y="2590800"/>
              <a:ext cx="5030510" cy="1752600"/>
            </a:xfrm>
            <a:prstGeom prst="rect">
              <a:avLst/>
            </a:prstGeom>
            <a:solidFill>
              <a:srgbClr val="FFFF00"/>
            </a:solidFill>
            <a:ln w="9525" algn="ctr">
              <a:solidFill>
                <a:schemeClr val="tx1"/>
              </a:solidFill>
              <a:round/>
              <a:headEnd/>
              <a:tailEnd/>
            </a:ln>
          </p:spPr>
          <p:txBody>
            <a:bodyPr/>
            <a:lstStyle/>
            <a:p>
              <a:pPr eaLnBrk="0" hangingPunct="0"/>
              <a:endParaRPr lang="en-US" sz="1800" b="0">
                <a:latin typeface="Tahoma" pitchFamily="34" charset="0"/>
                <a:cs typeface="ＭＳ Ｐゴシック"/>
              </a:endParaRPr>
            </a:p>
          </p:txBody>
        </p:sp>
        <p:pic>
          <p:nvPicPr>
            <p:cNvPr id="23561" name="Picture 4"/>
            <p:cNvPicPr>
              <a:picLocks noChangeAspect="1" noChangeArrowheads="1"/>
            </p:cNvPicPr>
            <p:nvPr/>
          </p:nvPicPr>
          <p:blipFill>
            <a:blip r:embed="rId3" cstate="print"/>
            <a:srcRect/>
            <a:stretch>
              <a:fillRect/>
            </a:stretch>
          </p:blipFill>
          <p:spPr bwMode="auto">
            <a:xfrm>
              <a:off x="1525588" y="2540000"/>
              <a:ext cx="6094412" cy="1781175"/>
            </a:xfrm>
            <a:prstGeom prst="rect">
              <a:avLst/>
            </a:prstGeom>
            <a:noFill/>
            <a:ln w="9525">
              <a:noFill/>
              <a:miter lim="800000"/>
              <a:headEnd/>
              <a:tailEnd/>
            </a:ln>
          </p:spPr>
        </p:pic>
      </p:grpSp>
      <p:pic>
        <p:nvPicPr>
          <p:cNvPr id="23556" name="Picture 4"/>
          <p:cNvPicPr>
            <a:picLocks noChangeAspect="1" noChangeArrowheads="1"/>
          </p:cNvPicPr>
          <p:nvPr/>
        </p:nvPicPr>
        <p:blipFill>
          <a:blip r:embed="rId4" cstate="print"/>
          <a:srcRect/>
          <a:stretch>
            <a:fillRect/>
          </a:stretch>
        </p:blipFill>
        <p:spPr bwMode="auto">
          <a:xfrm>
            <a:off x="1243013" y="3485935"/>
            <a:ext cx="6677143" cy="3224572"/>
          </a:xfrm>
          <a:prstGeom prst="rect">
            <a:avLst/>
          </a:prstGeom>
          <a:noFill/>
          <a:ln w="9525">
            <a:noFill/>
            <a:miter lim="800000"/>
            <a:headEnd/>
            <a:tailEnd/>
          </a:ln>
        </p:spPr>
      </p:pic>
      <p:sp>
        <p:nvSpPr>
          <p:cNvPr id="23557" name="TextBox 7"/>
          <p:cNvSpPr txBox="1">
            <a:spLocks noChangeArrowheads="1"/>
          </p:cNvSpPr>
          <p:nvPr/>
        </p:nvSpPr>
        <p:spPr bwMode="auto">
          <a:xfrm>
            <a:off x="5889071" y="1629677"/>
            <a:ext cx="2701255" cy="923330"/>
          </a:xfrm>
          <a:prstGeom prst="rect">
            <a:avLst/>
          </a:prstGeom>
          <a:noFill/>
          <a:ln w="9525">
            <a:noFill/>
            <a:miter lim="800000"/>
            <a:headEnd/>
            <a:tailEnd/>
          </a:ln>
        </p:spPr>
        <p:txBody>
          <a:bodyPr wrap="square">
            <a:spAutoFit/>
          </a:bodyPr>
          <a:lstStyle/>
          <a:p>
            <a:pPr eaLnBrk="0" hangingPunct="0"/>
            <a:r>
              <a:rPr lang="en-US" sz="1800" dirty="0">
                <a:latin typeface="+mn-lt"/>
                <a:cs typeface="ＭＳ Ｐゴシック"/>
              </a:rPr>
              <a:t>For W6, evening long path to EU is probably most productive</a:t>
            </a:r>
          </a:p>
        </p:txBody>
      </p:sp>
      <p:sp>
        <p:nvSpPr>
          <p:cNvPr id="23559" name="Text Box 11"/>
          <p:cNvSpPr txBox="1">
            <a:spLocks noChangeArrowheads="1"/>
          </p:cNvSpPr>
          <p:nvPr/>
        </p:nvSpPr>
        <p:spPr bwMode="auto">
          <a:xfrm>
            <a:off x="432060" y="1357313"/>
            <a:ext cx="5082160" cy="400110"/>
          </a:xfrm>
          <a:prstGeom prst="rect">
            <a:avLst/>
          </a:prstGeom>
          <a:noFill/>
          <a:ln w="9525">
            <a:noFill/>
            <a:miter lim="800000"/>
            <a:headEnd/>
            <a:tailEnd/>
          </a:ln>
        </p:spPr>
        <p:txBody>
          <a:bodyPr wrap="none">
            <a:spAutoFit/>
          </a:bodyPr>
          <a:lstStyle/>
          <a:p>
            <a:r>
              <a:rPr lang="en-US" sz="2000" dirty="0" smtClean="0">
                <a:cs typeface="ＭＳ Ｐゴシック"/>
              </a:rPr>
              <a:t>Example: 10-Meter </a:t>
            </a:r>
            <a:r>
              <a:rPr lang="en-US" sz="2000" dirty="0">
                <a:cs typeface="ＭＳ Ｐゴシック"/>
              </a:rPr>
              <a:t>LP for North America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idx="4294967295"/>
          </p:nvPr>
        </p:nvSpPr>
        <p:spPr>
          <a:xfrm>
            <a:off x="1205941" y="206375"/>
            <a:ext cx="7900988" cy="750888"/>
          </a:xfrm>
        </p:spPr>
        <p:txBody>
          <a:bodyPr/>
          <a:lstStyle/>
          <a:p>
            <a:r>
              <a:rPr lang="en-US" dirty="0" smtClean="0">
                <a:solidFill>
                  <a:schemeClr val="tx1"/>
                </a:solidFill>
              </a:rPr>
              <a:t>Propagation for Working DX – Which Way (</a:t>
            </a:r>
            <a:r>
              <a:rPr lang="en-US" dirty="0" smtClean="0">
                <a:solidFill>
                  <a:schemeClr val="tx1"/>
                </a:solidFill>
              </a:rPr>
              <a:t>elevation)</a:t>
            </a:r>
            <a:endParaRPr lang="en-US" dirty="0" smtClean="0"/>
          </a:p>
        </p:txBody>
      </p:sp>
      <p:pic>
        <p:nvPicPr>
          <p:cNvPr id="25603" name="Picture 4"/>
          <p:cNvPicPr>
            <a:picLocks noChangeAspect="1" noChangeArrowheads="1"/>
          </p:cNvPicPr>
          <p:nvPr/>
        </p:nvPicPr>
        <p:blipFill>
          <a:blip r:embed="rId3" cstate="print"/>
          <a:srcRect/>
          <a:stretch>
            <a:fillRect/>
          </a:stretch>
        </p:blipFill>
        <p:spPr bwMode="auto">
          <a:xfrm>
            <a:off x="1371600" y="1708150"/>
            <a:ext cx="6500813" cy="3648075"/>
          </a:xfrm>
          <a:prstGeom prst="rect">
            <a:avLst/>
          </a:prstGeom>
          <a:noFill/>
          <a:ln w="9525">
            <a:noFill/>
            <a:miter lim="800000"/>
            <a:headEnd/>
            <a:tailEnd/>
          </a:ln>
        </p:spPr>
      </p:pic>
      <p:sp>
        <p:nvSpPr>
          <p:cNvPr id="5" name="Content Placeholder 4"/>
          <p:cNvSpPr>
            <a:spLocks/>
          </p:cNvSpPr>
          <p:nvPr/>
        </p:nvSpPr>
        <p:spPr bwMode="auto">
          <a:xfrm>
            <a:off x="369117" y="5374591"/>
            <a:ext cx="8439324" cy="774540"/>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defRPr/>
            </a:pPr>
            <a:r>
              <a:rPr lang="en-US" sz="1800" dirty="0">
                <a:cs typeface="ＭＳ Ｐゴシック"/>
              </a:rPr>
              <a:t>Indianapolis to the world by continent (including USA) on </a:t>
            </a:r>
            <a:r>
              <a:rPr lang="en-US" sz="1800" dirty="0" smtClean="0">
                <a:cs typeface="ＭＳ Ｐゴシック"/>
              </a:rPr>
              <a:t>10-Meters</a:t>
            </a:r>
          </a:p>
          <a:p>
            <a:pPr marL="236538" indent="-236538" defTabSz="814388" eaLnBrk="0" hangingPunct="0">
              <a:lnSpc>
                <a:spcPct val="95000"/>
              </a:lnSpc>
              <a:spcBef>
                <a:spcPct val="50000"/>
              </a:spcBef>
              <a:buClr>
                <a:schemeClr val="accent1"/>
              </a:buClr>
              <a:buSzPct val="100000"/>
              <a:buFont typeface="Arial" pitchFamily="34" charset="0"/>
              <a:buChar char="•"/>
              <a:defRPr/>
            </a:pPr>
            <a:r>
              <a:rPr lang="en-US" sz="1800" dirty="0" smtClean="0">
                <a:cs typeface="ＭＳ Ｐゴシック"/>
              </a:rPr>
              <a:t>N6BV data on </a:t>
            </a:r>
            <a:r>
              <a:rPr lang="en-US" sz="1800" dirty="0">
                <a:cs typeface="ＭＳ Ｐゴシック"/>
              </a:rPr>
              <a:t>the CD-ROM in the 2012 ARRL Antenna Book (22</a:t>
            </a:r>
            <a:r>
              <a:rPr lang="en-US" sz="1800" baseline="30000" dirty="0">
                <a:cs typeface="ＭＳ Ｐゴシック"/>
              </a:rPr>
              <a:t>nd</a:t>
            </a:r>
            <a:r>
              <a:rPr lang="en-US" sz="1800" dirty="0">
                <a:cs typeface="ＭＳ Ｐゴシック"/>
              </a:rPr>
              <a:t> Edition</a:t>
            </a:r>
            <a:r>
              <a:rPr lang="en-US" sz="1800" dirty="0" smtClean="0">
                <a:cs typeface="ＭＳ Ｐゴシック"/>
              </a:rPr>
              <a:t>)</a:t>
            </a:r>
            <a:endParaRPr lang="en-US" sz="1800" dirty="0">
              <a:cs typeface="ＭＳ Ｐゴシック"/>
            </a:endParaRPr>
          </a:p>
        </p:txBody>
      </p:sp>
      <p:sp>
        <p:nvSpPr>
          <p:cNvPr id="25605" name="Text Box 7"/>
          <p:cNvSpPr txBox="1">
            <a:spLocks noChangeArrowheads="1"/>
          </p:cNvSpPr>
          <p:nvPr/>
        </p:nvSpPr>
        <p:spPr bwMode="auto">
          <a:xfrm>
            <a:off x="897622" y="1303338"/>
            <a:ext cx="7020828" cy="400110"/>
          </a:xfrm>
          <a:prstGeom prst="rect">
            <a:avLst/>
          </a:prstGeom>
          <a:noFill/>
          <a:ln w="9525">
            <a:noFill/>
            <a:miter lim="800000"/>
            <a:headEnd/>
            <a:tailEnd/>
          </a:ln>
        </p:spPr>
        <p:txBody>
          <a:bodyPr wrap="square">
            <a:spAutoFit/>
          </a:bodyPr>
          <a:lstStyle/>
          <a:p>
            <a:r>
              <a:rPr lang="en-US" sz="2000" dirty="0">
                <a:cs typeface="ＭＳ Ｐゴシック"/>
              </a:rPr>
              <a:t>Elevation angles required on 10-Meters for Indianapolis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idx="4294967295"/>
          </p:nvPr>
        </p:nvSpPr>
        <p:spPr>
          <a:xfrm>
            <a:off x="1193584" y="206375"/>
            <a:ext cx="7900988" cy="750888"/>
          </a:xfrm>
        </p:spPr>
        <p:txBody>
          <a:bodyPr/>
          <a:lstStyle/>
          <a:p>
            <a:r>
              <a:rPr lang="en-US" dirty="0" smtClean="0">
                <a:solidFill>
                  <a:schemeClr val="tx1"/>
                </a:solidFill>
              </a:rPr>
              <a:t>Propagation for Working DX – Which Way (</a:t>
            </a:r>
            <a:r>
              <a:rPr lang="en-US" dirty="0" smtClean="0">
                <a:solidFill>
                  <a:schemeClr val="tx1"/>
                </a:solidFill>
              </a:rPr>
              <a:t>elevation)</a:t>
            </a:r>
            <a:endParaRPr lang="en-US" dirty="0" smtClean="0"/>
          </a:p>
        </p:txBody>
      </p:sp>
      <p:pic>
        <p:nvPicPr>
          <p:cNvPr id="26627" name="Picture 7"/>
          <p:cNvPicPr>
            <a:picLocks noChangeAspect="1" noChangeArrowheads="1"/>
          </p:cNvPicPr>
          <p:nvPr/>
        </p:nvPicPr>
        <p:blipFill>
          <a:blip r:embed="rId3" cstate="print"/>
          <a:srcRect/>
          <a:stretch>
            <a:fillRect/>
          </a:stretch>
        </p:blipFill>
        <p:spPr bwMode="auto">
          <a:xfrm>
            <a:off x="116414" y="1822681"/>
            <a:ext cx="8884973" cy="3711446"/>
          </a:xfrm>
          <a:prstGeom prst="rect">
            <a:avLst/>
          </a:prstGeom>
          <a:noFill/>
          <a:ln w="9525">
            <a:noFill/>
            <a:miter lim="800000"/>
            <a:headEnd/>
            <a:tailEnd/>
          </a:ln>
        </p:spPr>
      </p:pic>
      <p:sp>
        <p:nvSpPr>
          <p:cNvPr id="26628" name="Text Box 8"/>
          <p:cNvSpPr txBox="1">
            <a:spLocks noChangeArrowheads="1"/>
          </p:cNvSpPr>
          <p:nvPr/>
        </p:nvSpPr>
        <p:spPr bwMode="auto">
          <a:xfrm>
            <a:off x="1864191" y="5693358"/>
            <a:ext cx="5942652" cy="369332"/>
          </a:xfrm>
          <a:prstGeom prst="rect">
            <a:avLst/>
          </a:prstGeom>
          <a:noFill/>
          <a:ln w="9525">
            <a:noFill/>
            <a:miter lim="800000"/>
            <a:headEnd/>
            <a:tailEnd/>
          </a:ln>
        </p:spPr>
        <p:txBody>
          <a:bodyPr wrap="none">
            <a:spAutoFit/>
          </a:bodyPr>
          <a:lstStyle/>
          <a:p>
            <a:pPr eaLnBrk="0" hangingPunct="0"/>
            <a:r>
              <a:rPr lang="en-US" sz="1800" dirty="0">
                <a:latin typeface="+mn-lt"/>
                <a:cs typeface="ＭＳ Ｐゴシック"/>
              </a:rPr>
              <a:t>5-element </a:t>
            </a:r>
            <a:r>
              <a:rPr lang="en-US" sz="1800" dirty="0" err="1">
                <a:latin typeface="+mn-lt"/>
                <a:cs typeface="ＭＳ Ｐゴシック"/>
              </a:rPr>
              <a:t>HyGain</a:t>
            </a:r>
            <a:r>
              <a:rPr lang="en-US" sz="1800" dirty="0">
                <a:latin typeface="+mn-lt"/>
                <a:cs typeface="ＭＳ Ｐゴシック"/>
              </a:rPr>
              <a:t> </a:t>
            </a:r>
            <a:r>
              <a:rPr lang="en-US" sz="1800" dirty="0" err="1">
                <a:latin typeface="+mn-lt"/>
                <a:cs typeface="ＭＳ Ｐゴシック"/>
              </a:rPr>
              <a:t>monobander</a:t>
            </a:r>
            <a:r>
              <a:rPr lang="en-US" sz="1800" dirty="0">
                <a:latin typeface="+mn-lt"/>
                <a:cs typeface="ＭＳ Ｐゴシック"/>
              </a:rPr>
              <a:t> over average ground</a:t>
            </a:r>
          </a:p>
        </p:txBody>
      </p:sp>
      <p:sp>
        <p:nvSpPr>
          <p:cNvPr id="26629" name="Text Box 7"/>
          <p:cNvSpPr txBox="1">
            <a:spLocks noChangeArrowheads="1"/>
          </p:cNvSpPr>
          <p:nvPr/>
        </p:nvSpPr>
        <p:spPr bwMode="auto">
          <a:xfrm>
            <a:off x="3033713" y="1365250"/>
            <a:ext cx="3475631" cy="400110"/>
          </a:xfrm>
          <a:prstGeom prst="rect">
            <a:avLst/>
          </a:prstGeom>
          <a:noFill/>
          <a:ln w="9525">
            <a:noFill/>
            <a:miter lim="800000"/>
            <a:headEnd/>
            <a:tailEnd/>
          </a:ln>
        </p:spPr>
        <p:txBody>
          <a:bodyPr wrap="none">
            <a:spAutoFit/>
          </a:bodyPr>
          <a:lstStyle/>
          <a:p>
            <a:r>
              <a:rPr lang="en-US" sz="2000" dirty="0">
                <a:cs typeface="ＭＳ Ｐゴシック"/>
              </a:rPr>
              <a:t>Antenna elevation patterns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idx="4294967295"/>
          </p:nvPr>
        </p:nvSpPr>
        <p:spPr>
          <a:xfrm>
            <a:off x="1205941" y="206375"/>
            <a:ext cx="7900988" cy="750888"/>
          </a:xfrm>
        </p:spPr>
        <p:txBody>
          <a:bodyPr/>
          <a:lstStyle/>
          <a:p>
            <a:r>
              <a:rPr lang="en-US" dirty="0" smtClean="0">
                <a:solidFill>
                  <a:schemeClr val="tx1"/>
                </a:solidFill>
              </a:rPr>
              <a:t>Propagation for Working DX – Which Way (</a:t>
            </a:r>
            <a:r>
              <a:rPr lang="en-US" dirty="0" smtClean="0">
                <a:solidFill>
                  <a:schemeClr val="tx1"/>
                </a:solidFill>
              </a:rPr>
              <a:t>elevation)</a:t>
            </a:r>
            <a:endParaRPr lang="en-US" dirty="0" smtClean="0"/>
          </a:p>
        </p:txBody>
      </p:sp>
      <p:pic>
        <p:nvPicPr>
          <p:cNvPr id="27651" name="Picture 4"/>
          <p:cNvPicPr>
            <a:picLocks noChangeAspect="1" noChangeArrowheads="1"/>
          </p:cNvPicPr>
          <p:nvPr/>
        </p:nvPicPr>
        <p:blipFill>
          <a:blip r:embed="rId3" cstate="print"/>
          <a:srcRect/>
          <a:stretch>
            <a:fillRect/>
          </a:stretch>
        </p:blipFill>
        <p:spPr bwMode="auto">
          <a:xfrm>
            <a:off x="766943" y="1687492"/>
            <a:ext cx="5260501" cy="3510739"/>
          </a:xfrm>
          <a:prstGeom prst="rect">
            <a:avLst/>
          </a:prstGeom>
          <a:noFill/>
          <a:ln w="9525">
            <a:noFill/>
            <a:miter lim="800000"/>
            <a:headEnd/>
            <a:tailEnd/>
          </a:ln>
        </p:spPr>
      </p:pic>
      <p:sp>
        <p:nvSpPr>
          <p:cNvPr id="27652" name="Content Placeholder 4"/>
          <p:cNvSpPr>
            <a:spLocks/>
          </p:cNvSpPr>
          <p:nvPr/>
        </p:nvSpPr>
        <p:spPr bwMode="auto">
          <a:xfrm>
            <a:off x="359910" y="5269113"/>
            <a:ext cx="8465307" cy="1239837"/>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At 25 </a:t>
            </a:r>
            <a:r>
              <a:rPr lang="en-US" sz="1800" dirty="0">
                <a:cs typeface="ＭＳ Ｐゴシック"/>
              </a:rPr>
              <a:t>ft (red) – doesn’t cover the low angles (&lt; 10</a:t>
            </a:r>
            <a:r>
              <a:rPr lang="en-US" sz="1800" baseline="30000" dirty="0">
                <a:cs typeface="ＭＳ Ｐゴシック"/>
              </a:rPr>
              <a:t>o</a:t>
            </a:r>
            <a:r>
              <a:rPr lang="en-US" sz="1800" dirty="0">
                <a:cs typeface="ＭＳ Ｐゴシック"/>
              </a:rPr>
              <a:t>) very well</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At 100 </a:t>
            </a:r>
            <a:r>
              <a:rPr lang="en-US" sz="1800" dirty="0" err="1">
                <a:cs typeface="ＭＳ Ｐゴシック"/>
              </a:rPr>
              <a:t>ft</a:t>
            </a:r>
            <a:r>
              <a:rPr lang="en-US" sz="1800" dirty="0">
                <a:cs typeface="ＭＳ Ｐゴシック"/>
              </a:rPr>
              <a:t> </a:t>
            </a:r>
            <a:r>
              <a:rPr lang="en-US" sz="1800" dirty="0" smtClean="0">
                <a:cs typeface="ＭＳ Ｐゴシック"/>
              </a:rPr>
              <a:t>(purple) </a:t>
            </a:r>
            <a:r>
              <a:rPr lang="en-US" sz="1800" dirty="0">
                <a:cs typeface="ＭＳ Ｐゴシック"/>
              </a:rPr>
              <a:t>– covers the low angles, but has two </a:t>
            </a:r>
            <a:r>
              <a:rPr lang="en-US" sz="1800" dirty="0" smtClean="0">
                <a:cs typeface="ＭＳ Ｐゴシック"/>
              </a:rPr>
              <a:t>nulls </a:t>
            </a:r>
            <a:r>
              <a:rPr lang="en-US" sz="1800" dirty="0">
                <a:cs typeface="ＭＳ Ｐゴシック"/>
              </a:rPr>
              <a:t>at 10</a:t>
            </a:r>
            <a:r>
              <a:rPr lang="en-US" sz="1800" baseline="30000" dirty="0">
                <a:cs typeface="ＭＳ Ｐゴシック"/>
              </a:rPr>
              <a:t>o</a:t>
            </a:r>
            <a:r>
              <a:rPr lang="en-US" sz="1800" dirty="0">
                <a:cs typeface="ＭＳ Ｐゴシック"/>
              </a:rPr>
              <a:t> and 20</a:t>
            </a:r>
            <a:r>
              <a:rPr lang="en-US" sz="1800" baseline="30000" dirty="0">
                <a:cs typeface="ＭＳ Ｐゴシック"/>
              </a:rPr>
              <a:t>o</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At 50 </a:t>
            </a:r>
            <a:r>
              <a:rPr lang="en-US" sz="1800" dirty="0">
                <a:cs typeface="ＭＳ Ｐゴシック"/>
              </a:rPr>
              <a:t>ft (blue) – probably the best height overall </a:t>
            </a:r>
            <a:r>
              <a:rPr lang="en-US" sz="1800" dirty="0" smtClean="0">
                <a:cs typeface="ＭＳ Ｐゴシック"/>
              </a:rPr>
              <a:t>for a single Yagi – 1.5 </a:t>
            </a:r>
            <a:r>
              <a:rPr lang="el-GR" sz="1800" dirty="0">
                <a:cs typeface="Tahoma" pitchFamily="34" charset="0"/>
              </a:rPr>
              <a:t>λ</a:t>
            </a:r>
            <a:endParaRPr lang="en-US" sz="1800" dirty="0">
              <a:cs typeface="ＭＳ Ｐゴシック"/>
            </a:endParaRPr>
          </a:p>
        </p:txBody>
      </p:sp>
      <p:sp>
        <p:nvSpPr>
          <p:cNvPr id="27654" name="TextBox 5"/>
          <p:cNvSpPr txBox="1">
            <a:spLocks noChangeArrowheads="1"/>
          </p:cNvSpPr>
          <p:nvPr/>
        </p:nvSpPr>
        <p:spPr bwMode="auto">
          <a:xfrm>
            <a:off x="521603" y="1233502"/>
            <a:ext cx="7853363" cy="400110"/>
          </a:xfrm>
          <a:prstGeom prst="rect">
            <a:avLst/>
          </a:prstGeom>
          <a:noFill/>
          <a:ln w="9525">
            <a:noFill/>
            <a:miter lim="800000"/>
            <a:headEnd/>
            <a:tailEnd/>
          </a:ln>
        </p:spPr>
        <p:txBody>
          <a:bodyPr>
            <a:spAutoFit/>
          </a:bodyPr>
          <a:lstStyle/>
          <a:p>
            <a:r>
              <a:rPr lang="en-US" sz="2000" dirty="0">
                <a:cs typeface="ＭＳ Ｐゴシック"/>
              </a:rPr>
              <a:t>Superimpose required elevation angles on antenna patterns </a:t>
            </a:r>
          </a:p>
        </p:txBody>
      </p:sp>
      <p:sp>
        <p:nvSpPr>
          <p:cNvPr id="6" name="Content Placeholder 4"/>
          <p:cNvSpPr>
            <a:spLocks/>
          </p:cNvSpPr>
          <p:nvPr/>
        </p:nvSpPr>
        <p:spPr bwMode="auto">
          <a:xfrm>
            <a:off x="6351966" y="1921787"/>
            <a:ext cx="2482060" cy="3078732"/>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Data available on other bands</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To cover all the elevation angles, probably need stack of antennas</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Tough to achieve low angle radiation on low bands</a:t>
            </a:r>
            <a:endParaRPr lang="en-US" sz="1800" dirty="0">
              <a:cs typeface="ＭＳ Ｐゴシック"/>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ounded Rectangle 9"/>
          <p:cNvSpPr>
            <a:spLocks noChangeArrowheads="1"/>
          </p:cNvSpPr>
          <p:nvPr/>
        </p:nvSpPr>
        <p:spPr bwMode="auto">
          <a:xfrm>
            <a:off x="669925" y="1838325"/>
            <a:ext cx="7762875" cy="3079750"/>
          </a:xfrm>
          <a:prstGeom prst="roundRect">
            <a:avLst>
              <a:gd name="adj" fmla="val 16667"/>
            </a:avLst>
          </a:prstGeom>
          <a:solidFill>
            <a:srgbClr val="355876"/>
          </a:solidFill>
          <a:ln w="9525">
            <a:noFill/>
            <a:round/>
            <a:headEnd/>
            <a:tailEnd/>
          </a:ln>
        </p:spPr>
        <p:txBody>
          <a:bodyPr lIns="82124" tIns="41061" rIns="82124" bIns="41061">
            <a:prstTxWarp prst="textNoShape">
              <a:avLst/>
            </a:prstTxWarp>
          </a:bodyPr>
          <a:lstStyle/>
          <a:p>
            <a:pPr defTabSz="814388" eaLnBrk="0" hangingPunct="0">
              <a:lnSpc>
                <a:spcPct val="90000"/>
              </a:lnSpc>
            </a:pPr>
            <a:endParaRPr lang="en-US" sz="3000">
              <a:latin typeface="Neurochrome" pitchFamily="2" charset="0"/>
            </a:endParaRPr>
          </a:p>
        </p:txBody>
      </p:sp>
      <p:sp>
        <p:nvSpPr>
          <p:cNvPr id="14338" name="TextBox 10"/>
          <p:cNvSpPr txBox="1">
            <a:spLocks noChangeArrowheads="1"/>
          </p:cNvSpPr>
          <p:nvPr/>
        </p:nvSpPr>
        <p:spPr bwMode="auto">
          <a:xfrm>
            <a:off x="1906108" y="2698750"/>
            <a:ext cx="5328614" cy="1346522"/>
          </a:xfrm>
          <a:prstGeom prst="rect">
            <a:avLst/>
          </a:prstGeom>
          <a:noFill/>
          <a:ln w="9525">
            <a:noFill/>
            <a:miter lim="800000"/>
            <a:headEnd/>
            <a:tailEnd/>
          </a:ln>
        </p:spPr>
        <p:txBody>
          <a:bodyPr wrap="none">
            <a:prstTxWarp prst="textNoShape">
              <a:avLst/>
            </a:prstTxWarp>
            <a:spAutoFit/>
          </a:bodyPr>
          <a:lstStyle/>
          <a:p>
            <a:pPr algn="ctr" eaLnBrk="0" hangingPunct="0">
              <a:lnSpc>
                <a:spcPct val="90000"/>
              </a:lnSpc>
            </a:pPr>
            <a:r>
              <a:rPr lang="en-US" sz="3000" dirty="0" smtClean="0">
                <a:solidFill>
                  <a:srgbClr val="FFFFFF"/>
                </a:solidFill>
              </a:rPr>
              <a:t>Propagation for Working DX</a:t>
            </a:r>
          </a:p>
          <a:p>
            <a:pPr algn="ctr" eaLnBrk="0" hangingPunct="0">
              <a:lnSpc>
                <a:spcPct val="90000"/>
              </a:lnSpc>
            </a:pPr>
            <a:endParaRPr lang="en-US" sz="3000" dirty="0" smtClean="0">
              <a:solidFill>
                <a:srgbClr val="FFFFFF"/>
              </a:solidFill>
            </a:endParaRPr>
          </a:p>
          <a:p>
            <a:pPr algn="ctr" eaLnBrk="0" hangingPunct="0">
              <a:lnSpc>
                <a:spcPct val="90000"/>
              </a:lnSpc>
            </a:pPr>
            <a:r>
              <a:rPr lang="en-US" sz="3000" dirty="0" smtClean="0">
                <a:solidFill>
                  <a:srgbClr val="FFFFFF"/>
                </a:solidFill>
              </a:rPr>
              <a:t>Carl </a:t>
            </a:r>
            <a:r>
              <a:rPr lang="en-US" sz="3000" dirty="0" err="1" smtClean="0">
                <a:solidFill>
                  <a:srgbClr val="FFFFFF"/>
                </a:solidFill>
              </a:rPr>
              <a:t>Luetzelschwab</a:t>
            </a:r>
            <a:r>
              <a:rPr lang="en-US" sz="3000" dirty="0" smtClean="0">
                <a:solidFill>
                  <a:srgbClr val="FFFFFF"/>
                </a:solidFill>
              </a:rPr>
              <a:t> K9LA</a:t>
            </a:r>
            <a:endParaRPr lang="en-US" sz="3000" dirty="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idx="4294967295"/>
          </p:nvPr>
        </p:nvSpPr>
        <p:spPr>
          <a:xfrm>
            <a:off x="1243013" y="206375"/>
            <a:ext cx="6824662" cy="750888"/>
          </a:xfrm>
        </p:spPr>
        <p:txBody>
          <a:bodyPr/>
          <a:lstStyle/>
          <a:p>
            <a:r>
              <a:rPr lang="en-US" dirty="0" smtClean="0">
                <a:solidFill>
                  <a:schemeClr val="tx1"/>
                </a:solidFill>
              </a:rPr>
              <a:t>Propagation for Working DX – Disturbances</a:t>
            </a:r>
            <a:endParaRPr lang="en-US" dirty="0" smtClean="0"/>
          </a:p>
        </p:txBody>
      </p:sp>
      <p:sp>
        <p:nvSpPr>
          <p:cNvPr id="4" name="Rectangle 3"/>
          <p:cNvSpPr txBox="1">
            <a:spLocks noChangeArrowheads="1"/>
          </p:cNvSpPr>
          <p:nvPr/>
        </p:nvSpPr>
        <p:spPr>
          <a:xfrm>
            <a:off x="379413" y="1617663"/>
            <a:ext cx="8382000" cy="4732337"/>
          </a:xfrm>
          <a:prstGeom prst="rect">
            <a:avLst/>
          </a:prstGeom>
        </p:spPr>
        <p:txBody>
          <a:bodyPr/>
          <a:lstStyle/>
          <a:p>
            <a:pPr marL="236538" indent="-236538" defTabSz="814388">
              <a:lnSpc>
                <a:spcPct val="80000"/>
              </a:lnSpc>
              <a:spcBef>
                <a:spcPct val="50000"/>
              </a:spcBef>
              <a:buClr>
                <a:schemeClr val="accent1"/>
              </a:buClr>
              <a:buSzPct val="100000"/>
              <a:buFont typeface="Arial" pitchFamily="34" charset="0"/>
              <a:buChar char="•"/>
              <a:defRPr/>
            </a:pPr>
            <a:r>
              <a:rPr lang="en-US" sz="2000" kern="0" dirty="0">
                <a:latin typeface="+mn-lt"/>
                <a:cs typeface="+mn-cs"/>
              </a:rPr>
              <a:t>Review summary conditions at </a:t>
            </a:r>
            <a:r>
              <a:rPr lang="en-US" sz="2000" kern="0" dirty="0">
                <a:solidFill>
                  <a:srgbClr val="0066FF"/>
                </a:solidFill>
                <a:latin typeface="+mn-lt"/>
                <a:cs typeface="+mn-cs"/>
              </a:rPr>
              <a:t>http://www.swpc.noaa.gov/</a:t>
            </a:r>
          </a:p>
          <a:p>
            <a:pPr marL="236538" indent="-236538" defTabSz="814388">
              <a:lnSpc>
                <a:spcPct val="80000"/>
              </a:lnSpc>
              <a:spcBef>
                <a:spcPct val="50000"/>
              </a:spcBef>
              <a:buClr>
                <a:schemeClr val="accent1"/>
              </a:buClr>
              <a:buSzPct val="100000"/>
              <a:buFont typeface="Arial" pitchFamily="34" charset="0"/>
              <a:buChar char="•"/>
              <a:defRPr/>
            </a:pPr>
            <a:endParaRPr lang="en-US" sz="1600" kern="0" dirty="0">
              <a:latin typeface="+mn-lt"/>
              <a:cs typeface="+mn-cs"/>
            </a:endParaRPr>
          </a:p>
          <a:p>
            <a:pPr marL="236538" indent="-236538" defTabSz="814388">
              <a:lnSpc>
                <a:spcPct val="80000"/>
              </a:lnSpc>
              <a:spcBef>
                <a:spcPct val="50000"/>
              </a:spcBef>
              <a:buClr>
                <a:schemeClr val="accent1"/>
              </a:buClr>
              <a:buSzPct val="100000"/>
              <a:buFont typeface="Arial" pitchFamily="34" charset="0"/>
              <a:buChar char="•"/>
              <a:defRPr/>
            </a:pPr>
            <a:endParaRPr lang="en-US" sz="1600" kern="0" dirty="0" smtClean="0">
              <a:latin typeface="+mn-lt"/>
              <a:cs typeface="+mn-cs"/>
            </a:endParaRPr>
          </a:p>
          <a:p>
            <a:pPr marL="236538" indent="-236538" defTabSz="814388">
              <a:lnSpc>
                <a:spcPct val="80000"/>
              </a:lnSpc>
              <a:spcBef>
                <a:spcPct val="50000"/>
              </a:spcBef>
              <a:buClr>
                <a:schemeClr val="accent1"/>
              </a:buClr>
              <a:buSzPct val="100000"/>
              <a:buFont typeface="Arial" pitchFamily="34" charset="0"/>
              <a:buChar char="•"/>
              <a:defRPr/>
            </a:pPr>
            <a:endParaRPr lang="en-US" sz="1600" kern="0" dirty="0">
              <a:latin typeface="+mn-lt"/>
              <a:cs typeface="+mn-cs"/>
            </a:endParaRPr>
          </a:p>
          <a:p>
            <a:pPr marL="236538" indent="-236538" defTabSz="814388">
              <a:lnSpc>
                <a:spcPct val="80000"/>
              </a:lnSpc>
              <a:spcBef>
                <a:spcPct val="50000"/>
              </a:spcBef>
              <a:buClr>
                <a:schemeClr val="accent1"/>
              </a:buClr>
              <a:buSzPct val="100000"/>
              <a:buFont typeface="Arial" pitchFamily="34" charset="0"/>
              <a:buChar char="•"/>
              <a:defRPr/>
            </a:pPr>
            <a:endParaRPr lang="en-US" sz="1600" kern="0" dirty="0">
              <a:latin typeface="+mn-lt"/>
              <a:cs typeface="+mn-cs"/>
            </a:endParaRPr>
          </a:p>
          <a:p>
            <a:pPr marL="236538" indent="-236538" defTabSz="814388">
              <a:lnSpc>
                <a:spcPct val="80000"/>
              </a:lnSpc>
              <a:spcBef>
                <a:spcPct val="50000"/>
              </a:spcBef>
              <a:buClr>
                <a:schemeClr val="accent1"/>
              </a:buClr>
              <a:buSzPct val="100000"/>
              <a:buFont typeface="Arial" pitchFamily="34" charset="0"/>
              <a:buChar char="•"/>
              <a:defRPr/>
            </a:pPr>
            <a:endParaRPr lang="en-US" sz="1600" kern="0" dirty="0">
              <a:latin typeface="+mn-lt"/>
              <a:cs typeface="+mn-cs"/>
            </a:endParaRPr>
          </a:p>
          <a:p>
            <a:pPr marL="236538" indent="-236538" defTabSz="814388">
              <a:lnSpc>
                <a:spcPct val="80000"/>
              </a:lnSpc>
              <a:spcBef>
                <a:spcPct val="50000"/>
              </a:spcBef>
              <a:buClr>
                <a:schemeClr val="accent1"/>
              </a:buClr>
              <a:buSzPct val="100000"/>
              <a:buFont typeface="Arial" pitchFamily="34" charset="0"/>
              <a:buChar char="•"/>
              <a:defRPr/>
            </a:pPr>
            <a:r>
              <a:rPr lang="en-US" sz="1800" kern="0" dirty="0">
                <a:latin typeface="+mn-lt"/>
                <a:cs typeface="+mn-cs"/>
              </a:rPr>
              <a:t>G = Geomagnetic storm - disturbance in the Earth’s magnetic field caused by gusts in the solar wind that blow by Earth (CMEs and coronal holes</a:t>
            </a:r>
            <a:r>
              <a:rPr lang="en-US" sz="1800" kern="0" dirty="0" smtClean="0">
                <a:latin typeface="+mn-lt"/>
                <a:cs typeface="+mn-cs"/>
              </a:rPr>
              <a:t>)</a:t>
            </a:r>
          </a:p>
          <a:p>
            <a:pPr marL="236538" indent="-236538" defTabSz="814388">
              <a:lnSpc>
                <a:spcPct val="80000"/>
              </a:lnSpc>
              <a:spcBef>
                <a:spcPct val="50000"/>
              </a:spcBef>
              <a:buClr>
                <a:schemeClr val="accent1"/>
              </a:buClr>
              <a:buSzPct val="100000"/>
              <a:buFont typeface="Arial" pitchFamily="34" charset="0"/>
              <a:buChar char="•"/>
              <a:defRPr/>
            </a:pPr>
            <a:r>
              <a:rPr lang="en-US" sz="1800" kern="0" dirty="0" smtClean="0">
                <a:latin typeface="+mn-lt"/>
                <a:cs typeface="+mn-cs"/>
              </a:rPr>
              <a:t>S </a:t>
            </a:r>
            <a:r>
              <a:rPr lang="en-US" sz="1800" kern="0" dirty="0">
                <a:latin typeface="+mn-lt"/>
                <a:cs typeface="+mn-cs"/>
              </a:rPr>
              <a:t>= Solar radiation storm – disturbance in the polar cap due to increased levels of energetic </a:t>
            </a:r>
            <a:r>
              <a:rPr lang="en-US" sz="1800" kern="0" dirty="0" smtClean="0">
                <a:latin typeface="+mn-lt"/>
                <a:cs typeface="+mn-cs"/>
              </a:rPr>
              <a:t>protons</a:t>
            </a:r>
            <a:endParaRPr lang="en-US" sz="1400" kern="0" dirty="0">
              <a:latin typeface="+mn-lt"/>
              <a:cs typeface="ＭＳ Ｐゴシック"/>
            </a:endParaRPr>
          </a:p>
          <a:p>
            <a:pPr marL="236538" indent="-236538" defTabSz="814388">
              <a:lnSpc>
                <a:spcPct val="80000"/>
              </a:lnSpc>
              <a:spcBef>
                <a:spcPct val="50000"/>
              </a:spcBef>
              <a:buClr>
                <a:schemeClr val="accent1"/>
              </a:buClr>
              <a:buSzPct val="100000"/>
              <a:buFont typeface="Arial" pitchFamily="34" charset="0"/>
              <a:buChar char="•"/>
              <a:defRPr/>
            </a:pPr>
            <a:r>
              <a:rPr lang="en-US" sz="1800" kern="0" dirty="0">
                <a:latin typeface="+mn-lt"/>
                <a:cs typeface="+mn-cs"/>
              </a:rPr>
              <a:t>R = Radio blackout – disturbance on the daylight side of Earth due to increased electromagnetic radiation at X-ray </a:t>
            </a:r>
            <a:r>
              <a:rPr lang="en-US" sz="1800" kern="0" dirty="0" smtClean="0">
                <a:latin typeface="+mn-lt"/>
                <a:cs typeface="+mn-cs"/>
              </a:rPr>
              <a:t>wavelengths</a:t>
            </a:r>
            <a:endParaRPr lang="en-US" sz="1400" kern="0" dirty="0">
              <a:latin typeface="+mn-lt"/>
              <a:cs typeface="ＭＳ Ｐゴシック"/>
            </a:endParaRPr>
          </a:p>
          <a:p>
            <a:pPr marL="236538" indent="-236538" defTabSz="814388">
              <a:lnSpc>
                <a:spcPct val="80000"/>
              </a:lnSpc>
              <a:spcBef>
                <a:spcPct val="50000"/>
              </a:spcBef>
              <a:buClr>
                <a:schemeClr val="accent1"/>
              </a:buClr>
              <a:buSzPct val="100000"/>
              <a:buFont typeface="Arial" pitchFamily="34" charset="0"/>
              <a:buChar char="•"/>
              <a:defRPr/>
            </a:pPr>
            <a:r>
              <a:rPr lang="en-US" sz="1800" kern="0" dirty="0">
                <a:latin typeface="+mn-lt"/>
                <a:cs typeface="+mn-cs"/>
              </a:rPr>
              <a:t>Each is on a scale of 1 (minor) to 5 (extreme</a:t>
            </a:r>
            <a:r>
              <a:rPr lang="en-US" sz="1800" kern="0" dirty="0" smtClean="0">
                <a:latin typeface="+mn-lt"/>
                <a:cs typeface="+mn-cs"/>
              </a:rPr>
              <a:t>)</a:t>
            </a:r>
          </a:p>
          <a:p>
            <a:pPr marL="236538" indent="-236538" defTabSz="814388">
              <a:lnSpc>
                <a:spcPct val="80000"/>
              </a:lnSpc>
              <a:spcBef>
                <a:spcPct val="50000"/>
              </a:spcBef>
              <a:buClr>
                <a:schemeClr val="accent1"/>
              </a:buClr>
              <a:buSzPct val="100000"/>
              <a:buFont typeface="Arial" pitchFamily="34" charset="0"/>
              <a:buChar char="•"/>
              <a:defRPr/>
            </a:pPr>
            <a:r>
              <a:rPr lang="en-US" sz="2000" kern="0" dirty="0" smtClean="0">
                <a:latin typeface="+mn-lt"/>
                <a:cs typeface="ＭＳ Ｐゴシック"/>
              </a:rPr>
              <a:t>More </a:t>
            </a:r>
            <a:r>
              <a:rPr lang="en-US" sz="2000" kern="0" dirty="0">
                <a:latin typeface="+mn-lt"/>
                <a:cs typeface="ＭＳ Ｐゴシック"/>
              </a:rPr>
              <a:t>details at </a:t>
            </a:r>
            <a:r>
              <a:rPr lang="en-US" sz="2000" kern="0" dirty="0">
                <a:solidFill>
                  <a:srgbClr val="0066FF"/>
                </a:solidFill>
                <a:latin typeface="+mn-lt"/>
                <a:cs typeface="ＭＳ Ｐゴシック"/>
              </a:rPr>
              <a:t>http://www.swpc.noaa.gov/NOAAscales/</a:t>
            </a:r>
          </a:p>
        </p:txBody>
      </p:sp>
      <p:pic>
        <p:nvPicPr>
          <p:cNvPr id="18436" name="Picture 125" descr="D:\Space weather\GSR.bmp"/>
          <p:cNvPicPr>
            <a:picLocks noChangeAspect="1" noChangeArrowheads="1"/>
          </p:cNvPicPr>
          <p:nvPr/>
        </p:nvPicPr>
        <p:blipFill>
          <a:blip r:embed="rId3" cstate="print"/>
          <a:srcRect/>
          <a:stretch>
            <a:fillRect/>
          </a:stretch>
        </p:blipFill>
        <p:spPr bwMode="auto">
          <a:xfrm>
            <a:off x="2104675" y="1888663"/>
            <a:ext cx="3876191" cy="1718096"/>
          </a:xfrm>
          <a:prstGeom prst="rect">
            <a:avLst/>
          </a:prstGeom>
          <a:noFill/>
          <a:ln w="9525">
            <a:noFill/>
            <a:miter lim="800000"/>
            <a:headEnd/>
            <a:tailEnd/>
          </a:ln>
        </p:spPr>
      </p:pic>
      <p:sp>
        <p:nvSpPr>
          <p:cNvPr id="6" name="TextBox 5"/>
          <p:cNvSpPr txBox="1"/>
          <p:nvPr/>
        </p:nvSpPr>
        <p:spPr>
          <a:xfrm>
            <a:off x="1350963" y="1208088"/>
            <a:ext cx="5846762" cy="400050"/>
          </a:xfrm>
          <a:prstGeom prst="rect">
            <a:avLst/>
          </a:prstGeom>
          <a:noFill/>
        </p:spPr>
        <p:txBody>
          <a:bodyPr>
            <a:spAutoFit/>
          </a:bodyPr>
          <a:lstStyle/>
          <a:p>
            <a:pPr>
              <a:defRPr/>
            </a:pPr>
            <a:r>
              <a:rPr lang="en-US" sz="2000" kern="0" dirty="0"/>
              <a:t>The Big Picture – Disturbances to Propagation</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idx="4294967295"/>
          </p:nvPr>
        </p:nvSpPr>
        <p:spPr>
          <a:xfrm>
            <a:off x="1243013" y="206375"/>
            <a:ext cx="6824662" cy="750888"/>
          </a:xfrm>
        </p:spPr>
        <p:txBody>
          <a:bodyPr/>
          <a:lstStyle/>
          <a:p>
            <a:r>
              <a:rPr lang="en-US" dirty="0" smtClean="0">
                <a:solidFill>
                  <a:schemeClr val="tx1"/>
                </a:solidFill>
              </a:rPr>
              <a:t>Propagation for Working DX – Disturbances</a:t>
            </a:r>
            <a:endParaRPr lang="en-US" dirty="0" smtClean="0"/>
          </a:p>
        </p:txBody>
      </p:sp>
      <p:pic>
        <p:nvPicPr>
          <p:cNvPr id="19459" name="Picture 4" descr="auroral oval"/>
          <p:cNvPicPr>
            <a:picLocks noChangeAspect="1" noChangeArrowheads="1"/>
          </p:cNvPicPr>
          <p:nvPr/>
        </p:nvPicPr>
        <p:blipFill>
          <a:blip r:embed="rId3" cstate="print"/>
          <a:srcRect/>
          <a:stretch>
            <a:fillRect/>
          </a:stretch>
        </p:blipFill>
        <p:spPr bwMode="auto">
          <a:xfrm>
            <a:off x="2847218" y="1331231"/>
            <a:ext cx="3791426" cy="3800475"/>
          </a:xfrm>
          <a:prstGeom prst="rect">
            <a:avLst/>
          </a:prstGeom>
          <a:noFill/>
          <a:ln w="9525">
            <a:noFill/>
            <a:miter lim="800000"/>
            <a:headEnd/>
            <a:tailEnd/>
          </a:ln>
        </p:spPr>
      </p:pic>
      <p:sp>
        <p:nvSpPr>
          <p:cNvPr id="19460" name="Text Box 6"/>
          <p:cNvSpPr txBox="1">
            <a:spLocks noChangeArrowheads="1"/>
          </p:cNvSpPr>
          <p:nvPr/>
        </p:nvSpPr>
        <p:spPr bwMode="auto">
          <a:xfrm>
            <a:off x="6814482" y="1384387"/>
            <a:ext cx="2128182" cy="2585323"/>
          </a:xfrm>
          <a:prstGeom prst="rect">
            <a:avLst/>
          </a:prstGeom>
          <a:solidFill>
            <a:schemeClr val="bg1"/>
          </a:solidFill>
          <a:ln w="9525">
            <a:noFill/>
            <a:miter lim="800000"/>
            <a:headEnd/>
            <a:tailEnd/>
          </a:ln>
        </p:spPr>
        <p:txBody>
          <a:bodyPr wrap="square">
            <a:spAutoFit/>
          </a:bodyPr>
          <a:lstStyle/>
          <a:p>
            <a:pPr>
              <a:spcBef>
                <a:spcPct val="50000"/>
              </a:spcBef>
            </a:pPr>
            <a:r>
              <a:rPr lang="en-US" sz="1800" dirty="0">
                <a:latin typeface="+mn-lt"/>
                <a:cs typeface="ＭＳ Ｐゴシック"/>
              </a:rPr>
              <a:t>2) Solar radiation storm (a.k.a. PCA) – increased D region absorption in the polar cap due to energetic protons from a big solar flare</a:t>
            </a:r>
          </a:p>
        </p:txBody>
      </p:sp>
      <p:sp>
        <p:nvSpPr>
          <p:cNvPr id="19461" name="Text Box 8"/>
          <p:cNvSpPr txBox="1">
            <a:spLocks noChangeArrowheads="1"/>
          </p:cNvSpPr>
          <p:nvPr/>
        </p:nvSpPr>
        <p:spPr bwMode="auto">
          <a:xfrm>
            <a:off x="127000" y="2179638"/>
            <a:ext cx="2382838" cy="1754326"/>
          </a:xfrm>
          <a:prstGeom prst="rect">
            <a:avLst/>
          </a:prstGeom>
          <a:solidFill>
            <a:schemeClr val="bg1"/>
          </a:solidFill>
          <a:ln w="9525">
            <a:noFill/>
            <a:miter lim="800000"/>
            <a:headEnd/>
            <a:tailEnd/>
          </a:ln>
        </p:spPr>
        <p:txBody>
          <a:bodyPr>
            <a:spAutoFit/>
          </a:bodyPr>
          <a:lstStyle/>
          <a:p>
            <a:pPr>
              <a:spcBef>
                <a:spcPct val="50000"/>
              </a:spcBef>
            </a:pPr>
            <a:r>
              <a:rPr lang="en-US" sz="1800" dirty="0" smtClean="0">
                <a:latin typeface="+mn-lt"/>
                <a:cs typeface="ＭＳ Ｐゴシック"/>
              </a:rPr>
              <a:t>1a) Geomagnetic storm – decreased F2 region MUFs at high and mid latitudes both day and night</a:t>
            </a:r>
            <a:endParaRPr lang="en-US" sz="1800" dirty="0">
              <a:latin typeface="+mn-lt"/>
              <a:cs typeface="ＭＳ Ｐゴシック"/>
            </a:endParaRPr>
          </a:p>
        </p:txBody>
      </p:sp>
      <p:sp>
        <p:nvSpPr>
          <p:cNvPr id="19462" name="Text Box 9"/>
          <p:cNvSpPr txBox="1">
            <a:spLocks noChangeArrowheads="1"/>
          </p:cNvSpPr>
          <p:nvPr/>
        </p:nvSpPr>
        <p:spPr bwMode="auto">
          <a:xfrm>
            <a:off x="6536218" y="4391986"/>
            <a:ext cx="2498725" cy="2031325"/>
          </a:xfrm>
          <a:prstGeom prst="rect">
            <a:avLst/>
          </a:prstGeom>
          <a:solidFill>
            <a:schemeClr val="bg1"/>
          </a:solidFill>
          <a:ln w="9525">
            <a:noFill/>
            <a:miter lim="800000"/>
            <a:headEnd/>
            <a:tailEnd/>
          </a:ln>
        </p:spPr>
        <p:txBody>
          <a:bodyPr>
            <a:spAutoFit/>
          </a:bodyPr>
          <a:lstStyle/>
          <a:p>
            <a:pPr>
              <a:spcBef>
                <a:spcPct val="50000"/>
              </a:spcBef>
            </a:pPr>
            <a:r>
              <a:rPr lang="en-US" sz="1800" dirty="0">
                <a:latin typeface="+mn-lt"/>
                <a:cs typeface="ＭＳ Ｐゴシック"/>
              </a:rPr>
              <a:t>1b) Geomagnetic storm – increased </a:t>
            </a:r>
            <a:r>
              <a:rPr lang="en-US" sz="1800" dirty="0" err="1">
                <a:latin typeface="+mn-lt"/>
                <a:cs typeface="ＭＳ Ｐゴシック"/>
              </a:rPr>
              <a:t>auroral</a:t>
            </a:r>
            <a:r>
              <a:rPr lang="en-US" sz="1800" dirty="0">
                <a:latin typeface="+mn-lt"/>
                <a:cs typeface="ＭＳ Ｐゴシック"/>
              </a:rPr>
              <a:t> ionization causing increased absorption and horizontal refraction (skewed path)</a:t>
            </a:r>
          </a:p>
        </p:txBody>
      </p:sp>
      <p:sp>
        <p:nvSpPr>
          <p:cNvPr id="19463" name="Line 10"/>
          <p:cNvSpPr>
            <a:spLocks noChangeShapeType="1"/>
          </p:cNvSpPr>
          <p:nvPr/>
        </p:nvSpPr>
        <p:spPr bwMode="auto">
          <a:xfrm flipH="1">
            <a:off x="5032375" y="2080471"/>
            <a:ext cx="1779486" cy="884980"/>
          </a:xfrm>
          <a:prstGeom prst="line">
            <a:avLst/>
          </a:prstGeom>
          <a:noFill/>
          <a:ln w="28575">
            <a:solidFill>
              <a:srgbClr val="FF0000"/>
            </a:solidFill>
            <a:round/>
            <a:headEnd/>
            <a:tailEnd type="triangle" w="med" len="med"/>
          </a:ln>
        </p:spPr>
        <p:txBody>
          <a:bodyPr/>
          <a:lstStyle/>
          <a:p>
            <a:endParaRPr lang="en-US"/>
          </a:p>
        </p:txBody>
      </p:sp>
      <p:sp>
        <p:nvSpPr>
          <p:cNvPr id="19464" name="Line 11"/>
          <p:cNvSpPr>
            <a:spLocks noChangeShapeType="1"/>
          </p:cNvSpPr>
          <p:nvPr/>
        </p:nvSpPr>
        <p:spPr bwMode="auto">
          <a:xfrm flipH="1" flipV="1">
            <a:off x="5511567" y="3959604"/>
            <a:ext cx="1023456" cy="612396"/>
          </a:xfrm>
          <a:prstGeom prst="line">
            <a:avLst/>
          </a:prstGeom>
          <a:noFill/>
          <a:ln w="28575">
            <a:solidFill>
              <a:srgbClr val="FF0000"/>
            </a:solidFill>
            <a:round/>
            <a:headEnd/>
            <a:tailEnd type="triangle" w="med" len="med"/>
          </a:ln>
        </p:spPr>
        <p:txBody>
          <a:bodyPr/>
          <a:lstStyle/>
          <a:p>
            <a:endParaRPr lang="en-US"/>
          </a:p>
        </p:txBody>
      </p:sp>
      <p:sp>
        <p:nvSpPr>
          <p:cNvPr id="19465" name="Line 12"/>
          <p:cNvSpPr>
            <a:spLocks noChangeShapeType="1"/>
          </p:cNvSpPr>
          <p:nvPr/>
        </p:nvSpPr>
        <p:spPr bwMode="auto">
          <a:xfrm flipV="1">
            <a:off x="2390862" y="2266949"/>
            <a:ext cx="1342938" cy="518195"/>
          </a:xfrm>
          <a:prstGeom prst="line">
            <a:avLst/>
          </a:prstGeom>
          <a:noFill/>
          <a:ln w="28575">
            <a:solidFill>
              <a:srgbClr val="FF0000"/>
            </a:solidFill>
            <a:round/>
            <a:headEnd/>
            <a:tailEnd type="triangle" w="med" len="med"/>
          </a:ln>
        </p:spPr>
        <p:txBody>
          <a:bodyPr/>
          <a:lstStyle/>
          <a:p>
            <a:endParaRPr lang="en-US"/>
          </a:p>
        </p:txBody>
      </p:sp>
      <p:sp>
        <p:nvSpPr>
          <p:cNvPr id="19466" name="Line 13"/>
          <p:cNvSpPr>
            <a:spLocks noChangeShapeType="1"/>
          </p:cNvSpPr>
          <p:nvPr/>
        </p:nvSpPr>
        <p:spPr bwMode="auto">
          <a:xfrm>
            <a:off x="2457974" y="2852256"/>
            <a:ext cx="1342938" cy="1321091"/>
          </a:xfrm>
          <a:prstGeom prst="line">
            <a:avLst/>
          </a:prstGeom>
          <a:noFill/>
          <a:ln w="28575">
            <a:solidFill>
              <a:srgbClr val="FF0000"/>
            </a:solidFill>
            <a:round/>
            <a:headEnd/>
            <a:tailEnd type="triangle" w="med" len="med"/>
          </a:ln>
        </p:spPr>
        <p:txBody>
          <a:bodyPr/>
          <a:lstStyle/>
          <a:p>
            <a:endParaRPr lang="en-US"/>
          </a:p>
        </p:txBody>
      </p:sp>
      <p:sp>
        <p:nvSpPr>
          <p:cNvPr id="19467" name="Text Box 14"/>
          <p:cNvSpPr txBox="1">
            <a:spLocks noChangeArrowheads="1"/>
          </p:cNvSpPr>
          <p:nvPr/>
        </p:nvSpPr>
        <p:spPr bwMode="auto">
          <a:xfrm>
            <a:off x="6884230" y="3968969"/>
            <a:ext cx="1873250" cy="276225"/>
          </a:xfrm>
          <a:prstGeom prst="rect">
            <a:avLst/>
          </a:prstGeom>
          <a:solidFill>
            <a:srgbClr val="001424"/>
          </a:solidFill>
          <a:ln w="9525">
            <a:noFill/>
            <a:miter lim="800000"/>
            <a:headEnd/>
            <a:tailEnd/>
          </a:ln>
        </p:spPr>
        <p:txBody>
          <a:bodyPr>
            <a:spAutoFit/>
          </a:bodyPr>
          <a:lstStyle/>
          <a:p>
            <a:pPr>
              <a:spcBef>
                <a:spcPct val="50000"/>
              </a:spcBef>
            </a:pPr>
            <a:r>
              <a:rPr lang="en-US" sz="1200" dirty="0">
                <a:solidFill>
                  <a:srgbClr val="FFFF00"/>
                </a:solidFill>
                <a:latin typeface="Times New Roman" pitchFamily="18" charset="0"/>
                <a:cs typeface="ＭＳ Ｐゴシック"/>
              </a:rPr>
              <a:t>      North magnetic pole</a:t>
            </a:r>
          </a:p>
        </p:txBody>
      </p:sp>
      <p:sp>
        <p:nvSpPr>
          <p:cNvPr id="19468" name="Text Box 16"/>
          <p:cNvSpPr txBox="1">
            <a:spLocks noChangeArrowheads="1"/>
          </p:cNvSpPr>
          <p:nvPr/>
        </p:nvSpPr>
        <p:spPr bwMode="auto">
          <a:xfrm>
            <a:off x="4597743" y="2936141"/>
            <a:ext cx="390525" cy="461962"/>
          </a:xfrm>
          <a:prstGeom prst="rect">
            <a:avLst/>
          </a:prstGeom>
          <a:noFill/>
          <a:ln w="9525">
            <a:noFill/>
            <a:miter lim="800000"/>
            <a:headEnd/>
            <a:tailEnd/>
          </a:ln>
        </p:spPr>
        <p:txBody>
          <a:bodyPr wrap="none">
            <a:spAutoFit/>
          </a:bodyPr>
          <a:lstStyle/>
          <a:p>
            <a:r>
              <a:rPr lang="en-US" sz="2400" dirty="0">
                <a:solidFill>
                  <a:srgbClr val="FFFF00"/>
                </a:solidFill>
                <a:cs typeface="ＭＳ Ｐゴシック"/>
              </a:rPr>
              <a:t>X</a:t>
            </a:r>
          </a:p>
        </p:txBody>
      </p:sp>
      <p:sp>
        <p:nvSpPr>
          <p:cNvPr id="19469" name="Line 17"/>
          <p:cNvSpPr>
            <a:spLocks noChangeShapeType="1"/>
          </p:cNvSpPr>
          <p:nvPr/>
        </p:nvSpPr>
        <p:spPr bwMode="auto">
          <a:xfrm flipH="1" flipV="1">
            <a:off x="4996231" y="3168017"/>
            <a:ext cx="1958240" cy="950974"/>
          </a:xfrm>
          <a:prstGeom prst="line">
            <a:avLst/>
          </a:prstGeom>
          <a:noFill/>
          <a:ln w="12700">
            <a:solidFill>
              <a:srgbClr val="FFFF00"/>
            </a:solidFill>
            <a:round/>
            <a:headEnd/>
            <a:tailEnd type="triangle" w="med" len="med"/>
          </a:ln>
        </p:spPr>
        <p:txBody>
          <a:bodyPr/>
          <a:lstStyle/>
          <a:p>
            <a:endParaRPr lang="en-US"/>
          </a:p>
        </p:txBody>
      </p:sp>
      <p:sp>
        <p:nvSpPr>
          <p:cNvPr id="19470" name="Text Box 8"/>
          <p:cNvSpPr txBox="1">
            <a:spLocks noChangeArrowheads="1"/>
          </p:cNvSpPr>
          <p:nvPr/>
        </p:nvSpPr>
        <p:spPr bwMode="auto">
          <a:xfrm>
            <a:off x="160789" y="4324350"/>
            <a:ext cx="3035416" cy="2031325"/>
          </a:xfrm>
          <a:prstGeom prst="rect">
            <a:avLst/>
          </a:prstGeom>
          <a:solidFill>
            <a:schemeClr val="bg1"/>
          </a:solidFill>
          <a:ln w="9525">
            <a:noFill/>
            <a:miter lim="800000"/>
            <a:headEnd/>
            <a:tailEnd/>
          </a:ln>
        </p:spPr>
        <p:txBody>
          <a:bodyPr wrap="square">
            <a:spAutoFit/>
          </a:bodyPr>
          <a:lstStyle/>
          <a:p>
            <a:pPr>
              <a:spcBef>
                <a:spcPct val="50000"/>
              </a:spcBef>
            </a:pPr>
            <a:r>
              <a:rPr lang="en-US" sz="1800" dirty="0" smtClean="0">
                <a:latin typeface="+mn-lt"/>
                <a:cs typeface="ＭＳ Ｐゴシック"/>
              </a:rPr>
              <a:t>3) Radio blackout – increased absorption on daylight side of Earth due to extremely short wavelength electromagnetic radiation from a big solar flare</a:t>
            </a:r>
            <a:endParaRPr lang="en-US" sz="1800" dirty="0">
              <a:latin typeface="+mn-lt"/>
              <a:cs typeface="ＭＳ Ｐゴシック"/>
            </a:endParaRPr>
          </a:p>
        </p:txBody>
      </p:sp>
      <p:sp>
        <p:nvSpPr>
          <p:cNvPr id="19471" name="Line 12"/>
          <p:cNvSpPr>
            <a:spLocks noChangeShapeType="1"/>
          </p:cNvSpPr>
          <p:nvPr/>
        </p:nvSpPr>
        <p:spPr bwMode="auto">
          <a:xfrm flipV="1">
            <a:off x="2298582" y="3758267"/>
            <a:ext cx="771789" cy="536895"/>
          </a:xfrm>
          <a:prstGeom prst="line">
            <a:avLst/>
          </a:prstGeom>
          <a:noFill/>
          <a:ln w="28575">
            <a:solidFill>
              <a:srgbClr val="FF0000"/>
            </a:solidFill>
            <a:round/>
            <a:headEnd/>
            <a:tailEnd type="triangle" w="med" len="med"/>
          </a:ln>
        </p:spPr>
        <p:txBody>
          <a:bodyPr/>
          <a:lstStyle/>
          <a:p>
            <a:endParaRPr lang="en-US"/>
          </a:p>
        </p:txBody>
      </p:sp>
      <p:sp>
        <p:nvSpPr>
          <p:cNvPr id="19" name="Rectangle 18"/>
          <p:cNvSpPr/>
          <p:nvPr/>
        </p:nvSpPr>
        <p:spPr>
          <a:xfrm>
            <a:off x="130175" y="1268413"/>
            <a:ext cx="3787484" cy="707886"/>
          </a:xfrm>
          <a:prstGeom prst="rect">
            <a:avLst/>
          </a:prstGeom>
        </p:spPr>
        <p:txBody>
          <a:bodyPr wrap="square">
            <a:spAutoFit/>
          </a:bodyPr>
          <a:lstStyle/>
          <a:p>
            <a:pPr>
              <a:defRPr/>
            </a:pPr>
            <a:r>
              <a:rPr lang="en-US" sz="2000" kern="0" dirty="0"/>
              <a:t>Disturbances to Propagation – A Visual Picture</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idx="4294967295"/>
          </p:nvPr>
        </p:nvSpPr>
        <p:spPr>
          <a:xfrm>
            <a:off x="1243012" y="206375"/>
            <a:ext cx="7443787" cy="750888"/>
          </a:xfrm>
        </p:spPr>
        <p:txBody>
          <a:bodyPr/>
          <a:lstStyle/>
          <a:p>
            <a:r>
              <a:rPr lang="en-US" dirty="0" smtClean="0">
                <a:solidFill>
                  <a:schemeClr val="tx1"/>
                </a:solidFill>
              </a:rPr>
              <a:t>Propagation for Working DX – Disturbances</a:t>
            </a:r>
            <a:endParaRPr lang="en-US" dirty="0" smtClean="0"/>
          </a:p>
        </p:txBody>
      </p:sp>
      <p:sp>
        <p:nvSpPr>
          <p:cNvPr id="28675" name="Content Placeholder 3"/>
          <p:cNvSpPr>
            <a:spLocks/>
          </p:cNvSpPr>
          <p:nvPr/>
        </p:nvSpPr>
        <p:spPr bwMode="auto">
          <a:xfrm>
            <a:off x="399158" y="1499473"/>
            <a:ext cx="8414156" cy="5024892"/>
          </a:xfrm>
          <a:prstGeom prst="rect">
            <a:avLst/>
          </a:prstGeom>
          <a:noFill/>
          <a:ln w="9525">
            <a:noFill/>
            <a:miter lim="800000"/>
            <a:headEnd/>
            <a:tailEnd/>
          </a:ln>
        </p:spPr>
        <p:txBody>
          <a:bodyPr/>
          <a:lstStyle/>
          <a:p>
            <a:pPr algn="ctr" defTabSz="814388" eaLnBrk="0" hangingPunct="0">
              <a:lnSpc>
                <a:spcPct val="95000"/>
              </a:lnSpc>
              <a:spcBef>
                <a:spcPct val="50000"/>
              </a:spcBef>
              <a:buClr>
                <a:schemeClr val="accent1"/>
              </a:buClr>
              <a:buSzPct val="100000"/>
            </a:pPr>
            <a:r>
              <a:rPr lang="en-US" sz="2000" dirty="0" smtClean="0">
                <a:cs typeface="ＭＳ Ｐゴシック"/>
              </a:rPr>
              <a:t>What can you do to mitigate a disturbance?</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Geomagnetic storm – </a:t>
            </a:r>
            <a:r>
              <a:rPr lang="en-US" sz="2000" dirty="0" smtClean="0">
                <a:solidFill>
                  <a:srgbClr val="00B050"/>
                </a:solidFill>
                <a:cs typeface="ＭＳ Ｐゴシック"/>
              </a:rPr>
              <a:t>effect can last up to a week</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Check for </a:t>
            </a:r>
            <a:r>
              <a:rPr lang="en-US" sz="1800" dirty="0" err="1" smtClean="0">
                <a:cs typeface="ＭＳ Ｐゴシック"/>
              </a:rPr>
              <a:t>auroral</a:t>
            </a:r>
            <a:r>
              <a:rPr lang="en-US" sz="1800" dirty="0" smtClean="0">
                <a:cs typeface="ＭＳ Ｐゴシック"/>
              </a:rPr>
              <a:t> propagation at VHF</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Check for skewed paths on 160m</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Move down in frequency on HF paths thru mid and high latitudes</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Look for enhanced low latitude paths (e.g., southern USA to VK/ZL)</a:t>
            </a:r>
            <a:endParaRPr lang="en-US" sz="1800" dirty="0">
              <a:cs typeface="ＭＳ Ｐゴシック"/>
            </a:endParaRP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Solar radiation storm – </a:t>
            </a:r>
            <a:r>
              <a:rPr lang="en-US" sz="2000" dirty="0" smtClean="0">
                <a:solidFill>
                  <a:srgbClr val="00B050"/>
                </a:solidFill>
                <a:cs typeface="ＭＳ Ｐゴシック"/>
              </a:rPr>
              <a:t>effect can last up to several days</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For paths over the poles, try long path if the short path is degraded and vice versa (since the effect is not necessarily similar in the north and south polar caps)</a:t>
            </a:r>
            <a:endParaRPr lang="en-US" sz="1800" dirty="0">
              <a:cs typeface="ＭＳ Ｐゴシック"/>
            </a:endParaRP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Radio blackout – </a:t>
            </a:r>
            <a:r>
              <a:rPr lang="en-US" sz="2000" dirty="0" smtClean="0">
                <a:solidFill>
                  <a:srgbClr val="00B050"/>
                </a:solidFill>
                <a:cs typeface="ＭＳ Ｐゴシック"/>
              </a:rPr>
              <a:t>effect can last up to several hours</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Move to the higher frequencies</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Use </a:t>
            </a:r>
            <a:r>
              <a:rPr lang="en-US" sz="1800" dirty="0" smtClean="0">
                <a:cs typeface="ＭＳ Ｐゴシック"/>
              </a:rPr>
              <a:t>paths that are in darkness</a:t>
            </a:r>
          </a:p>
        </p:txBody>
      </p:sp>
    </p:spTree>
    <p:extLst>
      <p:ext uri="{BB962C8B-B14F-4D97-AF65-F5344CB8AC3E}">
        <p14:creationId xmlns:p14="http://schemas.microsoft.com/office/powerpoint/2010/main" val="1154951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idx="4294967295"/>
          </p:nvPr>
        </p:nvSpPr>
        <p:spPr>
          <a:xfrm>
            <a:off x="1243012" y="206375"/>
            <a:ext cx="7443787" cy="750888"/>
          </a:xfrm>
        </p:spPr>
        <p:txBody>
          <a:bodyPr/>
          <a:lstStyle/>
          <a:p>
            <a:r>
              <a:rPr lang="en-US" dirty="0" smtClean="0">
                <a:solidFill>
                  <a:schemeClr val="tx1"/>
                </a:solidFill>
              </a:rPr>
              <a:t>Propagation for Working DX – Summary</a:t>
            </a:r>
            <a:endParaRPr lang="en-US" dirty="0" smtClean="0"/>
          </a:p>
        </p:txBody>
      </p:sp>
      <p:sp>
        <p:nvSpPr>
          <p:cNvPr id="28675" name="Content Placeholder 3"/>
          <p:cNvSpPr>
            <a:spLocks/>
          </p:cNvSpPr>
          <p:nvPr/>
        </p:nvSpPr>
        <p:spPr bwMode="auto">
          <a:xfrm>
            <a:off x="399158" y="1363545"/>
            <a:ext cx="8414156" cy="5383244"/>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a:cs typeface="ＭＳ Ｐゴシック"/>
              </a:rPr>
              <a:t>When is the best time to work the DX station</a:t>
            </a:r>
            <a:r>
              <a:rPr lang="en-US" sz="2000" dirty="0" smtClean="0">
                <a:cs typeface="ＭＳ Ｐゴシック"/>
              </a:rPr>
              <a:t>?</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Lower bands </a:t>
            </a:r>
            <a:r>
              <a:rPr lang="en-US" sz="1800" dirty="0" smtClean="0">
                <a:cs typeface="ＭＳ Ｐゴシック"/>
              </a:rPr>
              <a:t>– solar min, night, special </a:t>
            </a:r>
            <a:r>
              <a:rPr lang="en-US" sz="1800" dirty="0" smtClean="0">
                <a:cs typeface="ＭＳ Ｐゴシック"/>
              </a:rPr>
              <a:t>attention around </a:t>
            </a:r>
            <a:r>
              <a:rPr lang="en-US" sz="1800" dirty="0" err="1" smtClean="0">
                <a:cs typeface="ＭＳ Ｐゴシック"/>
              </a:rPr>
              <a:t>sr</a:t>
            </a:r>
            <a:r>
              <a:rPr lang="en-US" sz="1800" dirty="0" smtClean="0">
                <a:cs typeface="ＭＳ Ｐゴシック"/>
              </a:rPr>
              <a:t>/</a:t>
            </a:r>
            <a:r>
              <a:rPr lang="en-US" sz="1800" dirty="0" err="1" smtClean="0">
                <a:cs typeface="ＭＳ Ｐゴシック"/>
              </a:rPr>
              <a:t>ss</a:t>
            </a:r>
            <a:endParaRPr lang="en-US" sz="18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Higher bands – </a:t>
            </a:r>
            <a:r>
              <a:rPr lang="en-US" sz="1800" dirty="0" smtClean="0">
                <a:cs typeface="ＭＳ Ｐゴシック"/>
              </a:rPr>
              <a:t>solar max, path mostly </a:t>
            </a:r>
            <a:r>
              <a:rPr lang="en-US" sz="1800" dirty="0" smtClean="0">
                <a:cs typeface="ＭＳ Ｐゴシック"/>
              </a:rPr>
              <a:t>in daylight (can tolerate some darkness)</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Use propagation predictions to pin down more specific times</a:t>
            </a:r>
            <a:endParaRPr lang="en-US" sz="1800" dirty="0">
              <a:cs typeface="ＭＳ Ｐゴシック"/>
            </a:endParaRP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a:cs typeface="ＭＳ Ｐゴシック"/>
              </a:rPr>
              <a:t>Which way should I point my antenna</a:t>
            </a:r>
            <a:r>
              <a:rPr lang="en-US" sz="2000" dirty="0" smtClean="0">
                <a:cs typeface="ＭＳ Ｐゴシック"/>
              </a:rPr>
              <a:t>?</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a:cs typeface="ＭＳ Ｐゴシック"/>
              </a:rPr>
              <a:t>Use propagation predictions </a:t>
            </a:r>
            <a:r>
              <a:rPr lang="en-US" sz="1800" dirty="0" smtClean="0">
                <a:cs typeface="ＭＳ Ｐゴシック"/>
              </a:rPr>
              <a:t>and mapping feature to </a:t>
            </a:r>
            <a:r>
              <a:rPr lang="en-US" sz="1800" dirty="0" smtClean="0">
                <a:cs typeface="ＭＳ Ｐゴシック"/>
              </a:rPr>
              <a:t>identify short path, long </a:t>
            </a:r>
            <a:r>
              <a:rPr lang="en-US" sz="1800" dirty="0">
                <a:cs typeface="ＭＳ Ｐゴシック"/>
              </a:rPr>
              <a:t>path </a:t>
            </a:r>
            <a:r>
              <a:rPr lang="en-US" sz="1800" dirty="0" smtClean="0">
                <a:cs typeface="ＭＳ Ｐゴシック"/>
              </a:rPr>
              <a:t>and gray </a:t>
            </a:r>
            <a:r>
              <a:rPr lang="en-US" sz="1800" dirty="0" smtClean="0">
                <a:cs typeface="ＭＳ Ｐゴシック"/>
              </a:rPr>
              <a:t>line </a:t>
            </a:r>
            <a:r>
              <a:rPr lang="en-US" sz="1800" dirty="0" smtClean="0">
                <a:cs typeface="ＭＳ Ｐゴシック"/>
              </a:rPr>
              <a:t>path</a:t>
            </a:r>
            <a:endParaRPr lang="en-US" sz="18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Short great circle path best most of the time</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Need to cover the required elevation </a:t>
            </a:r>
            <a:r>
              <a:rPr lang="en-US" sz="1800" dirty="0" smtClean="0">
                <a:cs typeface="ＭＳ Ｐゴシック"/>
              </a:rPr>
              <a:t>angles</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Polarization is an issue on 160-meters</a:t>
            </a:r>
            <a:endParaRPr lang="en-US" sz="1800" dirty="0">
              <a:cs typeface="ＭＳ Ｐゴシック"/>
            </a:endParaRP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What should </a:t>
            </a:r>
            <a:r>
              <a:rPr lang="en-US" sz="2000" dirty="0">
                <a:cs typeface="ＭＳ Ｐゴシック"/>
              </a:rPr>
              <a:t>I do when propagation is disturbed</a:t>
            </a:r>
            <a:r>
              <a:rPr lang="en-US" sz="2000" dirty="0" smtClean="0">
                <a:cs typeface="ＭＳ Ｐゴシック"/>
              </a:rPr>
              <a:t>?</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Try the suggestions on the previous slide – no guarantees!</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Read, read, read to understand more</a:t>
            </a:r>
          </a:p>
        </p:txBody>
      </p:sp>
    </p:spTree>
    <p:extLst>
      <p:ext uri="{BB962C8B-B14F-4D97-AF65-F5344CB8AC3E}">
        <p14:creationId xmlns:p14="http://schemas.microsoft.com/office/powerpoint/2010/main" val="2619705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a:xfrm>
            <a:off x="1243013" y="206375"/>
            <a:ext cx="6824662" cy="750888"/>
          </a:xfrm>
        </p:spPr>
        <p:txBody>
          <a:bodyPr/>
          <a:lstStyle/>
          <a:p>
            <a:r>
              <a:rPr lang="en-US" dirty="0" smtClean="0"/>
              <a:t>Carl </a:t>
            </a:r>
            <a:r>
              <a:rPr lang="en-US" dirty="0" err="1" smtClean="0"/>
              <a:t>Luetzelschwab</a:t>
            </a:r>
            <a:r>
              <a:rPr lang="en-US" dirty="0" smtClean="0"/>
              <a:t> K9LA</a:t>
            </a:r>
            <a:endParaRPr lang="en-US" dirty="0"/>
          </a:p>
        </p:txBody>
      </p:sp>
      <p:sp>
        <p:nvSpPr>
          <p:cNvPr id="13314" name="TextBox 8"/>
          <p:cNvSpPr txBox="1">
            <a:spLocks noChangeArrowheads="1"/>
          </p:cNvSpPr>
          <p:nvPr/>
        </p:nvSpPr>
        <p:spPr bwMode="auto">
          <a:xfrm>
            <a:off x="3441700" y="1675357"/>
            <a:ext cx="5397500" cy="4565865"/>
          </a:xfrm>
          <a:prstGeom prst="rect">
            <a:avLst/>
          </a:prstGeom>
          <a:noFill/>
          <a:ln w="9525">
            <a:noFill/>
            <a:miter lim="800000"/>
            <a:headEnd/>
            <a:tailEnd/>
          </a:ln>
        </p:spPr>
        <p:txBody>
          <a:bodyPr wrap="square">
            <a:prstTxWarp prst="textNoShape">
              <a:avLst/>
            </a:prstTxWarp>
            <a:spAutoFit/>
          </a:bodyPr>
          <a:lstStyle/>
          <a:p>
            <a:pPr eaLnBrk="0" hangingPunct="0">
              <a:lnSpc>
                <a:spcPct val="90000"/>
              </a:lnSpc>
            </a:pPr>
            <a:r>
              <a:rPr lang="en-US" sz="1900" b="0" dirty="0" smtClean="0"/>
              <a:t>Carl was licensed </a:t>
            </a:r>
            <a:r>
              <a:rPr lang="en-US" sz="1900" b="0" dirty="0"/>
              <a:t>as WN9AVT in October 1961. </a:t>
            </a:r>
            <a:r>
              <a:rPr lang="en-US" sz="1900" b="0" dirty="0" smtClean="0"/>
              <a:t> He selected </a:t>
            </a:r>
            <a:r>
              <a:rPr lang="en-US" sz="1900" b="0" dirty="0"/>
              <a:t>K9LA </a:t>
            </a:r>
            <a:r>
              <a:rPr lang="en-US" sz="1900" b="0" dirty="0" smtClean="0"/>
              <a:t>in 1977 when </a:t>
            </a:r>
            <a:r>
              <a:rPr lang="en-US" sz="1900" b="0" dirty="0"/>
              <a:t>the FCC offered 1 x 2 call signs to Extra Class licensees</a:t>
            </a:r>
            <a:r>
              <a:rPr lang="en-US" sz="1900" b="0" dirty="0" smtClean="0"/>
              <a:t>.</a:t>
            </a:r>
          </a:p>
          <a:p>
            <a:pPr eaLnBrk="0" hangingPunct="0">
              <a:lnSpc>
                <a:spcPct val="90000"/>
              </a:lnSpc>
            </a:pPr>
            <a:endParaRPr lang="en-US" sz="1900" b="0" dirty="0" smtClean="0"/>
          </a:p>
          <a:p>
            <a:pPr eaLnBrk="0" hangingPunct="0">
              <a:lnSpc>
                <a:spcPct val="90000"/>
              </a:lnSpc>
            </a:pPr>
            <a:r>
              <a:rPr lang="en-US" sz="1900" b="0" dirty="0"/>
              <a:t>Carl enjoys propagation, </a:t>
            </a:r>
            <a:r>
              <a:rPr lang="en-US" sz="1900" b="0" dirty="0" err="1"/>
              <a:t>DXing</a:t>
            </a:r>
            <a:r>
              <a:rPr lang="en-US" sz="1900" b="0" dirty="0"/>
              <a:t>, contesting (he was the Editor </a:t>
            </a:r>
            <a:r>
              <a:rPr lang="en-US" sz="1900" b="0" dirty="0" smtClean="0"/>
              <a:t>of The National Contest Journal </a:t>
            </a:r>
            <a:r>
              <a:rPr lang="en-US" sz="1900" b="0" dirty="0"/>
              <a:t>from 2002-2007), </a:t>
            </a:r>
            <a:r>
              <a:rPr lang="en-US" sz="1900" b="0" dirty="0" smtClean="0"/>
              <a:t>antennas and </a:t>
            </a:r>
            <a:r>
              <a:rPr lang="en-US" sz="1900" b="0" dirty="0" smtClean="0"/>
              <a:t>vintage rigs.</a:t>
            </a:r>
            <a:r>
              <a:rPr lang="en-US" sz="1900" b="0" dirty="0"/>
              <a:t> </a:t>
            </a:r>
            <a:r>
              <a:rPr lang="en-US" sz="1900" b="0" dirty="0" smtClean="0"/>
              <a:t> </a:t>
            </a:r>
          </a:p>
          <a:p>
            <a:pPr eaLnBrk="0" hangingPunct="0">
              <a:lnSpc>
                <a:spcPct val="90000"/>
              </a:lnSpc>
            </a:pPr>
            <a:endParaRPr lang="en-US" sz="1900" b="0" dirty="0" smtClean="0"/>
          </a:p>
          <a:p>
            <a:pPr eaLnBrk="0" hangingPunct="0">
              <a:lnSpc>
                <a:spcPct val="90000"/>
              </a:lnSpc>
            </a:pPr>
            <a:r>
              <a:rPr lang="en-US" sz="1900" b="0" dirty="0" smtClean="0"/>
              <a:t>He earned a BSEE and MSEE from Purdue University, </a:t>
            </a:r>
            <a:r>
              <a:rPr lang="en-US" sz="1900" b="0" dirty="0"/>
              <a:t>and </a:t>
            </a:r>
            <a:r>
              <a:rPr lang="en-US" sz="1900" b="0" dirty="0" smtClean="0"/>
              <a:t>retired in late 2013 as an RF </a:t>
            </a:r>
            <a:r>
              <a:rPr lang="en-US" sz="1900" b="0" dirty="0"/>
              <a:t>design engineer </a:t>
            </a:r>
            <a:r>
              <a:rPr lang="en-US" sz="1900" b="0" dirty="0" smtClean="0"/>
              <a:t>with Motorola (1974-1988) and Raytheon (1988-2013). </a:t>
            </a:r>
          </a:p>
          <a:p>
            <a:pPr eaLnBrk="0" hangingPunct="0">
              <a:lnSpc>
                <a:spcPct val="90000"/>
              </a:lnSpc>
            </a:pPr>
            <a:endParaRPr lang="en-US" sz="1900" b="0" dirty="0" smtClean="0"/>
          </a:p>
          <a:p>
            <a:pPr eaLnBrk="0" hangingPunct="0">
              <a:lnSpc>
                <a:spcPct val="90000"/>
              </a:lnSpc>
            </a:pPr>
            <a:r>
              <a:rPr lang="en-US" sz="1900" b="0" dirty="0" smtClean="0"/>
              <a:t>Carl </a:t>
            </a:r>
            <a:r>
              <a:rPr lang="en-US" sz="1900" b="0" dirty="0"/>
              <a:t>is a </a:t>
            </a:r>
            <a:r>
              <a:rPr lang="en-US" sz="1900" b="0" dirty="0" smtClean="0"/>
              <a:t>card checker for both ARRL and CQ awards, </a:t>
            </a:r>
            <a:r>
              <a:rPr lang="en-US" sz="1900" b="0" dirty="0"/>
              <a:t>is at the Top of the </a:t>
            </a:r>
            <a:r>
              <a:rPr lang="en-US" sz="1900" b="0" dirty="0" smtClean="0"/>
              <a:t>DXCC Honor </a:t>
            </a:r>
            <a:r>
              <a:rPr lang="en-US" sz="1900" b="0" dirty="0"/>
              <a:t>Roll, and enjoys viewing </a:t>
            </a:r>
            <a:r>
              <a:rPr lang="en-US" sz="1900" b="0" dirty="0" smtClean="0"/>
              <a:t>old </a:t>
            </a:r>
            <a:r>
              <a:rPr lang="en-US" sz="1900" b="0" dirty="0"/>
              <a:t>QSLs (especially from </a:t>
            </a:r>
            <a:r>
              <a:rPr lang="en-US" sz="1900" b="0" dirty="0" smtClean="0"/>
              <a:t>deleted </a:t>
            </a:r>
            <a:r>
              <a:rPr lang="en-US" sz="1900" b="0" dirty="0"/>
              <a:t>entities</a:t>
            </a:r>
            <a:r>
              <a:rPr lang="en-US" sz="1900" b="0" dirty="0" smtClean="0"/>
              <a:t>).</a:t>
            </a:r>
            <a:endParaRPr lang="en-US" sz="1900" b="0" dirty="0"/>
          </a:p>
        </p:txBody>
      </p:sp>
      <p:pic>
        <p:nvPicPr>
          <p:cNvPr id="5" name="Picture 4"/>
          <p:cNvPicPr>
            <a:picLocks noChangeAspect="1"/>
          </p:cNvPicPr>
          <p:nvPr/>
        </p:nvPicPr>
        <p:blipFill>
          <a:blip r:embed="rId3"/>
          <a:stretch>
            <a:fillRect/>
          </a:stretch>
        </p:blipFill>
        <p:spPr>
          <a:xfrm>
            <a:off x="553720" y="1764453"/>
            <a:ext cx="2794000" cy="2794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 y="5018702"/>
            <a:ext cx="2743200" cy="1384069"/>
          </a:xfrm>
          <a:prstGeom prst="rect">
            <a:avLst/>
          </a:prstGeom>
        </p:spPr>
      </p:pic>
      <p:sp>
        <p:nvSpPr>
          <p:cNvPr id="3" name="TextBox 2"/>
          <p:cNvSpPr txBox="1"/>
          <p:nvPr/>
        </p:nvSpPr>
        <p:spPr>
          <a:xfrm>
            <a:off x="1203175" y="6415471"/>
            <a:ext cx="1495089" cy="276999"/>
          </a:xfrm>
          <a:prstGeom prst="rect">
            <a:avLst/>
          </a:prstGeom>
          <a:noFill/>
        </p:spPr>
        <p:txBody>
          <a:bodyPr wrap="none" rtlCol="0">
            <a:spAutoFit/>
          </a:bodyPr>
          <a:lstStyle/>
          <a:p>
            <a:r>
              <a:rPr lang="en-US" sz="1200" dirty="0" smtClean="0"/>
              <a:t>WN9AVT/WA9AVT</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1"/>
          <p:cNvSpPr>
            <a:spLocks noGrp="1"/>
          </p:cNvSpPr>
          <p:nvPr>
            <p:ph type="title" idx="4294967295"/>
          </p:nvPr>
        </p:nvSpPr>
        <p:spPr>
          <a:xfrm>
            <a:off x="1243013" y="206375"/>
            <a:ext cx="7559675" cy="750888"/>
          </a:xfrm>
        </p:spPr>
        <p:txBody>
          <a:bodyPr/>
          <a:lstStyle/>
          <a:p>
            <a:r>
              <a:rPr lang="en-US" dirty="0" smtClean="0">
                <a:solidFill>
                  <a:schemeClr val="tx1"/>
                </a:solidFill>
              </a:rPr>
              <a:t>Propagation for Working DX</a:t>
            </a:r>
          </a:p>
        </p:txBody>
      </p:sp>
      <p:sp>
        <p:nvSpPr>
          <p:cNvPr id="11267" name="Content Placeholder 2"/>
          <p:cNvSpPr txBox="1">
            <a:spLocks/>
          </p:cNvSpPr>
          <p:nvPr/>
        </p:nvSpPr>
        <p:spPr bwMode="auto">
          <a:xfrm>
            <a:off x="533400" y="1371600"/>
            <a:ext cx="8229600" cy="5384800"/>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In this presentation I </a:t>
            </a:r>
            <a:r>
              <a:rPr lang="en-US" sz="2000" dirty="0">
                <a:cs typeface="ＭＳ Ｐゴシック"/>
              </a:rPr>
              <a:t>will </a:t>
            </a:r>
            <a:r>
              <a:rPr lang="en-US" sz="2000" dirty="0" smtClean="0">
                <a:cs typeface="ＭＳ Ｐゴシック"/>
              </a:rPr>
              <a:t>address three issues</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When is the best time to work the DX station?</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Which way should I point my antenna?</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What should I do when propagation is disturbed?</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References for your home library</a:t>
            </a:r>
            <a:endParaRPr lang="en-US" sz="2000" dirty="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Robert Brown NM7M (SK) “</a:t>
            </a:r>
            <a:r>
              <a:rPr lang="en-US" sz="1800" dirty="0">
                <a:cs typeface="ＭＳ Ｐゴシック"/>
              </a:rPr>
              <a:t>The Little Pistol’s Guide to HF </a:t>
            </a:r>
            <a:r>
              <a:rPr lang="en-US" sz="1800" dirty="0" smtClean="0">
                <a:cs typeface="ＭＳ Ｐゴシック"/>
              </a:rPr>
              <a:t>Propagation” - available at </a:t>
            </a:r>
            <a:r>
              <a:rPr lang="en-US" sz="1800" dirty="0" smtClean="0">
                <a:solidFill>
                  <a:srgbClr val="0070C0"/>
                </a:solidFill>
                <a:cs typeface="ＭＳ Ｐゴシック"/>
              </a:rPr>
              <a:t>http://k9la.us</a:t>
            </a:r>
            <a:r>
              <a:rPr lang="en-US" sz="1800" dirty="0" smtClean="0">
                <a:cs typeface="ＭＳ Ｐゴシック"/>
              </a:rPr>
              <a:t> – </a:t>
            </a:r>
            <a:r>
              <a:rPr lang="en-US" sz="1800" dirty="0" smtClean="0">
                <a:cs typeface="ＭＳ Ｐゴシック"/>
              </a:rPr>
              <a:t>moderate </a:t>
            </a:r>
            <a:r>
              <a:rPr lang="en-US" sz="1800" dirty="0" smtClean="0">
                <a:cs typeface="ＭＳ Ｐゴシック"/>
              </a:rPr>
              <a:t>reading</a:t>
            </a:r>
            <a:endParaRPr lang="en-US" sz="1800" dirty="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The </a:t>
            </a:r>
            <a:r>
              <a:rPr lang="en-US" sz="1800" dirty="0">
                <a:cs typeface="ＭＳ Ｐゴシック"/>
              </a:rPr>
              <a:t>NEW Short Wave Propagation Handbook (W3ASK-N4XX-K6GKU, CQ, 1995</a:t>
            </a:r>
            <a:r>
              <a:rPr lang="en-US" sz="1800" dirty="0" smtClean="0">
                <a:cs typeface="ＭＳ Ｐゴシック"/>
              </a:rPr>
              <a:t>) – light reading</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Radio </a:t>
            </a:r>
            <a:r>
              <a:rPr lang="en-US" sz="1800" dirty="0">
                <a:cs typeface="ＭＳ Ｐゴシック"/>
              </a:rPr>
              <a:t>Amateurs Guide to the Ionosphere </a:t>
            </a:r>
            <a:r>
              <a:rPr lang="en-US" sz="1800" dirty="0" smtClean="0">
                <a:cs typeface="ＭＳ Ｐゴシック"/>
              </a:rPr>
              <a:t>(Leo McNamara</a:t>
            </a:r>
            <a:r>
              <a:rPr lang="en-US" sz="1800" dirty="0">
                <a:cs typeface="ＭＳ Ｐゴシック"/>
              </a:rPr>
              <a:t>, Krieger Publishing, 1994</a:t>
            </a:r>
            <a:r>
              <a:rPr lang="en-US" sz="1800" dirty="0" smtClean="0">
                <a:cs typeface="ＭＳ Ｐゴシック"/>
              </a:rPr>
              <a:t>) – moderate reading</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1800" dirty="0" err="1" smtClean="0">
                <a:cs typeface="ＭＳ Ｐゴシック"/>
              </a:rPr>
              <a:t>Ionospheric</a:t>
            </a:r>
            <a:r>
              <a:rPr lang="en-US" sz="1800" dirty="0" smtClean="0">
                <a:cs typeface="ＭＳ Ｐゴシック"/>
              </a:rPr>
              <a:t> </a:t>
            </a:r>
            <a:r>
              <a:rPr lang="en-US" sz="1800" dirty="0">
                <a:cs typeface="ＭＳ Ｐゴシック"/>
              </a:rPr>
              <a:t>Radio </a:t>
            </a:r>
            <a:r>
              <a:rPr lang="en-US" sz="1800" dirty="0" smtClean="0">
                <a:cs typeface="ＭＳ Ｐゴシック"/>
              </a:rPr>
              <a:t>(Kenneth Davies</a:t>
            </a:r>
            <a:r>
              <a:rPr lang="en-US" sz="1800" dirty="0">
                <a:cs typeface="ＭＳ Ｐゴシック"/>
              </a:rPr>
              <a:t>, Peter </a:t>
            </a:r>
            <a:r>
              <a:rPr lang="en-US" sz="1800" dirty="0" err="1">
                <a:cs typeface="ＭＳ Ｐゴシック"/>
              </a:rPr>
              <a:t>Peregrinus</a:t>
            </a:r>
            <a:r>
              <a:rPr lang="en-US" sz="1800" dirty="0">
                <a:cs typeface="ＭＳ Ｐゴシック"/>
              </a:rPr>
              <a:t> Ltd, 1990</a:t>
            </a:r>
            <a:r>
              <a:rPr lang="en-US" sz="1800" dirty="0" smtClean="0">
                <a:cs typeface="ＭＳ Ｐゴシック"/>
              </a:rPr>
              <a:t>) – heavy reading</a:t>
            </a:r>
            <a:endParaRPr lang="en-US" sz="1800" dirty="0">
              <a:cs typeface="ＭＳ Ｐゴシック"/>
            </a:endParaRP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Visit </a:t>
            </a:r>
            <a:r>
              <a:rPr lang="en-US" sz="2000" dirty="0" smtClean="0">
                <a:solidFill>
                  <a:srgbClr val="0070C0"/>
                </a:solidFill>
                <a:cs typeface="ＭＳ Ｐゴシック"/>
              </a:rPr>
              <a:t>http://k9la.us</a:t>
            </a:r>
            <a:r>
              <a:rPr lang="en-US" sz="2000" dirty="0" smtClean="0">
                <a:cs typeface="ＭＳ Ｐゴシック"/>
              </a:rPr>
              <a:t> – timely topics, basic concepts, tutorials, general, 160m, HF, VHF, contesting and webinars on propagation</a:t>
            </a:r>
            <a:endParaRPr lang="en-US" sz="2000" dirty="0">
              <a:cs typeface="ＭＳ Ｐゴシック"/>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1243013" y="206375"/>
            <a:ext cx="7359650" cy="750888"/>
          </a:xfrm>
        </p:spPr>
        <p:txBody>
          <a:bodyPr/>
          <a:lstStyle/>
          <a:p>
            <a:r>
              <a:rPr lang="en-US" dirty="0" smtClean="0">
                <a:solidFill>
                  <a:schemeClr val="tx1"/>
                </a:solidFill>
              </a:rPr>
              <a:t>Propagation for Working DX – Best Time</a:t>
            </a:r>
            <a:endParaRPr lang="en-US" dirty="0" smtClean="0"/>
          </a:p>
        </p:txBody>
      </p:sp>
      <p:sp>
        <p:nvSpPr>
          <p:cNvPr id="12291" name="Content Placeholder 5"/>
          <p:cNvSpPr txBox="1">
            <a:spLocks/>
          </p:cNvSpPr>
          <p:nvPr/>
        </p:nvSpPr>
        <p:spPr bwMode="auto">
          <a:xfrm>
            <a:off x="314324" y="1414396"/>
            <a:ext cx="8448675" cy="5130800"/>
          </a:xfrm>
          <a:prstGeom prst="rect">
            <a:avLst/>
          </a:prstGeom>
          <a:noFill/>
          <a:ln w="9525">
            <a:noFill/>
            <a:miter lim="800000"/>
            <a:headEnd/>
            <a:tailEnd/>
          </a:ln>
        </p:spPr>
        <p:txBody>
          <a:bodyPr/>
          <a:lstStyle/>
          <a:p>
            <a:pPr algn="ctr" defTabSz="814388" eaLnBrk="0" hangingPunct="0">
              <a:lnSpc>
                <a:spcPct val="95000"/>
              </a:lnSpc>
              <a:spcBef>
                <a:spcPct val="50000"/>
              </a:spcBef>
              <a:buClr>
                <a:schemeClr val="accent1"/>
              </a:buClr>
              <a:buSzPct val="100000"/>
            </a:pPr>
            <a:r>
              <a:rPr lang="en-US" sz="2400" dirty="0" smtClean="0">
                <a:cs typeface="ＭＳ Ｐゴシック"/>
              </a:rPr>
              <a:t>When is the best time to work the DX station?</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HF propagation is due to refraction in the ionosphere</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The ionosphere varies considerably</a:t>
            </a:r>
            <a:endParaRPr lang="en-US" sz="2000" dirty="0" smtClean="0">
              <a:cs typeface="ＭＳ Ｐゴシック"/>
            </a:endParaRPr>
          </a:p>
          <a:p>
            <a:pPr marL="236538" indent="-236538" defTabSz="814388" eaLnBrk="0" hangingPunct="0">
              <a:lnSpc>
                <a:spcPct val="95000"/>
              </a:lnSpc>
              <a:spcBef>
                <a:spcPts val="600"/>
              </a:spcBef>
              <a:buClr>
                <a:schemeClr val="accent1"/>
              </a:buClr>
              <a:buSzPct val="100000"/>
              <a:buFont typeface="Arial" pitchFamily="34" charset="0"/>
              <a:buChar char="•"/>
            </a:pPr>
            <a:r>
              <a:rPr lang="en-US" sz="2400" dirty="0" smtClean="0">
                <a:cs typeface="ＭＳ Ｐゴシック"/>
              </a:rPr>
              <a:t>Amount of ionization varies by latitude</a:t>
            </a:r>
            <a:endParaRPr lang="en-US" sz="2400" dirty="0">
              <a:cs typeface="ＭＳ Ｐゴシック"/>
            </a:endParaRPr>
          </a:p>
          <a:p>
            <a:pPr marL="693738" lvl="1" indent="-236538" defTabSz="814388" eaLnBrk="0" hangingPunct="0">
              <a:lnSpc>
                <a:spcPct val="95000"/>
              </a:lnSpc>
              <a:spcBef>
                <a:spcPts val="600"/>
              </a:spcBef>
              <a:buClr>
                <a:schemeClr val="accent1"/>
              </a:buClr>
              <a:buSzPct val="100000"/>
              <a:buFont typeface="Arial" pitchFamily="34" charset="0"/>
              <a:buChar char="•"/>
            </a:pPr>
            <a:r>
              <a:rPr lang="en-US" sz="2000" dirty="0" smtClean="0">
                <a:cs typeface="ＭＳ Ｐゴシック"/>
              </a:rPr>
              <a:t>Highest MUFs at low latitudes (around the equator)</a:t>
            </a:r>
          </a:p>
          <a:p>
            <a:pPr marL="693738" lvl="1" indent="-236538" defTabSz="814388" eaLnBrk="0" hangingPunct="0">
              <a:lnSpc>
                <a:spcPct val="95000"/>
              </a:lnSpc>
              <a:spcBef>
                <a:spcPts val="600"/>
              </a:spcBef>
              <a:buClr>
                <a:schemeClr val="accent1"/>
              </a:buClr>
              <a:buSzPct val="100000"/>
              <a:buFont typeface="Arial" pitchFamily="34" charset="0"/>
              <a:buChar char="•"/>
            </a:pPr>
            <a:r>
              <a:rPr lang="en-US" sz="2000" dirty="0" smtClean="0">
                <a:cs typeface="ＭＳ Ｐゴシック"/>
              </a:rPr>
              <a:t>Lowest MUFs at high latitudes (polar regions)</a:t>
            </a:r>
          </a:p>
          <a:p>
            <a:pPr marL="693738" lvl="1" indent="-236538" defTabSz="814388" eaLnBrk="0" hangingPunct="0">
              <a:lnSpc>
                <a:spcPct val="95000"/>
              </a:lnSpc>
              <a:spcBef>
                <a:spcPts val="600"/>
              </a:spcBef>
              <a:buClr>
                <a:schemeClr val="accent1"/>
              </a:buClr>
              <a:buSzPct val="100000"/>
              <a:buFont typeface="Arial" pitchFamily="34" charset="0"/>
              <a:buChar char="•"/>
            </a:pPr>
            <a:r>
              <a:rPr lang="en-US" sz="2000" dirty="0" smtClean="0">
                <a:cs typeface="ＭＳ Ｐゴシック"/>
              </a:rPr>
              <a:t>Most of us are in between those two extremes</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Amount of ionization varies </a:t>
            </a:r>
            <a:r>
              <a:rPr lang="en-US" sz="2400" dirty="0">
                <a:cs typeface="ＭＳ Ｐゴシック"/>
              </a:rPr>
              <a:t>over time</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a:cs typeface="ＭＳ Ｐゴシック"/>
              </a:rPr>
              <a:t>Long-term – over a solar cycle</a:t>
            </a:r>
          </a:p>
          <a:p>
            <a:pPr marL="693738" lvl="1" indent="-236538" defTabSz="814388" eaLnBrk="0" hangingPunct="0">
              <a:lnSpc>
                <a:spcPct val="95000"/>
              </a:lnSpc>
              <a:spcBef>
                <a:spcPts val="600"/>
              </a:spcBef>
              <a:buClr>
                <a:schemeClr val="accent1"/>
              </a:buClr>
              <a:buSzPct val="100000"/>
              <a:buFont typeface="Arial" pitchFamily="34" charset="0"/>
              <a:buChar char="•"/>
            </a:pPr>
            <a:r>
              <a:rPr lang="en-US" sz="2000" dirty="0">
                <a:cs typeface="ＭＳ Ｐゴシック"/>
              </a:rPr>
              <a:t>Mid-term – throughout the seasons</a:t>
            </a:r>
          </a:p>
          <a:p>
            <a:pPr marL="693738" lvl="1" indent="-236538" defTabSz="814388" eaLnBrk="0" hangingPunct="0">
              <a:lnSpc>
                <a:spcPct val="95000"/>
              </a:lnSpc>
              <a:spcBef>
                <a:spcPts val="600"/>
              </a:spcBef>
              <a:buClr>
                <a:schemeClr val="accent1"/>
              </a:buClr>
              <a:buSzPct val="100000"/>
              <a:buFont typeface="Arial" pitchFamily="34" charset="0"/>
              <a:buChar char="•"/>
            </a:pPr>
            <a:r>
              <a:rPr lang="en-US" sz="2000" dirty="0">
                <a:cs typeface="ＭＳ Ｐゴシック"/>
              </a:rPr>
              <a:t>Short-term – throughout the </a:t>
            </a:r>
            <a:r>
              <a:rPr lang="en-US" sz="2000" dirty="0" smtClean="0">
                <a:cs typeface="ＭＳ Ｐゴシック"/>
              </a:rPr>
              <a:t>day and even day-to-day</a:t>
            </a:r>
          </a:p>
          <a:p>
            <a:pPr marL="236538" indent="-236538" defTabSz="814388" eaLnBrk="0" hangingPunct="0">
              <a:lnSpc>
                <a:spcPct val="95000"/>
              </a:lnSpc>
              <a:spcBef>
                <a:spcPts val="600"/>
              </a:spcBef>
              <a:buClr>
                <a:schemeClr val="accent1"/>
              </a:buClr>
              <a:buSzPct val="100000"/>
              <a:buFont typeface="Arial" pitchFamily="34" charset="0"/>
              <a:buChar char="•"/>
            </a:pPr>
            <a:r>
              <a:rPr lang="en-US" sz="2400" dirty="0" smtClean="0">
                <a:cs typeface="ＭＳ Ｐゴシック"/>
              </a:rPr>
              <a:t>And then there are anomalies!</a:t>
            </a:r>
            <a:endParaRPr lang="en-US" sz="2400" dirty="0">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1243013" y="206375"/>
            <a:ext cx="7359650" cy="750888"/>
          </a:xfrm>
        </p:spPr>
        <p:txBody>
          <a:bodyPr/>
          <a:lstStyle/>
          <a:p>
            <a:r>
              <a:rPr lang="en-US" dirty="0" smtClean="0">
                <a:solidFill>
                  <a:schemeClr val="tx1"/>
                </a:solidFill>
              </a:rPr>
              <a:t>Propagation for Working DX – Best Time</a:t>
            </a:r>
            <a:endParaRPr lang="en-US" dirty="0" smtClean="0"/>
          </a:p>
        </p:txBody>
      </p:sp>
      <p:sp>
        <p:nvSpPr>
          <p:cNvPr id="12291" name="Content Placeholder 5"/>
          <p:cNvSpPr txBox="1">
            <a:spLocks/>
          </p:cNvSpPr>
          <p:nvPr/>
        </p:nvSpPr>
        <p:spPr bwMode="auto">
          <a:xfrm>
            <a:off x="314325" y="1327897"/>
            <a:ext cx="6794500" cy="2319404"/>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Ionosphere varies over a solar cycle</a:t>
            </a:r>
          </a:p>
          <a:p>
            <a:pPr marL="693738" lvl="1" indent="-236538" defTabSz="814388" eaLnBrk="0" hangingPunct="0">
              <a:lnSpc>
                <a:spcPct val="95000"/>
              </a:lnSpc>
              <a:spcBef>
                <a:spcPts val="600"/>
              </a:spcBef>
              <a:buClr>
                <a:schemeClr val="accent1"/>
              </a:buClr>
              <a:buSzPct val="100000"/>
              <a:buFont typeface="Arial" pitchFamily="34" charset="0"/>
              <a:buChar char="•"/>
            </a:pPr>
            <a:r>
              <a:rPr lang="en-US" sz="1800" dirty="0">
                <a:cs typeface="ＭＳ Ｐゴシック"/>
              </a:rPr>
              <a:t>Approximately 11 years from min to max </a:t>
            </a:r>
          </a:p>
          <a:p>
            <a:pPr marL="693738" lvl="1" indent="-236538" defTabSz="814388" eaLnBrk="0" hangingPunct="0">
              <a:lnSpc>
                <a:spcPct val="95000"/>
              </a:lnSpc>
              <a:spcBef>
                <a:spcPts val="600"/>
              </a:spcBef>
              <a:buClr>
                <a:schemeClr val="accent1"/>
              </a:buClr>
              <a:buSzPct val="100000"/>
              <a:buFont typeface="Arial" pitchFamily="34" charset="0"/>
              <a:buChar char="•"/>
            </a:pPr>
            <a:r>
              <a:rPr lang="en-US" sz="1800" dirty="0">
                <a:cs typeface="ＭＳ Ｐゴシック"/>
              </a:rPr>
              <a:t>Higher bands (</a:t>
            </a:r>
            <a:r>
              <a:rPr lang="en-US" sz="1800" dirty="0" smtClean="0">
                <a:cs typeface="ＭＳ Ｐゴシック"/>
              </a:rPr>
              <a:t>15/12/10) depend on ionization (MUF) - best </a:t>
            </a:r>
            <a:r>
              <a:rPr lang="en-US" sz="1800" dirty="0">
                <a:cs typeface="ＭＳ Ｐゴシック"/>
              </a:rPr>
              <a:t>at solar </a:t>
            </a:r>
            <a:r>
              <a:rPr lang="en-US" sz="1800" dirty="0" smtClean="0">
                <a:cs typeface="ＭＳ Ｐゴシック"/>
              </a:rPr>
              <a:t>max – where we </a:t>
            </a:r>
            <a:r>
              <a:rPr lang="en-US" sz="1800" dirty="0">
                <a:cs typeface="ＭＳ Ｐゴシック"/>
              </a:rPr>
              <a:t>are </a:t>
            </a:r>
            <a:r>
              <a:rPr lang="en-US" sz="1800" dirty="0" smtClean="0">
                <a:cs typeface="ＭＳ Ｐゴシック"/>
              </a:rPr>
              <a:t>now – during day</a:t>
            </a:r>
            <a:endParaRPr lang="en-US" sz="1800" dirty="0">
              <a:cs typeface="ＭＳ Ｐゴシック"/>
            </a:endParaRPr>
          </a:p>
          <a:p>
            <a:pPr marL="693738" lvl="1" indent="-236538" defTabSz="814388" eaLnBrk="0" hangingPunct="0">
              <a:lnSpc>
                <a:spcPct val="95000"/>
              </a:lnSpc>
              <a:spcBef>
                <a:spcPts val="600"/>
              </a:spcBef>
              <a:buClr>
                <a:schemeClr val="accent1"/>
              </a:buClr>
              <a:buSzPct val="100000"/>
              <a:buFont typeface="Arial" pitchFamily="34" charset="0"/>
              <a:buChar char="•"/>
            </a:pPr>
            <a:r>
              <a:rPr lang="en-US" sz="1800" dirty="0">
                <a:cs typeface="ＭＳ Ｐゴシック"/>
              </a:rPr>
              <a:t>Lower bands (</a:t>
            </a:r>
            <a:r>
              <a:rPr lang="en-US" sz="1800" dirty="0" smtClean="0">
                <a:cs typeface="ＭＳ Ｐゴシック"/>
              </a:rPr>
              <a:t>160/80/40) depend on </a:t>
            </a:r>
            <a:r>
              <a:rPr lang="en-US" sz="1800" dirty="0" err="1" smtClean="0">
                <a:cs typeface="ＭＳ Ｐゴシック"/>
              </a:rPr>
              <a:t>ionospheric</a:t>
            </a:r>
            <a:r>
              <a:rPr lang="en-US" sz="1800" dirty="0" smtClean="0">
                <a:cs typeface="ＭＳ Ｐゴシック"/>
              </a:rPr>
              <a:t> absorption – generally best </a:t>
            </a:r>
            <a:r>
              <a:rPr lang="en-US" sz="1800" dirty="0">
                <a:cs typeface="ＭＳ Ｐゴシック"/>
              </a:rPr>
              <a:t>at solar </a:t>
            </a:r>
            <a:r>
              <a:rPr lang="en-US" sz="1800" dirty="0" smtClean="0">
                <a:cs typeface="ＭＳ Ｐゴシック"/>
              </a:rPr>
              <a:t>min – during night</a:t>
            </a:r>
            <a:endParaRPr lang="en-US" sz="1800" dirty="0">
              <a:cs typeface="ＭＳ Ｐゴシック"/>
            </a:endParaRPr>
          </a:p>
          <a:p>
            <a:pPr marL="693738" lvl="1" indent="-236538" defTabSz="814388" eaLnBrk="0" hangingPunct="0">
              <a:lnSpc>
                <a:spcPct val="95000"/>
              </a:lnSpc>
              <a:spcBef>
                <a:spcPts val="600"/>
              </a:spcBef>
              <a:buClr>
                <a:schemeClr val="accent1"/>
              </a:buClr>
              <a:buSzPct val="100000"/>
              <a:buFont typeface="Arial" pitchFamily="34" charset="0"/>
              <a:buChar char="•"/>
            </a:pPr>
            <a:r>
              <a:rPr lang="en-US" sz="1800" dirty="0" smtClean="0">
                <a:cs typeface="ＭＳ Ｐゴシック"/>
              </a:rPr>
              <a:t>Mid </a:t>
            </a:r>
            <a:r>
              <a:rPr lang="en-US" sz="1800" dirty="0">
                <a:cs typeface="ＭＳ Ｐゴシック"/>
              </a:rPr>
              <a:t>bands (</a:t>
            </a:r>
            <a:r>
              <a:rPr lang="en-US" sz="1800" dirty="0" smtClean="0">
                <a:cs typeface="ＭＳ Ｐゴシック"/>
              </a:rPr>
              <a:t>30/20/17) hold up throughout solar </a:t>
            </a:r>
            <a:r>
              <a:rPr lang="en-US" sz="1800" dirty="0">
                <a:cs typeface="ＭＳ Ｐゴシック"/>
              </a:rPr>
              <a:t>cycle</a:t>
            </a:r>
          </a:p>
          <a:p>
            <a:pPr marL="236538" indent="-236538" defTabSz="814388" eaLnBrk="0" hangingPunct="0">
              <a:lnSpc>
                <a:spcPct val="95000"/>
              </a:lnSpc>
              <a:spcBef>
                <a:spcPct val="50000"/>
              </a:spcBef>
              <a:buClr>
                <a:schemeClr val="accent1"/>
              </a:buClr>
              <a:buSzPct val="100000"/>
              <a:buFont typeface="Arial" pitchFamily="34" charset="0"/>
              <a:buChar char="•"/>
            </a:pPr>
            <a:endParaRPr lang="en-US" sz="2400" dirty="0">
              <a:cs typeface="ＭＳ Ｐゴシック"/>
            </a:endParaRPr>
          </a:p>
        </p:txBody>
      </p:sp>
      <p:sp>
        <p:nvSpPr>
          <p:cNvPr id="6" name="Content Placeholder 5"/>
          <p:cNvSpPr txBox="1">
            <a:spLocks/>
          </p:cNvSpPr>
          <p:nvPr/>
        </p:nvSpPr>
        <p:spPr bwMode="auto">
          <a:xfrm>
            <a:off x="7108825" y="1955800"/>
            <a:ext cx="1933575" cy="4241800"/>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Cycle 24 is the lowest in our lifetimes</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Fortunately it is exhibiting a second peak right now</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Second peak higher than first peak</a:t>
            </a:r>
            <a:endParaRPr lang="en-US" sz="1800" dirty="0">
              <a:cs typeface="ＭＳ Ｐゴシック"/>
            </a:endParaRPr>
          </a:p>
          <a:p>
            <a:pPr marL="236538"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Higher bands in great </a:t>
            </a:r>
            <a:r>
              <a:rPr lang="en-US" sz="1800" dirty="0" smtClean="0">
                <a:cs typeface="ＭＳ Ｐゴシック"/>
              </a:rPr>
              <a:t>shape now</a:t>
            </a:r>
            <a:endParaRPr lang="en-US" sz="1800" dirty="0">
              <a:cs typeface="ＭＳ Ｐゴシック"/>
            </a:endParaRPr>
          </a:p>
        </p:txBody>
      </p:sp>
      <p:pic>
        <p:nvPicPr>
          <p:cNvPr id="2" name="Picture 1"/>
          <p:cNvPicPr>
            <a:picLocks noChangeAspect="1"/>
          </p:cNvPicPr>
          <p:nvPr/>
        </p:nvPicPr>
        <p:blipFill>
          <a:blip r:embed="rId3"/>
          <a:stretch>
            <a:fillRect/>
          </a:stretch>
        </p:blipFill>
        <p:spPr>
          <a:xfrm>
            <a:off x="1772216" y="3635865"/>
            <a:ext cx="4694327" cy="3051313"/>
          </a:xfrm>
          <a:prstGeom prst="rect">
            <a:avLst/>
          </a:prstGeom>
        </p:spPr>
      </p:pic>
    </p:spTree>
    <p:extLst>
      <p:ext uri="{BB962C8B-B14F-4D97-AF65-F5344CB8AC3E}">
        <p14:creationId xmlns:p14="http://schemas.microsoft.com/office/powerpoint/2010/main" val="2975770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idx="4294967295"/>
          </p:nvPr>
        </p:nvSpPr>
        <p:spPr>
          <a:xfrm>
            <a:off x="1243013" y="206375"/>
            <a:ext cx="6824662" cy="750888"/>
          </a:xfrm>
        </p:spPr>
        <p:txBody>
          <a:bodyPr/>
          <a:lstStyle/>
          <a:p>
            <a:r>
              <a:rPr lang="en-US" dirty="0" smtClean="0">
                <a:solidFill>
                  <a:schemeClr val="tx1"/>
                </a:solidFill>
              </a:rPr>
              <a:t>Propagation for Working DX – Best Time</a:t>
            </a:r>
            <a:endParaRPr lang="en-US" dirty="0" smtClean="0"/>
          </a:p>
        </p:txBody>
      </p:sp>
      <p:sp>
        <p:nvSpPr>
          <p:cNvPr id="17411" name="Content Placeholder 2"/>
          <p:cNvSpPr txBox="1">
            <a:spLocks/>
          </p:cNvSpPr>
          <p:nvPr/>
        </p:nvSpPr>
        <p:spPr bwMode="auto">
          <a:xfrm>
            <a:off x="327171" y="1372055"/>
            <a:ext cx="4553748" cy="4914362"/>
          </a:xfrm>
          <a:prstGeom prst="rect">
            <a:avLst/>
          </a:prstGeom>
          <a:noFill/>
          <a:ln w="9525">
            <a:noFill/>
            <a:miter lim="800000"/>
            <a:headEnd/>
            <a:tailEnd/>
          </a:ln>
        </p:spPr>
        <p:txBody>
          <a:bodyPr/>
          <a:lstStyle/>
          <a:p>
            <a:pPr defTabSz="814388" eaLnBrk="0" hangingPunct="0">
              <a:lnSpc>
                <a:spcPct val="95000"/>
              </a:lnSpc>
              <a:spcBef>
                <a:spcPct val="50000"/>
              </a:spcBef>
              <a:buClr>
                <a:schemeClr val="accent1"/>
              </a:buClr>
              <a:buSzPct val="100000"/>
            </a:pPr>
            <a:r>
              <a:rPr lang="en-US" sz="2000" dirty="0" smtClean="0">
                <a:cs typeface="ＭＳ Ｐゴシック"/>
              </a:rPr>
              <a:t>Higher bands and 6-Meters</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Needed ‘long-term’ solar </a:t>
            </a:r>
            <a:r>
              <a:rPr lang="en-US" sz="2000" dirty="0">
                <a:cs typeface="ＭＳ Ｐゴシック"/>
              </a:rPr>
              <a:t>flux or  sunspot number for F</a:t>
            </a:r>
            <a:r>
              <a:rPr lang="en-US" sz="2000" baseline="-25000" dirty="0">
                <a:cs typeface="ＭＳ Ｐゴシック"/>
              </a:rPr>
              <a:t>2</a:t>
            </a:r>
            <a:r>
              <a:rPr lang="en-US" sz="2000" dirty="0">
                <a:cs typeface="ＭＳ Ｐゴシック"/>
              </a:rPr>
              <a:t> openings</a:t>
            </a:r>
          </a:p>
          <a:p>
            <a:pPr marL="574675" lvl="1" indent="-117475" defTabSz="814388" eaLnBrk="0" hangingPunct="0">
              <a:lnSpc>
                <a:spcPct val="95000"/>
              </a:lnSpc>
              <a:spcBef>
                <a:spcPct val="50000"/>
              </a:spcBef>
              <a:buFont typeface="Tahoma" pitchFamily="34" charset="0"/>
              <a:buChar char="–"/>
            </a:pPr>
            <a:r>
              <a:rPr lang="en-US" sz="1600" dirty="0">
                <a:cs typeface="ＭＳ Ｐゴシック"/>
              </a:rPr>
              <a:t> </a:t>
            </a:r>
            <a:r>
              <a:rPr lang="en-US" sz="1800" dirty="0" smtClean="0">
                <a:cs typeface="ＭＳ Ｐゴシック"/>
              </a:rPr>
              <a:t>6-Meters</a:t>
            </a:r>
            <a:r>
              <a:rPr lang="en-US" sz="1800" dirty="0">
                <a:cs typeface="ＭＳ Ｐゴシック"/>
              </a:rPr>
              <a:t>: SFI &gt; 200 or </a:t>
            </a:r>
            <a:r>
              <a:rPr lang="en-US" sz="1800" dirty="0" err="1">
                <a:cs typeface="ＭＳ Ｐゴシック"/>
              </a:rPr>
              <a:t>ssn</a:t>
            </a:r>
            <a:r>
              <a:rPr lang="en-US" sz="1800" dirty="0">
                <a:cs typeface="ＭＳ Ｐゴシック"/>
              </a:rPr>
              <a:t> &gt; 100</a:t>
            </a:r>
          </a:p>
          <a:p>
            <a:pPr marL="574675" lvl="1" indent="-117475" defTabSz="814388" eaLnBrk="0" hangingPunct="0">
              <a:lnSpc>
                <a:spcPct val="95000"/>
              </a:lnSpc>
              <a:spcBef>
                <a:spcPct val="50000"/>
              </a:spcBef>
              <a:buFont typeface="Tahoma" pitchFamily="34" charset="0"/>
              <a:buChar char="–"/>
            </a:pPr>
            <a:r>
              <a:rPr lang="en-US" sz="1800" dirty="0">
                <a:cs typeface="ＭＳ Ｐゴシック"/>
              </a:rPr>
              <a:t> </a:t>
            </a:r>
            <a:r>
              <a:rPr lang="en-US" sz="1800" dirty="0" smtClean="0">
                <a:cs typeface="ＭＳ Ｐゴシック"/>
              </a:rPr>
              <a:t>10-Meters</a:t>
            </a:r>
            <a:r>
              <a:rPr lang="en-US" sz="1800" dirty="0">
                <a:cs typeface="ＭＳ Ｐゴシック"/>
              </a:rPr>
              <a:t>: SFI &gt; 100 or </a:t>
            </a:r>
            <a:r>
              <a:rPr lang="en-US" sz="1800" dirty="0" err="1">
                <a:cs typeface="ＭＳ Ｐゴシック"/>
              </a:rPr>
              <a:t>ssn</a:t>
            </a:r>
            <a:r>
              <a:rPr lang="en-US" sz="1800" dirty="0">
                <a:cs typeface="ＭＳ Ｐゴシック"/>
              </a:rPr>
              <a:t> &gt; 50</a:t>
            </a:r>
          </a:p>
          <a:p>
            <a:pPr marL="574675" lvl="1" indent="-117475" defTabSz="814388" eaLnBrk="0" hangingPunct="0">
              <a:lnSpc>
                <a:spcPct val="95000"/>
              </a:lnSpc>
              <a:spcBef>
                <a:spcPct val="50000"/>
              </a:spcBef>
              <a:buFont typeface="Tahoma" pitchFamily="34" charset="0"/>
              <a:buChar char="–"/>
            </a:pPr>
            <a:r>
              <a:rPr lang="en-US" sz="1800" dirty="0">
                <a:cs typeface="ＭＳ Ｐゴシック"/>
              </a:rPr>
              <a:t> 12-Meters: SFI &gt; 75 or </a:t>
            </a:r>
            <a:r>
              <a:rPr lang="en-US" sz="1800" dirty="0" err="1">
                <a:cs typeface="ＭＳ Ｐゴシック"/>
              </a:rPr>
              <a:t>ssn</a:t>
            </a:r>
            <a:r>
              <a:rPr lang="en-US" sz="1800" dirty="0">
                <a:cs typeface="ＭＳ Ｐゴシック"/>
              </a:rPr>
              <a:t> &gt; 35</a:t>
            </a:r>
          </a:p>
          <a:p>
            <a:pPr marL="574675" lvl="1" indent="-117475" defTabSz="814388" eaLnBrk="0" hangingPunct="0">
              <a:lnSpc>
                <a:spcPct val="95000"/>
              </a:lnSpc>
              <a:spcBef>
                <a:spcPct val="50000"/>
              </a:spcBef>
              <a:buFont typeface="Tahoma" pitchFamily="34" charset="0"/>
              <a:buChar char="–"/>
            </a:pPr>
            <a:r>
              <a:rPr lang="en-US" sz="1800" dirty="0">
                <a:cs typeface="ＭＳ Ｐゴシック"/>
              </a:rPr>
              <a:t> 15-Meters: SFI &gt; 50 or </a:t>
            </a:r>
            <a:r>
              <a:rPr lang="en-US" sz="1800" dirty="0" err="1">
                <a:cs typeface="ＭＳ Ｐゴシック"/>
              </a:rPr>
              <a:t>ssn</a:t>
            </a:r>
            <a:r>
              <a:rPr lang="en-US" sz="1800" dirty="0">
                <a:cs typeface="ＭＳ Ｐゴシック"/>
              </a:rPr>
              <a:t> &gt; </a:t>
            </a:r>
            <a:r>
              <a:rPr lang="en-US" sz="1800" dirty="0" smtClean="0">
                <a:cs typeface="ＭＳ Ｐゴシック"/>
              </a:rPr>
              <a:t>25</a:t>
            </a:r>
          </a:p>
          <a:p>
            <a:pPr defTabSz="814388" eaLnBrk="0" hangingPunct="0">
              <a:lnSpc>
                <a:spcPct val="95000"/>
              </a:lnSpc>
              <a:spcBef>
                <a:spcPct val="50000"/>
              </a:spcBef>
            </a:pPr>
            <a:r>
              <a:rPr lang="en-US" sz="1800" dirty="0" smtClean="0">
                <a:cs typeface="ＭＳ Ｐゴシック"/>
              </a:rPr>
              <a:t>All bands</a:t>
            </a:r>
            <a:endParaRPr lang="en-US" sz="1800" dirty="0">
              <a:cs typeface="ＭＳ Ｐゴシック"/>
            </a:endParaRPr>
          </a:p>
          <a:p>
            <a:pPr marL="236538" indent="-236538" defTabSz="814388" eaLnBrk="0" hangingPunct="0">
              <a:lnSpc>
                <a:spcPct val="95000"/>
              </a:lnSpc>
              <a:spcBef>
                <a:spcPct val="50000"/>
              </a:spcBef>
              <a:buFont typeface="Tahoma" pitchFamily="34" charset="0"/>
              <a:buChar char="–"/>
            </a:pPr>
            <a:r>
              <a:rPr lang="en-US" sz="2000" dirty="0" err="1" smtClean="0">
                <a:cs typeface="ＭＳ Ｐゴシック"/>
              </a:rPr>
              <a:t>Ap</a:t>
            </a:r>
            <a:r>
              <a:rPr lang="en-US" sz="2000" dirty="0" smtClean="0">
                <a:cs typeface="ＭＳ Ｐゴシック"/>
              </a:rPr>
              <a:t> </a:t>
            </a:r>
            <a:r>
              <a:rPr lang="en-US" sz="2000" dirty="0" smtClean="0">
                <a:cs typeface="ＭＳ Ｐゴシック"/>
              </a:rPr>
              <a:t>index less than 7 indicates quiet geomagnetic field</a:t>
            </a:r>
          </a:p>
          <a:p>
            <a:pPr marL="574675" lvl="1" indent="-117475" defTabSz="814388" eaLnBrk="0" hangingPunct="0">
              <a:lnSpc>
                <a:spcPct val="95000"/>
              </a:lnSpc>
              <a:spcBef>
                <a:spcPct val="50000"/>
              </a:spcBef>
              <a:buFont typeface="Tahoma" pitchFamily="34" charset="0"/>
              <a:buChar char="–"/>
            </a:pPr>
            <a:r>
              <a:rPr lang="en-US" sz="1600" dirty="0" smtClean="0">
                <a:cs typeface="ＭＳ Ｐゴシック"/>
              </a:rPr>
              <a:t> </a:t>
            </a:r>
            <a:r>
              <a:rPr lang="en-US" sz="1800" dirty="0" smtClean="0">
                <a:cs typeface="ＭＳ Ｐゴシック"/>
              </a:rPr>
              <a:t>Over </a:t>
            </a:r>
            <a:r>
              <a:rPr lang="en-US" sz="1800" dirty="0">
                <a:cs typeface="ＭＳ Ｐゴシック"/>
              </a:rPr>
              <a:t>the </a:t>
            </a:r>
            <a:r>
              <a:rPr lang="en-US" sz="1800" dirty="0" smtClean="0">
                <a:cs typeface="ＭＳ Ｐゴシック"/>
              </a:rPr>
              <a:t>pole paths (high </a:t>
            </a:r>
            <a:r>
              <a:rPr lang="en-US" sz="1800" dirty="0" smtClean="0">
                <a:cs typeface="ＭＳ Ｐゴシック"/>
              </a:rPr>
              <a:t>latitude) are best</a:t>
            </a:r>
            <a:endParaRPr lang="en-US" sz="1800" dirty="0">
              <a:cs typeface="ＭＳ Ｐゴシック"/>
            </a:endParaRPr>
          </a:p>
        </p:txBody>
      </p:sp>
      <p:pic>
        <p:nvPicPr>
          <p:cNvPr id="17412" name="Picture 7" descr="Activity chart"/>
          <p:cNvPicPr>
            <a:picLocks noChangeAspect="1" noChangeArrowheads="1"/>
          </p:cNvPicPr>
          <p:nvPr/>
        </p:nvPicPr>
        <p:blipFill>
          <a:blip r:embed="rId3" cstate="print"/>
          <a:srcRect/>
          <a:stretch>
            <a:fillRect/>
          </a:stretch>
        </p:blipFill>
        <p:spPr bwMode="auto">
          <a:xfrm>
            <a:off x="5051833" y="1854579"/>
            <a:ext cx="3887788" cy="3321050"/>
          </a:xfrm>
          <a:prstGeom prst="rect">
            <a:avLst/>
          </a:prstGeom>
          <a:noFill/>
          <a:ln w="9525">
            <a:noFill/>
            <a:miter lim="800000"/>
            <a:headEnd/>
            <a:tailEnd/>
          </a:ln>
        </p:spPr>
      </p:pic>
      <p:sp>
        <p:nvSpPr>
          <p:cNvPr id="17413" name="Rectangle 5"/>
          <p:cNvSpPr>
            <a:spLocks noChangeArrowheads="1"/>
          </p:cNvSpPr>
          <p:nvPr/>
        </p:nvSpPr>
        <p:spPr bwMode="auto">
          <a:xfrm>
            <a:off x="5363668" y="5355220"/>
            <a:ext cx="3515834" cy="400110"/>
          </a:xfrm>
          <a:prstGeom prst="rect">
            <a:avLst/>
          </a:prstGeom>
          <a:noFill/>
          <a:ln w="9525">
            <a:noFill/>
            <a:miter lim="800000"/>
            <a:headEnd/>
            <a:tailEnd/>
          </a:ln>
        </p:spPr>
        <p:txBody>
          <a:bodyPr wrap="none">
            <a:spAutoFit/>
          </a:bodyPr>
          <a:lstStyle/>
          <a:p>
            <a:r>
              <a:rPr lang="en-US" sz="2000" dirty="0">
                <a:solidFill>
                  <a:srgbClr val="00B0F0"/>
                </a:solidFill>
                <a:cs typeface="ＭＳ Ｐゴシック"/>
              </a:rPr>
              <a:t>http://www.solen.info/solar/</a:t>
            </a:r>
          </a:p>
        </p:txBody>
      </p:sp>
      <p:sp>
        <p:nvSpPr>
          <p:cNvPr id="7" name="TextBox 6"/>
          <p:cNvSpPr txBox="1"/>
          <p:nvPr/>
        </p:nvSpPr>
        <p:spPr>
          <a:xfrm>
            <a:off x="5091447" y="1383833"/>
            <a:ext cx="3902030" cy="384721"/>
          </a:xfrm>
          <a:prstGeom prst="rect">
            <a:avLst/>
          </a:prstGeom>
          <a:noFill/>
        </p:spPr>
        <p:txBody>
          <a:bodyPr wrap="none">
            <a:spAutoFit/>
          </a:bodyPr>
          <a:lstStyle/>
          <a:p>
            <a:pPr marL="236538" indent="-236538" defTabSz="814388" eaLnBrk="0" hangingPunct="0">
              <a:lnSpc>
                <a:spcPct val="95000"/>
              </a:lnSpc>
              <a:spcBef>
                <a:spcPct val="50000"/>
              </a:spcBef>
              <a:buClr>
                <a:schemeClr val="accent1"/>
              </a:buClr>
              <a:buSzPct val="100000"/>
              <a:defRPr/>
            </a:pPr>
            <a:r>
              <a:rPr lang="en-US" sz="2000" kern="0" dirty="0"/>
              <a:t>The Big Picture – SFI, SSN, </a:t>
            </a:r>
            <a:r>
              <a:rPr lang="en-US" sz="2000" kern="0" dirty="0" err="1"/>
              <a:t>Ap</a:t>
            </a:r>
            <a:endParaRPr lang="en-US" sz="2000" kern="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1243013" y="206375"/>
            <a:ext cx="7359650" cy="750888"/>
          </a:xfrm>
        </p:spPr>
        <p:txBody>
          <a:bodyPr/>
          <a:lstStyle/>
          <a:p>
            <a:r>
              <a:rPr lang="en-US" dirty="0" smtClean="0">
                <a:solidFill>
                  <a:schemeClr val="tx1"/>
                </a:solidFill>
              </a:rPr>
              <a:t>Propagation for Working DX – Best Time</a:t>
            </a:r>
            <a:endParaRPr lang="en-US" dirty="0" smtClean="0"/>
          </a:p>
        </p:txBody>
      </p:sp>
      <p:sp>
        <p:nvSpPr>
          <p:cNvPr id="12291" name="Content Placeholder 5"/>
          <p:cNvSpPr txBox="1">
            <a:spLocks/>
          </p:cNvSpPr>
          <p:nvPr/>
        </p:nvSpPr>
        <p:spPr bwMode="auto">
          <a:xfrm>
            <a:off x="314324" y="1439796"/>
            <a:ext cx="8448675" cy="1786004"/>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Ionosphere varies throughout the seasons</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Composition of the atmosphere changes throughout the year</a:t>
            </a:r>
          </a:p>
          <a:p>
            <a:pPr marL="1150938" lvl="2"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More F</a:t>
            </a:r>
            <a:r>
              <a:rPr lang="en-US" sz="1800" baseline="-25000" dirty="0" smtClean="0">
                <a:cs typeface="ＭＳ Ｐゴシック"/>
              </a:rPr>
              <a:t>2</a:t>
            </a:r>
            <a:r>
              <a:rPr lang="en-US" sz="1800" dirty="0" smtClean="0">
                <a:cs typeface="ＭＳ Ｐゴシック"/>
              </a:rPr>
              <a:t> region ionization targets (atomic oxygen) in the fall, winter and spring months in the northern hemisphere generally results in higher MUFs in these months</a:t>
            </a:r>
            <a:endParaRPr lang="en-US" sz="1800" dirty="0">
              <a:cs typeface="ＭＳ Ｐゴシック"/>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952" y="3314701"/>
            <a:ext cx="5688572" cy="3027619"/>
          </a:xfrm>
          <a:prstGeom prst="rect">
            <a:avLst/>
          </a:prstGeom>
        </p:spPr>
      </p:pic>
    </p:spTree>
    <p:extLst>
      <p:ext uri="{BB962C8B-B14F-4D97-AF65-F5344CB8AC3E}">
        <p14:creationId xmlns:p14="http://schemas.microsoft.com/office/powerpoint/2010/main" val="1097964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1243013" y="206375"/>
            <a:ext cx="7359650" cy="750888"/>
          </a:xfrm>
        </p:spPr>
        <p:txBody>
          <a:bodyPr/>
          <a:lstStyle/>
          <a:p>
            <a:r>
              <a:rPr lang="en-US" dirty="0" smtClean="0">
                <a:solidFill>
                  <a:schemeClr val="tx1"/>
                </a:solidFill>
              </a:rPr>
              <a:t>Propagation for Working DX – Best Time</a:t>
            </a:r>
            <a:endParaRPr lang="en-US" dirty="0" smtClean="0"/>
          </a:p>
        </p:txBody>
      </p:sp>
      <p:sp>
        <p:nvSpPr>
          <p:cNvPr id="12291" name="Content Placeholder 5"/>
          <p:cNvSpPr txBox="1">
            <a:spLocks/>
          </p:cNvSpPr>
          <p:nvPr/>
        </p:nvSpPr>
        <p:spPr bwMode="auto">
          <a:xfrm>
            <a:off x="314324" y="1338196"/>
            <a:ext cx="8448675" cy="5443604"/>
          </a:xfrm>
          <a:prstGeom prst="rect">
            <a:avLst/>
          </a:prstGeom>
          <a:noFill/>
          <a:ln w="9525">
            <a:noFill/>
            <a:miter lim="800000"/>
            <a:headEnd/>
            <a:tailEnd/>
          </a:ln>
        </p:spPr>
        <p:txBody>
          <a:bodyPr/>
          <a:lstStyle/>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Ionosphere varies throughout the day</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The MUF maximizes during the day and minimizes during the night – but not the same </a:t>
            </a:r>
            <a:r>
              <a:rPr lang="en-US" sz="2000" dirty="0" smtClean="0">
                <a:cs typeface="ＭＳ Ｐゴシック"/>
              </a:rPr>
              <a:t>values on </a:t>
            </a:r>
            <a:r>
              <a:rPr lang="en-US" sz="2000" dirty="0" smtClean="0">
                <a:cs typeface="ＭＳ Ｐゴシック"/>
              </a:rPr>
              <a:t>consecutive days</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Anomalies in the ionosphere</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smtClean="0">
                <a:cs typeface="ＭＳ Ｐゴシック"/>
              </a:rPr>
              <a:t>For example, there are three areas in the world where the MUF maximizes during the </a:t>
            </a:r>
            <a:r>
              <a:rPr lang="en-US" sz="2000" u="sng" dirty="0" smtClean="0">
                <a:cs typeface="ＭＳ Ｐゴシック"/>
              </a:rPr>
              <a:t>night</a:t>
            </a:r>
          </a:p>
          <a:p>
            <a:pPr marL="1150938" lvl="2" indent="-236538" defTabSz="814388" eaLnBrk="0" hangingPunct="0">
              <a:lnSpc>
                <a:spcPct val="95000"/>
              </a:lnSpc>
              <a:spcBef>
                <a:spcPct val="50000"/>
              </a:spcBef>
              <a:buClr>
                <a:schemeClr val="accent1"/>
              </a:buClr>
              <a:buSzPct val="100000"/>
              <a:buFont typeface="Arial" pitchFamily="34" charset="0"/>
              <a:buChar char="•"/>
            </a:pPr>
            <a:r>
              <a:rPr lang="en-US" sz="1800" dirty="0" smtClean="0">
                <a:cs typeface="ＭＳ Ｐゴシック"/>
              </a:rPr>
              <a:t>Around Japan, off the northeast coast of North America and over the Weddell Sea near Antarctica</a:t>
            </a:r>
          </a:p>
          <a:p>
            <a:pPr marL="236538" indent="-236538" defTabSz="814388" eaLnBrk="0" hangingPunct="0">
              <a:lnSpc>
                <a:spcPct val="95000"/>
              </a:lnSpc>
              <a:spcBef>
                <a:spcPct val="50000"/>
              </a:spcBef>
              <a:buClr>
                <a:schemeClr val="accent1"/>
              </a:buClr>
              <a:buSzPct val="100000"/>
              <a:buFont typeface="Arial" pitchFamily="34" charset="0"/>
              <a:buChar char="•"/>
            </a:pPr>
            <a:r>
              <a:rPr lang="en-US" sz="2400" dirty="0" smtClean="0">
                <a:cs typeface="ＭＳ Ｐゴシック"/>
              </a:rPr>
              <a:t>So how do you make sense of all this variability?</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smtClean="0">
                <a:solidFill>
                  <a:srgbClr val="00B050"/>
                </a:solidFill>
                <a:cs typeface="ＭＳ Ｐゴシック"/>
              </a:rPr>
              <a:t>On the lower bands, the best times are when the path is in darkness – especially around sunrise/sunset times</a:t>
            </a:r>
          </a:p>
          <a:p>
            <a:pPr marL="693738" lvl="1" indent="-236538" defTabSz="814388" eaLnBrk="0" hangingPunct="0">
              <a:lnSpc>
                <a:spcPct val="95000"/>
              </a:lnSpc>
              <a:spcBef>
                <a:spcPct val="50000"/>
              </a:spcBef>
              <a:buClr>
                <a:schemeClr val="accent1"/>
              </a:buClr>
              <a:buSzPct val="100000"/>
              <a:buFont typeface="Arial" pitchFamily="34" charset="0"/>
              <a:buChar char="•"/>
            </a:pPr>
            <a:r>
              <a:rPr lang="en-US" sz="2000" dirty="0" smtClean="0">
                <a:solidFill>
                  <a:srgbClr val="00B050"/>
                </a:solidFill>
                <a:cs typeface="ＭＳ Ｐゴシック"/>
              </a:rPr>
              <a:t>On the higher bands, the best times are when the path is mostly in daylight – in other words, point your antenna towards the Sun</a:t>
            </a: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20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18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1800" dirty="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18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1800" dirty="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1800" dirty="0" smtClean="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1800" dirty="0">
              <a:cs typeface="ＭＳ Ｐゴシック"/>
            </a:endParaRPr>
          </a:p>
          <a:p>
            <a:pPr marL="693738" lvl="1" indent="-236538" defTabSz="814388" eaLnBrk="0" hangingPunct="0">
              <a:lnSpc>
                <a:spcPct val="95000"/>
              </a:lnSpc>
              <a:spcBef>
                <a:spcPct val="50000"/>
              </a:spcBef>
              <a:buClr>
                <a:schemeClr val="accent1"/>
              </a:buClr>
              <a:buSzPct val="100000"/>
              <a:buFont typeface="Arial" pitchFamily="34" charset="0"/>
              <a:buChar char="•"/>
            </a:pPr>
            <a:endParaRPr lang="en-US" sz="1800" dirty="0">
              <a:cs typeface="ＭＳ Ｐゴシック"/>
            </a:endParaRPr>
          </a:p>
        </p:txBody>
      </p:sp>
    </p:spTree>
    <p:extLst>
      <p:ext uri="{BB962C8B-B14F-4D97-AF65-F5344CB8AC3E}">
        <p14:creationId xmlns:p14="http://schemas.microsoft.com/office/powerpoint/2010/main" val="519805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XU Template">
  <a:themeElements>
    <a:clrScheme name="Cisco2003Template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fontScheme name="Cisco2003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sco2003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sco2003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isco2003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sco2003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sco2003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sco2003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isco2003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isco2003Template 8">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FF9900"/>
        </a:hlink>
        <a:folHlink>
          <a:srgbClr val="FF9900"/>
        </a:folHlink>
      </a:clrScheme>
      <a:clrMap bg1="lt1" tx1="dk1" bg2="lt2" tx2="dk2" accent1="accent1" accent2="accent2" accent3="accent3" accent4="accent4" accent5="accent5" accent6="accent6" hlink="hlink" folHlink="folHlink"/>
    </a:extraClrScheme>
    <a:extraClrScheme>
      <a:clrScheme name="Cisco2003Template 9">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Cisco2003Template 10">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Cisco2003Template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Cisco2003_template_Q104_4</Template>
  <TotalTime>22091</TotalTime>
  <Words>1900</Words>
  <Application>Microsoft Office PowerPoint</Application>
  <PresentationFormat>On-screen Show (4:3)</PresentationFormat>
  <Paragraphs>239</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Neurochrome</vt:lpstr>
      <vt:lpstr>Tahoma</vt:lpstr>
      <vt:lpstr>Times New Roman</vt:lpstr>
      <vt:lpstr>DXU Template</vt:lpstr>
      <vt:lpstr>PowerPoint Presentation</vt:lpstr>
      <vt:lpstr>PowerPoint Presentation</vt:lpstr>
      <vt:lpstr>Carl Luetzelschwab K9LA</vt:lpstr>
      <vt:lpstr>Propagation for Working DX</vt:lpstr>
      <vt:lpstr>Propagation for Working DX – Best Time</vt:lpstr>
      <vt:lpstr>Propagation for Working DX – Best Time</vt:lpstr>
      <vt:lpstr>Propagation for Working DX – Best Time</vt:lpstr>
      <vt:lpstr>Propagation for Working DX – Best Time</vt:lpstr>
      <vt:lpstr>Propagation for Working DX – Best Time</vt:lpstr>
      <vt:lpstr>Propagation for Working DX – Best Time</vt:lpstr>
      <vt:lpstr>Propagation for Working DX – Best Time</vt:lpstr>
      <vt:lpstr>Propagation for Working DX – Which Way</vt:lpstr>
      <vt:lpstr>Propagation for Working DX – Which Way (azimuth)</vt:lpstr>
      <vt:lpstr>Propagation for Working DX – Which Way (azimuth)</vt:lpstr>
      <vt:lpstr>Propagation for Working DX – Which Way (azimuth)</vt:lpstr>
      <vt:lpstr>Propagation for Working DX – Which Way (az)</vt:lpstr>
      <vt:lpstr>Propagation for Working DX – Which Way (elevation)</vt:lpstr>
      <vt:lpstr>Propagation for Working DX – Which Way (elevation)</vt:lpstr>
      <vt:lpstr>Propagation for Working DX – Which Way (elevation)</vt:lpstr>
      <vt:lpstr>Propagation for Working DX – Disturbances</vt:lpstr>
      <vt:lpstr>Propagation for Working DX – Disturbances</vt:lpstr>
      <vt:lpstr>Propagation for Working DX – Disturbances</vt:lpstr>
      <vt:lpstr>Propagation for Working DX – Summary</vt:lpstr>
    </vt:vector>
  </TitlesOfParts>
  <Company>Cisco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Sauerhaft</dc:creator>
  <cp:lastModifiedBy>Carl Luetzelschwab</cp:lastModifiedBy>
  <cp:revision>693</cp:revision>
  <cp:lastPrinted>2012-03-23T22:12:51Z</cp:lastPrinted>
  <dcterms:created xsi:type="dcterms:W3CDTF">2014-03-03T00:01:46Z</dcterms:created>
  <dcterms:modified xsi:type="dcterms:W3CDTF">2014-03-18T13:35:23Z</dcterms:modified>
</cp:coreProperties>
</file>