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786" r:id="rId1"/>
  </p:sldMasterIdLst>
  <p:notesMasterIdLst>
    <p:notesMasterId r:id="rId19"/>
  </p:notesMasterIdLst>
  <p:handoutMasterIdLst>
    <p:handoutMasterId r:id="rId20"/>
  </p:handoutMasterIdLst>
  <p:sldIdLst>
    <p:sldId id="1222" r:id="rId2"/>
    <p:sldId id="1208" r:id="rId3"/>
    <p:sldId id="1228" r:id="rId4"/>
    <p:sldId id="1229" r:id="rId5"/>
    <p:sldId id="1237" r:id="rId6"/>
    <p:sldId id="1236" r:id="rId7"/>
    <p:sldId id="1227" r:id="rId8"/>
    <p:sldId id="1232" r:id="rId9"/>
    <p:sldId id="1230" r:id="rId10"/>
    <p:sldId id="1231" r:id="rId11"/>
    <p:sldId id="1233" r:id="rId12"/>
    <p:sldId id="1234" r:id="rId13"/>
    <p:sldId id="1240" r:id="rId14"/>
    <p:sldId id="1238" r:id="rId15"/>
    <p:sldId id="1235" r:id="rId16"/>
    <p:sldId id="1239" r:id="rId17"/>
    <p:sldId id="1204" r:id="rId18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1pPr>
    <a:lvl2pPr marL="4572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2pPr>
    <a:lvl3pPr marL="9144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3pPr>
    <a:lvl4pPr marL="13716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4pPr>
    <a:lvl5pPr marL="18288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5pPr>
    <a:lvl6pPr marL="22860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6pPr>
    <a:lvl7pPr marL="27432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7pPr>
    <a:lvl8pPr marL="32004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8pPr>
    <a:lvl9pPr marL="36576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9pPr>
  </p:defaultTextStyle>
  <p:extLst>
    <p:ext uri="{521415D9-36F7-43E2-AB2F-B90AF26B5E84}">
      <p14:sectionLst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<p14:section name="Default Section" id="{484495D2-4FC5-224A-8F00-1BA5D5EA87EF}">
          <p14:sldIdLst>
            <p14:sldId id="1195"/>
            <p14:sldId id="1200"/>
            <p14:sldId id="1196"/>
            <p14:sldId id="1213"/>
            <p14:sldId id="1212"/>
            <p14:sldId id="1221"/>
            <p14:sldId id="1199"/>
            <p14:sldId id="1207"/>
            <p14:sldId id="1215"/>
            <p14:sldId id="1216"/>
            <p14:sldId id="1219"/>
            <p14:sldId id="1222"/>
            <p14:sldId id="1208"/>
            <p14:sldId id="1228"/>
            <p14:sldId id="1229"/>
            <p14:sldId id="1237"/>
            <p14:sldId id="1236"/>
            <p14:sldId id="1227"/>
            <p14:sldId id="1232"/>
            <p14:sldId id="1230"/>
            <p14:sldId id="1231"/>
            <p14:sldId id="1233"/>
            <p14:sldId id="1234"/>
            <p14:sldId id="1240"/>
            <p14:sldId id="1238"/>
            <p14:sldId id="1235"/>
            <p14:sldId id="1239"/>
            <p14:sldId id="1204"/>
            <p14:sldId id="1223"/>
            <p14:sldId id="1211"/>
            <p14:sldId id="1217"/>
            <p14:sldId id="1218"/>
            <p14:sldId id="1225"/>
            <p14:sldId id="1201"/>
            <p14:sldId id="1198"/>
            <p14:sldId id="1224"/>
            <p14:sldId id="1210"/>
            <p14:sldId id="1205"/>
            <p14:sldId id="1220"/>
          </p14:sldIdLst>
        </p14:section>
      </p14:sectionLst>
    </p:ex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1616">
          <p15:clr>
            <a:srgbClr val="A4A3A4"/>
          </p15:clr>
        </p15:guide>
        <p15:guide id="2" pos="778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957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1A8FA6"/>
    <a:srgbClr val="355876"/>
    <a:srgbClr val="000001"/>
    <a:srgbClr val="240489"/>
    <a:srgbClr val="348906"/>
    <a:srgbClr val="001424"/>
    <a:srgbClr val="5D5F5E"/>
    <a:srgbClr val="567895"/>
    <a:srgbClr val="62E824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4241" autoAdjust="0"/>
    <p:restoredTop sz="95565" autoAdjust="0"/>
  </p:normalViewPr>
  <p:slideViewPr>
    <p:cSldViewPr snapToGrid="0" showGuides="1">
      <p:cViewPr varScale="1">
        <p:scale>
          <a:sx n="141" d="100"/>
          <a:sy n="141" d="100"/>
        </p:scale>
        <p:origin x="-1504" y="0"/>
      </p:cViewPr>
      <p:guideLst>
        <p:guide orient="horz" pos="1616"/>
        <p:guide pos="7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-4992" y="-1280"/>
      </p:cViewPr>
      <p:guideLst>
        <p:guide orient="horz" pos="2957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84" cy="46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3" tIns="47237" rIns="94473" bIns="47237" numCol="1" anchor="t" anchorCtr="0" compatLnSpc="1">
            <a:prstTxWarp prst="textNoShape">
              <a:avLst/>
            </a:prstTxWarp>
          </a:bodyPr>
          <a:lstStyle>
            <a:lvl1pPr defTabSz="945159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591" y="0"/>
            <a:ext cx="3076884" cy="46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3" tIns="47237" rIns="94473" bIns="47237" numCol="1" anchor="t" anchorCtr="0" compatLnSpc="1">
            <a:prstTxWarp prst="textNoShape">
              <a:avLst/>
            </a:prstTxWarp>
          </a:bodyPr>
          <a:lstStyle>
            <a:lvl1pPr algn="r" defTabSz="945159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0025"/>
            <a:ext cx="3076884" cy="46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3" tIns="47237" rIns="94473" bIns="47237" numCol="1" anchor="b" anchorCtr="0" compatLnSpc="1">
            <a:prstTxWarp prst="textNoShape">
              <a:avLst/>
            </a:prstTxWarp>
          </a:bodyPr>
          <a:lstStyle>
            <a:lvl1pPr defTabSz="945159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591" y="8920025"/>
            <a:ext cx="3076884" cy="46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73" tIns="47237" rIns="94473" bIns="47237" numCol="1" anchor="b" anchorCtr="0" compatLnSpc="1">
            <a:prstTxWarp prst="textNoShape">
              <a:avLst/>
            </a:prstTxWarp>
          </a:bodyPr>
          <a:lstStyle>
            <a:lvl1pPr algn="r" defTabSz="945159" eaLnBrk="0" hangingPunct="0">
              <a:defRPr sz="1200" b="0"/>
            </a:lvl1pPr>
          </a:lstStyle>
          <a:p>
            <a:fld id="{F4DEEF23-2811-4F41-924E-0DE039015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1258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725988" cy="3546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15"/>
          <p:cNvSpPr>
            <a:spLocks noChangeArrowheads="1"/>
          </p:cNvSpPr>
          <p:nvPr/>
        </p:nvSpPr>
        <p:spPr bwMode="auto">
          <a:xfrm>
            <a:off x="57692" y="9030249"/>
            <a:ext cx="6945426" cy="22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363" tIns="51600" rIns="98363" bIns="51600">
            <a:prstTxWarp prst="textNoShape">
              <a:avLst/>
            </a:prstTxWarp>
            <a:spAutoFit/>
          </a:bodyPr>
          <a:lstStyle/>
          <a:p>
            <a:pPr defTabSz="629031" eaLnBrk="0" hangingPunct="0">
              <a:tabLst>
                <a:tab pos="2454834" algn="l"/>
                <a:tab pos="4967732" algn="l"/>
              </a:tabLst>
            </a:pPr>
            <a:r>
              <a:rPr lang="en-US" sz="800"/>
              <a:t>© 2002, Cisco Systems, Inc. </a:t>
            </a:r>
          </a:p>
        </p:txBody>
      </p:sp>
      <p:sp>
        <p:nvSpPr>
          <p:cNvPr id="8196" name="Line 16"/>
          <p:cNvSpPr>
            <a:spLocks noChangeShapeType="1"/>
          </p:cNvSpPr>
          <p:nvPr/>
        </p:nvSpPr>
        <p:spPr bwMode="auto">
          <a:xfrm>
            <a:off x="157050" y="9044836"/>
            <a:ext cx="6778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2903" tIns="46452" rIns="92903" bIns="46452" anchor="ctr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 sz="300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77841" name="Rectangle 1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43194" y="8921645"/>
            <a:ext cx="830118" cy="29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50" tIns="0" rIns="193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 b="0"/>
            </a:lvl1pPr>
          </a:lstStyle>
          <a:p>
            <a:fld id="{2C2F1268-DAA7-5B4A-BBED-1B1085CC18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7842" name="Rectangle 1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476" y="4472169"/>
            <a:ext cx="5184230" cy="42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193" tIns="37096" rIns="74193" bIns="37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64592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8275" indent="-168275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1pPr>
    <a:lvl2pPr marL="5794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2pPr>
    <a:lvl3pPr marL="1027113" indent="-1127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3pPr>
    <a:lvl4pPr marL="14938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4pPr>
    <a:lvl5pPr marL="19431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8764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87640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these programs to help validate data. DXCC entities, Counties, Grid Squares,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76949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Saxton story.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438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Custom Layout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35075" y="18542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2_Blank">
    <p:bg>
      <p:bgPr>
        <a:solidFill>
          <a:srgbClr val="35587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3_Blank">
    <p:bg>
      <p:bgPr>
        <a:gradFill flip="none" rotWithShape="1">
          <a:gsLst>
            <a:gs pos="4000">
              <a:srgbClr val="355876">
                <a:alpha val="80000"/>
              </a:srgbClr>
            </a:gs>
            <a:gs pos="95000">
              <a:srgbClr val="FFFFFF">
                <a:alpha val="8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Blank">
    <p:bg>
      <p:bgPr>
        <a:gradFill flip="none" rotWithShape="1">
          <a:gsLst>
            <a:gs pos="0">
              <a:srgbClr val="355876">
                <a:alpha val="80000"/>
                <a:lumMod val="60000"/>
                <a:lumOff val="40000"/>
              </a:srgbClr>
            </a:gs>
            <a:gs pos="51000">
              <a:srgbClr val="FFFFFF">
                <a:alpha val="93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783081" y="431801"/>
            <a:ext cx="5867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b="0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DX Chase: It Takes Two to Tango</a:t>
            </a:r>
            <a:endParaRPr lang="en-US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Blank">
    <p:bg>
      <p:bgPr>
        <a:gradFill flip="none" rotWithShape="1">
          <a:gsLst>
            <a:gs pos="0">
              <a:srgbClr val="355876">
                <a:alpha val="80000"/>
                <a:lumMod val="60000"/>
                <a:lumOff val="40000"/>
              </a:srgbClr>
            </a:gs>
            <a:gs pos="51000">
              <a:srgbClr val="FFFFFF">
                <a:alpha val="93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1545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-3175" y="1033462"/>
            <a:ext cx="9147175" cy="242888"/>
          </a:xfrm>
          <a:custGeom>
            <a:avLst/>
            <a:gdLst>
              <a:gd name="T0" fmla="*/ 0 w 5762"/>
              <a:gd name="T1" fmla="*/ 153 h 153"/>
              <a:gd name="T2" fmla="*/ 0 w 5762"/>
              <a:gd name="T3" fmla="*/ 72 h 153"/>
              <a:gd name="T4" fmla="*/ 3846 w 5762"/>
              <a:gd name="T5" fmla="*/ 71 h 153"/>
              <a:gd name="T6" fmla="*/ 3913 w 5762"/>
              <a:gd name="T7" fmla="*/ 0 h 153"/>
              <a:gd name="T8" fmla="*/ 5762 w 5762"/>
              <a:gd name="T9" fmla="*/ 0 h 153"/>
              <a:gd name="T10" fmla="*/ 5761 w 5762"/>
              <a:gd name="T11" fmla="*/ 153 h 153"/>
              <a:gd name="T12" fmla="*/ 0 w 5762"/>
              <a:gd name="T13" fmla="*/ 153 h 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2" h="153">
                <a:moveTo>
                  <a:pt x="0" y="153"/>
                </a:moveTo>
                <a:lnTo>
                  <a:pt x="0" y="72"/>
                </a:lnTo>
                <a:lnTo>
                  <a:pt x="3846" y="71"/>
                </a:lnTo>
                <a:lnTo>
                  <a:pt x="3913" y="0"/>
                </a:lnTo>
                <a:lnTo>
                  <a:pt x="5762" y="0"/>
                </a:lnTo>
                <a:lnTo>
                  <a:pt x="5761" y="153"/>
                </a:lnTo>
                <a:lnTo>
                  <a:pt x="0" y="153"/>
                </a:lnTo>
                <a:close/>
              </a:path>
            </a:pathLst>
          </a:custGeom>
          <a:solidFill>
            <a:srgbClr val="567895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73025" tIns="36512" rIns="73025" bIns="36512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3000" dirty="0" smtClean="0">
                <a:latin typeface="Neurochrome" pitchFamily="2" charset="0"/>
                <a:ea typeface="+mn-ea"/>
                <a:cs typeface="+mn-cs"/>
              </a:rPr>
              <a:t>                                                                                 </a:t>
            </a:r>
            <a:endParaRPr lang="en-US" sz="3000" dirty="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2375" y="996950"/>
            <a:ext cx="2513013" cy="286232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0" dirty="0" smtClean="0">
                <a:solidFill>
                  <a:schemeClr val="bg1"/>
                </a:solidFill>
              </a:rPr>
              <a:t>DXUniversity – Visalia 2016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5725" y="196850"/>
            <a:ext cx="6824663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title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720850"/>
            <a:ext cx="72199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</a:t>
            </a:r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		Second Level</a:t>
            </a:r>
          </a:p>
          <a:p>
            <a:pPr lvl="0"/>
            <a:r>
              <a:rPr lang="en-US" dirty="0" smtClean="0"/>
              <a:t>			Third Level</a:t>
            </a:r>
          </a:p>
          <a:p>
            <a:pPr lvl="0"/>
            <a:r>
              <a:rPr lang="en-US" dirty="0" smtClean="0"/>
              <a:t>				Fourth Level</a:t>
            </a:r>
          </a:p>
          <a:p>
            <a:pPr lvl="0"/>
            <a:r>
              <a:rPr lang="en-US" dirty="0" smtClean="0"/>
              <a:t>					Fifth </a:t>
            </a:r>
            <a:r>
              <a:rPr lang="en-US" dirty="0"/>
              <a:t>Level</a:t>
            </a:r>
          </a:p>
        </p:txBody>
      </p:sp>
      <p:pic>
        <p:nvPicPr>
          <p:cNvPr id="3082" name="Picture 13" descr="Iconic column redone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2725" y="122238"/>
            <a:ext cx="10382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63881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5184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988300" y="1016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79400" y="1651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9" r:id="rId2"/>
    <p:sldLayoutId id="2147483791" r:id="rId3"/>
    <p:sldLayoutId id="2147483792" r:id="rId4"/>
    <p:sldLayoutId id="2147483799" r:id="rId5"/>
    <p:sldLayoutId id="2147483801" r:id="rId6"/>
    <p:sldLayoutId id="2147483851" r:id="rId7"/>
    <p:sldLayoutId id="2147483838" r:id="rId8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accent1"/>
        </a:buClr>
        <a:buSzPct val="100000"/>
        <a:buFontTx/>
        <a:buNone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2pPr>
      <a:lvl3pPr marL="914400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5pPr>
      <a:lvl6pPr marL="20621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6pPr>
      <a:lvl7pPr marL="25193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7pPr>
      <a:lvl8pPr marL="29765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8pPr>
      <a:lvl9pPr marL="34337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2319338" y="236538"/>
            <a:ext cx="6824662" cy="750887"/>
          </a:xfrm>
        </p:spPr>
        <p:txBody>
          <a:bodyPr/>
          <a:lstStyle/>
          <a:p>
            <a:r>
              <a:rPr lang="en-US" dirty="0" smtClean="0"/>
              <a:t>Jed W. Petrovich, AD7KG</a:t>
            </a:r>
            <a:endParaRPr lang="en-US" dirty="0"/>
          </a:p>
        </p:txBody>
      </p:sp>
      <p:pic>
        <p:nvPicPr>
          <p:cNvPr id="1026" name="Picture 2" descr="http://www.dxuniversity.com/images/presenters/AD7KG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821871" y="2020488"/>
            <a:ext cx="2984183" cy="2235041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3684" y="4885002"/>
            <a:ext cx="89033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 Data: Integrity and Preservation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Electronic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Computers Fail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Mechanical Hard Drives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Solid State Drives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Disaster Recovery Plan</a:t>
            </a:r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069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Local Backups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795337" lvl="1" indent="-457200">
              <a:buFont typeface="Arial"/>
              <a:buChar char="•"/>
            </a:pPr>
            <a:r>
              <a:rPr lang="en-US" dirty="0" smtClean="0"/>
              <a:t>External Disks</a:t>
            </a:r>
          </a:p>
          <a:p>
            <a:pPr marL="795337" lvl="1" indent="-457200">
              <a:buFont typeface="Arial"/>
              <a:buChar char="•"/>
            </a:pPr>
            <a:r>
              <a:rPr lang="en-US" dirty="0" smtClean="0"/>
              <a:t>Flash Cards/Memory Sticks</a:t>
            </a:r>
            <a:endParaRPr lang="en-US" dirty="0"/>
          </a:p>
          <a:p>
            <a:pPr marL="795337" lvl="1" indent="-457200">
              <a:buFont typeface="Arial"/>
              <a:buChar char="•"/>
            </a:pPr>
            <a:r>
              <a:rPr lang="en-US" dirty="0" smtClean="0"/>
              <a:t>CD/DVD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Ink Issues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Archive Quality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Future Hardware</a:t>
            </a:r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037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Cloud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135062" lvl="2" indent="-457200">
              <a:buFont typeface="Arial"/>
              <a:buChar char="•"/>
            </a:pPr>
            <a:r>
              <a:rPr lang="en-US" dirty="0" smtClean="0"/>
              <a:t>Google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OneDrive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err="1" smtClean="0"/>
              <a:t>iCloud</a:t>
            </a:r>
            <a:endParaRPr lang="en-US" dirty="0" smtClean="0"/>
          </a:p>
          <a:p>
            <a:pPr marL="1135062" lvl="2" indent="-457200">
              <a:buFont typeface="Arial"/>
              <a:buChar char="•"/>
            </a:pPr>
            <a:r>
              <a:rPr lang="en-US" dirty="0" err="1" smtClean="0"/>
              <a:t>Dropbox</a:t>
            </a:r>
            <a:endParaRPr lang="en-US" dirty="0" smtClean="0"/>
          </a:p>
          <a:p>
            <a:pPr marL="1474787" lvl="3" indent="-457200">
              <a:buFont typeface="Arial"/>
              <a:buChar char="•"/>
            </a:pPr>
            <a:r>
              <a:rPr lang="en-US" dirty="0" smtClean="0"/>
              <a:t>History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“Live” Cloud storage not recommended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498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Cloud Storage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135062" lvl="2" indent="-457200">
              <a:buFont typeface="Arial"/>
              <a:buChar char="•"/>
            </a:pPr>
            <a:r>
              <a:rPr lang="en-US" dirty="0" err="1" smtClean="0"/>
              <a:t>LoTW</a:t>
            </a:r>
            <a:endParaRPr lang="en-US" dirty="0" smtClean="0"/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Club Log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Other online logs</a:t>
            </a:r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04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Disk Imaging/Cloning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135062" lvl="2" indent="-457200">
              <a:buFont typeface="Arial"/>
              <a:buChar char="•"/>
            </a:pPr>
            <a:r>
              <a:rPr lang="en-US" dirty="0" err="1" smtClean="0"/>
              <a:t>Macrium</a:t>
            </a:r>
            <a:r>
              <a:rPr lang="en-US" dirty="0" smtClean="0"/>
              <a:t> Reflect</a:t>
            </a:r>
          </a:p>
          <a:p>
            <a:pPr marL="1474787" lvl="3" indent="-457200">
              <a:buFont typeface="Arial"/>
              <a:buChar char="•"/>
            </a:pPr>
            <a:r>
              <a:rPr lang="en-US" dirty="0" smtClean="0"/>
              <a:t>Free/Paid</a:t>
            </a:r>
          </a:p>
          <a:p>
            <a:pPr marL="1474787" lvl="3" indent="-457200">
              <a:buFont typeface="Arial"/>
              <a:buChar char="•"/>
            </a:pPr>
            <a:r>
              <a:rPr lang="en-US" dirty="0" smtClean="0"/>
              <a:t>Incremental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err="1" smtClean="0"/>
              <a:t>Clonezilla</a:t>
            </a:r>
            <a:endParaRPr lang="en-US" dirty="0" smtClean="0"/>
          </a:p>
          <a:p>
            <a:pPr marL="1474787" lvl="3" indent="-457200">
              <a:buFont typeface="Arial"/>
              <a:buChar char="•"/>
            </a:pPr>
            <a:r>
              <a:rPr lang="en-US" dirty="0" smtClean="0"/>
              <a:t>Open Source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Storing Image Files</a:t>
            </a:r>
          </a:p>
          <a:p>
            <a:pPr marL="1135062" lvl="2" indent="-457200">
              <a:buFont typeface="Arial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859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Online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135062" lvl="2" indent="-457200">
              <a:buFont typeface="Arial"/>
              <a:buChar char="•"/>
            </a:pPr>
            <a:r>
              <a:rPr lang="en-US" dirty="0" smtClean="0"/>
              <a:t>Remote Storage Advantages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err="1" smtClean="0"/>
              <a:t>Mozy</a:t>
            </a:r>
            <a:endParaRPr lang="en-US" dirty="0" smtClean="0"/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Carbonite</a:t>
            </a:r>
          </a:p>
          <a:p>
            <a:pPr marL="1135062" lvl="2" indent="-457200">
              <a:buFont typeface="Arial"/>
              <a:buChar char="•"/>
            </a:pPr>
            <a:r>
              <a:rPr lang="en-US" dirty="0" smtClean="0"/>
              <a:t>Other Services</a:t>
            </a:r>
          </a:p>
          <a:p>
            <a:pPr marL="1135062" lvl="2" indent="-457200">
              <a:buFont typeface="Arial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74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1135062" lvl="2" indent="-457200">
              <a:buFont typeface="Arial"/>
              <a:buChar char="•"/>
            </a:pPr>
            <a:r>
              <a:rPr lang="en-US" dirty="0" smtClean="0"/>
              <a:t>Questions?</a:t>
            </a:r>
          </a:p>
          <a:p>
            <a:pPr marL="1135062" lvl="2" indent="-457200">
              <a:buFont typeface="Arial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5305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7525" y="1780850"/>
            <a:ext cx="5431150" cy="413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2319338" y="236538"/>
            <a:ext cx="6824662" cy="750887"/>
          </a:xfrm>
        </p:spPr>
        <p:txBody>
          <a:bodyPr/>
          <a:lstStyle/>
          <a:p>
            <a:r>
              <a:rPr lang="en-US" dirty="0" smtClean="0"/>
              <a:t>Jed W. Petrovich, AD7KG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28493" y="1666875"/>
            <a:ext cx="5191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/>
              <a:t>First licensed October 2005 and earned both General and Extra Class licenses in October of 2006</a:t>
            </a:r>
            <a:r>
              <a:rPr lang="en-US" sz="2000" b="0" dirty="0" smtClean="0"/>
              <a:t>.</a:t>
            </a:r>
          </a:p>
          <a:p>
            <a:endParaRPr lang="en-US" sz="2000" b="0" dirty="0"/>
          </a:p>
          <a:p>
            <a:r>
              <a:rPr lang="en-US" sz="2000" b="0" dirty="0" smtClean="0"/>
              <a:t>Awards: DXCC, 5B DXCC, WAZ, UDXA DXer of the Year, 2011, 2014</a:t>
            </a:r>
          </a:p>
          <a:p>
            <a:endParaRPr lang="en-US" sz="2000" b="0" dirty="0"/>
          </a:p>
          <a:p>
            <a:r>
              <a:rPr lang="en-US" sz="2000" b="0" dirty="0" smtClean="0"/>
              <a:t>UDXA Leadership: President 2009, 2010. Past President 2011. Vice President 2013. Field Day Chair 2008, 2009, 2013, 2014, 2015, 2016.</a:t>
            </a:r>
          </a:p>
          <a:p>
            <a:endParaRPr lang="en-US" sz="2000" b="0" dirty="0"/>
          </a:p>
          <a:p>
            <a:r>
              <a:rPr lang="en-US" sz="2000" b="0" dirty="0" smtClean="0"/>
              <a:t>Portable operating activities: UDXA Field Day 2006 to 2015. 7th Area QSO Party 2007 to 2015. NPOTA 2016.</a:t>
            </a:r>
            <a:endParaRPr lang="en-US" sz="2000" b="0" dirty="0"/>
          </a:p>
        </p:txBody>
      </p:sp>
      <p:pic>
        <p:nvPicPr>
          <p:cNvPr id="1026" name="Picture 2" descr="http://www.dxuniversity.com/images/presenters/AD7KG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90346" y="2432999"/>
            <a:ext cx="2984183" cy="2235041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0346" y="4668040"/>
            <a:ext cx="2984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 smtClean="0"/>
              <a:t>ARRL Field Day 2006</a:t>
            </a: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</a:t>
            </a:r>
            <a:r>
              <a:rPr lang="en-US" dirty="0"/>
              <a:t>–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Data </a:t>
            </a:r>
            <a:r>
              <a:rPr lang="en-US" dirty="0"/>
              <a:t>integrity refers to the overall completeness, accuracy and consistency of data. This can be indicated by the absence of alteration between two instances or between two updates of a data record, meaning data is intact and unchanged.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0123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</a:t>
            </a:r>
            <a:r>
              <a:rPr lang="en-US" dirty="0"/>
              <a:t>– </a:t>
            </a:r>
            <a:r>
              <a:rPr lang="en-US" dirty="0" smtClean="0"/>
              <a:t>Definition</a:t>
            </a:r>
            <a:endParaRPr lang="en-US" dirty="0"/>
          </a:p>
        </p:txBody>
      </p:sp>
      <p:pic>
        <p:nvPicPr>
          <p:cNvPr id="4" name="Content Placeholder 3" descr="GarbageInOut.jpg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5808" r="5808"/>
          <a:stretch>
            <a:fillRect/>
          </a:stretch>
        </p:blipFill>
        <p:spPr/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7681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</a:t>
            </a:r>
            <a:r>
              <a:rPr lang="en-US" dirty="0"/>
              <a:t>– </a:t>
            </a:r>
            <a:r>
              <a:rPr lang="en-US" dirty="0" smtClean="0"/>
              <a:t>Electrical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Electrical Wiring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Overloading Circuits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Surge Protection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Battery Backup (UPS)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60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</a:t>
            </a:r>
            <a:r>
              <a:rPr lang="en-US" dirty="0"/>
              <a:t>– </a:t>
            </a:r>
            <a:r>
              <a:rPr lang="en-US" dirty="0" smtClean="0"/>
              <a:t>Computer Hardware</a:t>
            </a:r>
            <a:endParaRPr lang="en-US" dirty="0"/>
          </a:p>
        </p:txBody>
      </p:sp>
      <p:pic>
        <p:nvPicPr>
          <p:cNvPr id="8" name="Content Placeholder 7" descr="CarRepair.jpg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-14261" r="-14261"/>
          <a:stretch>
            <a:fillRect/>
          </a:stretch>
        </p:blipFill>
        <p:spPr/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7982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</a:t>
            </a:r>
            <a:r>
              <a:rPr lang="en-US" dirty="0"/>
              <a:t>– </a:t>
            </a:r>
            <a:r>
              <a:rPr lang="en-US" dirty="0" smtClean="0"/>
              <a:t>Consider the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Logging Programs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Data Entry</a:t>
            </a:r>
          </a:p>
          <a:p>
            <a:pPr marL="795337" lvl="1" indent="-457200">
              <a:buFont typeface="Arial"/>
              <a:buChar char="•"/>
            </a:pPr>
            <a:r>
              <a:rPr lang="en-US" dirty="0" smtClean="0"/>
              <a:t>Accuracy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Importing Log Data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091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–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err="1" smtClean="0"/>
              <a:t>LoTW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Club Log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0513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Preservation – A Case for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What About Paper Logs?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Duplicate Copy?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Disasters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Paper Quality (Acid Free)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Storage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8376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XU Template">
  <a:themeElements>
    <a:clrScheme name="Cisco2003Template 1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39999"/>
      </a:accent1>
      <a:accent2>
        <a:srgbClr val="B92B38"/>
      </a:accent2>
      <a:accent3>
        <a:srgbClr val="FFFFFF"/>
      </a:accent3>
      <a:accent4>
        <a:srgbClr val="000000"/>
      </a:accent4>
      <a:accent5>
        <a:srgbClr val="ADCACA"/>
      </a:accent5>
      <a:accent6>
        <a:srgbClr val="A72632"/>
      </a:accent6>
      <a:hlink>
        <a:srgbClr val="9999CC"/>
      </a:hlink>
      <a:folHlink>
        <a:srgbClr val="EEB30E"/>
      </a:folHlink>
    </a:clrScheme>
    <a:fontScheme name="Cisco2003Templat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sco2003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co2003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8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FF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9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0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EEB30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25226</TotalTime>
  <Words>360</Words>
  <Application>Microsoft Macintosh PowerPoint</Application>
  <PresentationFormat>On-screen Show (4:3)</PresentationFormat>
  <Paragraphs>80</Paragraphs>
  <Slides>17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DXU Template</vt:lpstr>
      <vt:lpstr>Jed W. Petrovich, AD7KG</vt:lpstr>
      <vt:lpstr>Jed W. Petrovich, AD7KG</vt:lpstr>
      <vt:lpstr>Data Integrity – Definition</vt:lpstr>
      <vt:lpstr>Data Integrity – Definition</vt:lpstr>
      <vt:lpstr>Data Integrity – Electrical Power</vt:lpstr>
      <vt:lpstr>Data Integrity – Computer Hardware</vt:lpstr>
      <vt:lpstr>Data Integrity – Consider the Source</vt:lpstr>
      <vt:lpstr>Data Integrity – Tools</vt:lpstr>
      <vt:lpstr>Data Preservation – A Case for Paper</vt:lpstr>
      <vt:lpstr>Data Preservation – Electronic Logs</vt:lpstr>
      <vt:lpstr>Data Preservation – Local Backups</vt:lpstr>
      <vt:lpstr>Data Preservation – Cloud Storage</vt:lpstr>
      <vt:lpstr>Data Preservation – Cloud Storage (cont)</vt:lpstr>
      <vt:lpstr>Data Preservation – Disk Imaging/Cloning</vt:lpstr>
      <vt:lpstr>Data Preservation – Online Backup</vt:lpstr>
      <vt:lpstr>Data Preservation – Summary</vt:lpstr>
      <vt:lpstr>Slide 17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David Sauerhaft</dc:creator>
  <cp:lastModifiedBy>Darryl Hazelgren</cp:lastModifiedBy>
  <cp:revision>839</cp:revision>
  <cp:lastPrinted>2016-04-06T02:10:28Z</cp:lastPrinted>
  <dcterms:created xsi:type="dcterms:W3CDTF">2016-04-12T15:47:10Z</dcterms:created>
  <dcterms:modified xsi:type="dcterms:W3CDTF">2016-04-12T15:47:38Z</dcterms:modified>
</cp:coreProperties>
</file>