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86" r:id="rId1"/>
  </p:sldMasterIdLst>
  <p:notesMasterIdLst>
    <p:notesMasterId r:id="rId18"/>
  </p:notesMasterIdLst>
  <p:handoutMasterIdLst>
    <p:handoutMasterId r:id="rId19"/>
  </p:handoutMasterIdLst>
  <p:sldIdLst>
    <p:sldId id="677" r:id="rId2"/>
    <p:sldId id="854" r:id="rId3"/>
    <p:sldId id="500" r:id="rId4"/>
    <p:sldId id="855" r:id="rId5"/>
    <p:sldId id="610" r:id="rId6"/>
    <p:sldId id="856" r:id="rId7"/>
    <p:sldId id="861" r:id="rId8"/>
    <p:sldId id="862" r:id="rId9"/>
    <p:sldId id="863" r:id="rId10"/>
    <p:sldId id="857" r:id="rId11"/>
    <p:sldId id="858" r:id="rId12"/>
    <p:sldId id="859" r:id="rId13"/>
    <p:sldId id="860" r:id="rId14"/>
    <p:sldId id="864" r:id="rId15"/>
    <p:sldId id="865" r:id="rId16"/>
    <p:sldId id="866" r:id="rId17"/>
  </p:sldIdLst>
  <p:sldSz cx="9144000" cy="6858000" type="screen4x3"/>
  <p:notesSz cx="7035800" cy="9194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400" b="1" kern="1200">
        <a:solidFill>
          <a:schemeClr val="tx1"/>
        </a:solidFill>
        <a:latin typeface="Arial" pitchFamily="-84" charset="0"/>
        <a:ea typeface="Arial" pitchFamily="-84" charset="0"/>
        <a:cs typeface="Arial" pitchFamily="-84" charset="0"/>
      </a:defRPr>
    </a:lvl1pPr>
    <a:lvl2pPr marL="457200" algn="l" rtl="0" fontAlgn="base">
      <a:spcBef>
        <a:spcPct val="0"/>
      </a:spcBef>
      <a:spcAft>
        <a:spcPct val="0"/>
      </a:spcAft>
      <a:defRPr sz="3400" b="1" kern="1200">
        <a:solidFill>
          <a:schemeClr val="tx1"/>
        </a:solidFill>
        <a:latin typeface="Arial" pitchFamily="-84" charset="0"/>
        <a:ea typeface="Arial" pitchFamily="-84" charset="0"/>
        <a:cs typeface="Arial" pitchFamily="-84" charset="0"/>
      </a:defRPr>
    </a:lvl2pPr>
    <a:lvl3pPr marL="914400" algn="l" rtl="0" fontAlgn="base">
      <a:spcBef>
        <a:spcPct val="0"/>
      </a:spcBef>
      <a:spcAft>
        <a:spcPct val="0"/>
      </a:spcAft>
      <a:defRPr sz="3400" b="1" kern="1200">
        <a:solidFill>
          <a:schemeClr val="tx1"/>
        </a:solidFill>
        <a:latin typeface="Arial" pitchFamily="-84" charset="0"/>
        <a:ea typeface="Arial" pitchFamily="-84" charset="0"/>
        <a:cs typeface="Arial" pitchFamily="-84" charset="0"/>
      </a:defRPr>
    </a:lvl3pPr>
    <a:lvl4pPr marL="1371600" algn="l" rtl="0" fontAlgn="base">
      <a:spcBef>
        <a:spcPct val="0"/>
      </a:spcBef>
      <a:spcAft>
        <a:spcPct val="0"/>
      </a:spcAft>
      <a:defRPr sz="3400" b="1" kern="1200">
        <a:solidFill>
          <a:schemeClr val="tx1"/>
        </a:solidFill>
        <a:latin typeface="Arial" pitchFamily="-84" charset="0"/>
        <a:ea typeface="Arial" pitchFamily="-84" charset="0"/>
        <a:cs typeface="Arial" pitchFamily="-84" charset="0"/>
      </a:defRPr>
    </a:lvl4pPr>
    <a:lvl5pPr marL="1828800" algn="l" rtl="0" fontAlgn="base">
      <a:spcBef>
        <a:spcPct val="0"/>
      </a:spcBef>
      <a:spcAft>
        <a:spcPct val="0"/>
      </a:spcAft>
      <a:defRPr sz="3400" b="1" kern="1200">
        <a:solidFill>
          <a:schemeClr val="tx1"/>
        </a:solidFill>
        <a:latin typeface="Arial" pitchFamily="-84" charset="0"/>
        <a:ea typeface="Arial" pitchFamily="-84" charset="0"/>
        <a:cs typeface="Arial" pitchFamily="-84" charset="0"/>
      </a:defRPr>
    </a:lvl5pPr>
    <a:lvl6pPr marL="2286000" algn="l" defTabSz="457200" rtl="0" eaLnBrk="1" latinLnBrk="0" hangingPunct="1">
      <a:defRPr sz="3400" b="1" kern="1200">
        <a:solidFill>
          <a:schemeClr val="tx1"/>
        </a:solidFill>
        <a:latin typeface="Arial" pitchFamily="-84" charset="0"/>
        <a:ea typeface="Arial" pitchFamily="-84" charset="0"/>
        <a:cs typeface="Arial" pitchFamily="-84" charset="0"/>
      </a:defRPr>
    </a:lvl6pPr>
    <a:lvl7pPr marL="2743200" algn="l" defTabSz="457200" rtl="0" eaLnBrk="1" latinLnBrk="0" hangingPunct="1">
      <a:defRPr sz="3400" b="1" kern="1200">
        <a:solidFill>
          <a:schemeClr val="tx1"/>
        </a:solidFill>
        <a:latin typeface="Arial" pitchFamily="-84" charset="0"/>
        <a:ea typeface="Arial" pitchFamily="-84" charset="0"/>
        <a:cs typeface="Arial" pitchFamily="-84" charset="0"/>
      </a:defRPr>
    </a:lvl7pPr>
    <a:lvl8pPr marL="3200400" algn="l" defTabSz="457200" rtl="0" eaLnBrk="1" latinLnBrk="0" hangingPunct="1">
      <a:defRPr sz="3400" b="1" kern="1200">
        <a:solidFill>
          <a:schemeClr val="tx1"/>
        </a:solidFill>
        <a:latin typeface="Arial" pitchFamily="-84" charset="0"/>
        <a:ea typeface="Arial" pitchFamily="-84" charset="0"/>
        <a:cs typeface="Arial" pitchFamily="-84" charset="0"/>
      </a:defRPr>
    </a:lvl8pPr>
    <a:lvl9pPr marL="3657600" algn="l" defTabSz="457200" rtl="0" eaLnBrk="1" latinLnBrk="0" hangingPunct="1">
      <a:defRPr sz="3400" b="1" kern="1200">
        <a:solidFill>
          <a:schemeClr val="tx1"/>
        </a:solidFill>
        <a:latin typeface="Arial" pitchFamily="-84" charset="0"/>
        <a:ea typeface="Arial" pitchFamily="-84" charset="0"/>
        <a:cs typeface="Arial" pitchFamily="-8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5876"/>
    <a:srgbClr val="240489"/>
    <a:srgbClr val="348906"/>
    <a:srgbClr val="000001"/>
    <a:srgbClr val="001424"/>
    <a:srgbClr val="5D5F5E"/>
    <a:srgbClr val="567895"/>
    <a:srgbClr val="62E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8" autoAdjust="0"/>
    <p:restoredTop sz="84877" autoAdjust="0"/>
  </p:normalViewPr>
  <p:slideViewPr>
    <p:cSldViewPr snapToGrid="0" showGuides="1">
      <p:cViewPr>
        <p:scale>
          <a:sx n="75" d="100"/>
          <a:sy n="75" d="100"/>
        </p:scale>
        <p:origin x="-990" y="282"/>
      </p:cViewPr>
      <p:guideLst>
        <p:guide orient="horz" pos="1616"/>
        <p:guide pos="7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75" d="100"/>
          <a:sy n="75" d="100"/>
        </p:scale>
        <p:origin x="-4992" y="-1280"/>
      </p:cViewPr>
      <p:guideLst>
        <p:guide orient="horz" pos="2896"/>
        <p:guide pos="221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defTabSz="930275" eaLnBrk="0" hangingPunct="0">
              <a:lnSpc>
                <a:spcPct val="100000"/>
              </a:lnSpc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7800" y="0"/>
            <a:ext cx="30480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lnSpc>
                <a:spcPct val="100000"/>
              </a:lnSpc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6013"/>
            <a:ext cx="30480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defTabSz="930275" eaLnBrk="0" hangingPunct="0">
              <a:lnSpc>
                <a:spcPct val="100000"/>
              </a:lnSpc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7800" y="8736013"/>
            <a:ext cx="30480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 b="0"/>
            </a:lvl1pPr>
          </a:lstStyle>
          <a:p>
            <a:fld id="{F4DEEF23-2811-4F41-924E-0DE0390152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04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3163" y="679450"/>
            <a:ext cx="4630737" cy="3473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Rectangle 15"/>
          <p:cNvSpPr>
            <a:spLocks noChangeArrowheads="1"/>
          </p:cNvSpPr>
          <p:nvPr/>
        </p:nvSpPr>
        <p:spPr bwMode="auto">
          <a:xfrm>
            <a:off x="57150" y="8843963"/>
            <a:ext cx="688022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814" tIns="50787" rIns="96814" bIns="50787">
            <a:prstTxWarp prst="textNoShape">
              <a:avLst/>
            </a:prstTxWarp>
            <a:spAutoFit/>
          </a:bodyPr>
          <a:lstStyle/>
          <a:p>
            <a:pPr defTabSz="619125" eaLnBrk="0" hangingPunct="0">
              <a:tabLst>
                <a:tab pos="2416175" algn="l"/>
                <a:tab pos="4889500" algn="l"/>
              </a:tabLst>
            </a:pPr>
            <a:r>
              <a:rPr lang="en-US" sz="800"/>
              <a:t>© 2002, Cisco Systems, Inc. </a:t>
            </a:r>
          </a:p>
        </p:txBody>
      </p:sp>
      <p:sp>
        <p:nvSpPr>
          <p:cNvPr id="8196" name="Line 16"/>
          <p:cNvSpPr>
            <a:spLocks noChangeShapeType="1"/>
          </p:cNvSpPr>
          <p:nvPr/>
        </p:nvSpPr>
        <p:spPr bwMode="auto">
          <a:xfrm>
            <a:off x="155575" y="8858250"/>
            <a:ext cx="6715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en-US" sz="3000">
              <a:latin typeface="Neurochrome" pitchFamily="2" charset="0"/>
              <a:ea typeface="+mn-ea"/>
              <a:cs typeface="+mn-cs"/>
            </a:endParaRPr>
          </a:p>
        </p:txBody>
      </p:sp>
      <p:sp>
        <p:nvSpPr>
          <p:cNvPr id="77841" name="Rectangle 1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86463" y="8737600"/>
            <a:ext cx="8223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45" tIns="0" rIns="19045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800" b="0"/>
            </a:lvl1pPr>
          </a:lstStyle>
          <a:p>
            <a:fld id="{2C2F1268-DAA7-5B4A-BBED-1B1085CC18A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7842" name="Rectangle 1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0750" y="4379913"/>
            <a:ext cx="5135563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3025" tIns="36512" rIns="73025" bIns="365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800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68275" indent="-168275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ＭＳ Ｐゴシック" pitchFamily="-1" charset="-128"/>
        <a:cs typeface="Arial" pitchFamily="-84" charset="0"/>
      </a:defRPr>
    </a:lvl1pPr>
    <a:lvl2pPr marL="579438" indent="-122238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ＭＳ Ｐゴシック" pitchFamily="-1" charset="-128"/>
        <a:cs typeface="Arial" pitchFamily="-84" charset="0"/>
      </a:defRPr>
    </a:lvl2pPr>
    <a:lvl3pPr marL="1027113" indent="-112713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ＭＳ Ｐゴシック" pitchFamily="-1" charset="-128"/>
        <a:cs typeface="Arial" pitchFamily="-84" charset="0"/>
      </a:defRPr>
    </a:lvl3pPr>
    <a:lvl4pPr marL="1493838" indent="-122238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ＭＳ Ｐゴシック" pitchFamily="-1" charset="-128"/>
        <a:cs typeface="Arial" pitchFamily="-84" charset="0"/>
      </a:defRPr>
    </a:lvl4pPr>
    <a:lvl5pPr marL="1943100" indent="-114300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ＭＳ Ｐゴシック" pitchFamily="-1" charset="-128"/>
        <a:cs typeface="Arial" pitchFamily="-8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DA7607-E85B-6646-B5C2-E7C9923C071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242888"/>
            <a:ext cx="5264150" cy="3948112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30700"/>
            <a:ext cx="6143625" cy="42052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7" tIns="45713" rIns="91427" bIns="45713"/>
          <a:lstStyle/>
          <a:p>
            <a:pPr>
              <a:buNone/>
            </a:pPr>
            <a:endParaRPr lang="en-US" dirty="0">
              <a:latin typeface="Arial" pitchFamily="-84" charset="0"/>
              <a:ea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F1268-DAA7-5B4A-BBED-1B1085CC18A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DA7607-E85B-6646-B5C2-E7C9923C0710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242888"/>
            <a:ext cx="5264150" cy="3948112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30700"/>
            <a:ext cx="6143625" cy="42052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7" tIns="45713" rIns="91427" bIns="45713"/>
          <a:lstStyle/>
          <a:p>
            <a:pPr>
              <a:buNone/>
            </a:pPr>
            <a:endParaRPr lang="en-US" dirty="0">
              <a:latin typeface="Arial" pitchFamily="-84" charset="0"/>
              <a:ea typeface="ＭＳ Ｐゴシック" pitchFamily="-8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31900"/>
            <a:ext cx="9144000" cy="5626100"/>
          </a:xfrm>
          <a:prstGeom prst="rect">
            <a:avLst/>
          </a:prstGeom>
          <a:solidFill>
            <a:srgbClr val="355876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625600" y="1663700"/>
            <a:ext cx="6718300" cy="43561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	Second level</a:t>
            </a:r>
          </a:p>
          <a:p>
            <a:pPr lvl="2"/>
            <a:r>
              <a:rPr lang="en-US" dirty="0" smtClean="0"/>
              <a:t>	Third level</a:t>
            </a:r>
          </a:p>
          <a:p>
            <a:pPr lvl="3"/>
            <a:r>
              <a:rPr lang="en-US" dirty="0" smtClean="0"/>
              <a:t>		Fourth level</a:t>
            </a:r>
          </a:p>
          <a:p>
            <a:pPr lvl="4"/>
            <a:r>
              <a:rPr lang="en-US" dirty="0" smtClean="0"/>
              <a:t>		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bg>
      <p:bgPr>
        <a:gradFill flip="none" rotWithShape="1">
          <a:gsLst>
            <a:gs pos="4000">
              <a:srgbClr val="355876">
                <a:alpha val="80000"/>
              </a:srgbClr>
            </a:gs>
            <a:gs pos="95000">
              <a:srgbClr val="FFFFFF">
                <a:alpha val="80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31900"/>
            <a:ext cx="9144000" cy="56261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alpha val="30000"/>
                </a:schemeClr>
              </a:gs>
              <a:gs pos="100000">
                <a:srgbClr val="FFFFFF">
                  <a:alpha val="20000"/>
                </a:srgb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625600" y="1663700"/>
            <a:ext cx="6718300" cy="43561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	Second level</a:t>
            </a:r>
          </a:p>
          <a:p>
            <a:pPr lvl="2"/>
            <a:r>
              <a:rPr lang="en-US" dirty="0" smtClean="0"/>
              <a:t>	Third level</a:t>
            </a:r>
          </a:p>
          <a:p>
            <a:pPr lvl="3"/>
            <a:r>
              <a:rPr lang="en-US" dirty="0" smtClean="0"/>
              <a:t>		Fourth level</a:t>
            </a:r>
          </a:p>
          <a:p>
            <a:pPr lvl="4"/>
            <a:r>
              <a:rPr lang="en-US" dirty="0" smtClean="0"/>
              <a:t>		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31900"/>
            <a:ext cx="9144000" cy="5626100"/>
          </a:xfrm>
          <a:prstGeom prst="rect">
            <a:avLst/>
          </a:prstGeom>
          <a:blipFill rotWithShape="1">
            <a:blip r:embed="rId2">
              <a:alphaModFix amt="40000"/>
            </a:blip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31900"/>
            <a:ext cx="9144000" cy="5626100"/>
          </a:xfrm>
          <a:prstGeom prst="rect">
            <a:avLst/>
          </a:prstGeom>
          <a:blipFill rotWithShape="1">
            <a:blip r:embed="rId2">
              <a:alphaModFix amt="40000"/>
            </a:blip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35075" y="1854200"/>
            <a:ext cx="6718300" cy="43561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	Second level</a:t>
            </a:r>
          </a:p>
          <a:p>
            <a:pPr lvl="2"/>
            <a:r>
              <a:rPr lang="en-US" dirty="0" smtClean="0"/>
              <a:t>	Third level</a:t>
            </a:r>
          </a:p>
          <a:p>
            <a:pPr lvl="3"/>
            <a:r>
              <a:rPr lang="en-US" dirty="0" smtClean="0"/>
              <a:t>		Fourth level</a:t>
            </a:r>
          </a:p>
          <a:p>
            <a:pPr lvl="4"/>
            <a:r>
              <a:rPr lang="en-US" dirty="0" smtClean="0"/>
              <a:t>		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bg>
      <p:bgPr>
        <a:solidFill>
          <a:srgbClr val="355876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Blank">
    <p:bg>
      <p:bgPr>
        <a:gradFill flip="none" rotWithShape="1">
          <a:gsLst>
            <a:gs pos="4000">
              <a:srgbClr val="355876">
                <a:alpha val="80000"/>
              </a:srgbClr>
            </a:gs>
            <a:gs pos="95000">
              <a:srgbClr val="FFFFFF">
                <a:alpha val="80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" Target="../slides/slide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>
            <a:off x="-3175" y="1022350"/>
            <a:ext cx="9147175" cy="242888"/>
          </a:xfrm>
          <a:custGeom>
            <a:avLst/>
            <a:gdLst>
              <a:gd name="T0" fmla="*/ 0 w 5762"/>
              <a:gd name="T1" fmla="*/ 153 h 153"/>
              <a:gd name="T2" fmla="*/ 0 w 5762"/>
              <a:gd name="T3" fmla="*/ 72 h 153"/>
              <a:gd name="T4" fmla="*/ 3846 w 5762"/>
              <a:gd name="T5" fmla="*/ 71 h 153"/>
              <a:gd name="T6" fmla="*/ 3913 w 5762"/>
              <a:gd name="T7" fmla="*/ 0 h 153"/>
              <a:gd name="T8" fmla="*/ 5762 w 5762"/>
              <a:gd name="T9" fmla="*/ 0 h 153"/>
              <a:gd name="T10" fmla="*/ 5761 w 5762"/>
              <a:gd name="T11" fmla="*/ 153 h 153"/>
              <a:gd name="T12" fmla="*/ 0 w 5762"/>
              <a:gd name="T13" fmla="*/ 153 h 1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62" h="153">
                <a:moveTo>
                  <a:pt x="0" y="153"/>
                </a:moveTo>
                <a:lnTo>
                  <a:pt x="0" y="72"/>
                </a:lnTo>
                <a:lnTo>
                  <a:pt x="3846" y="71"/>
                </a:lnTo>
                <a:lnTo>
                  <a:pt x="3913" y="0"/>
                </a:lnTo>
                <a:lnTo>
                  <a:pt x="5762" y="0"/>
                </a:lnTo>
                <a:lnTo>
                  <a:pt x="5761" y="153"/>
                </a:lnTo>
                <a:lnTo>
                  <a:pt x="0" y="153"/>
                </a:lnTo>
                <a:close/>
              </a:path>
            </a:pathLst>
          </a:custGeom>
          <a:solidFill>
            <a:srgbClr val="567895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lIns="73025" tIns="36512" rIns="73025" bIns="36512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en-US" sz="3000">
              <a:latin typeface="Neurochrome" pitchFamily="2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02375" y="996950"/>
            <a:ext cx="2513013" cy="288925"/>
          </a:xfrm>
          <a:prstGeom prst="rect">
            <a:avLst/>
          </a:prstGeom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0">
                <a:solidFill>
                  <a:schemeClr val="bg1"/>
                </a:solidFill>
              </a:rPr>
              <a:t>DX University – Visalia 2012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8613775" y="6524625"/>
            <a:ext cx="32067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prstTxWarp prst="textNoShape">
              <a:avLst/>
            </a:prstTxWarp>
            <a:spAutoFit/>
          </a:bodyPr>
          <a:lstStyle/>
          <a:p>
            <a:pPr defTabSz="814388" eaLnBrk="0" hangingPunct="0"/>
            <a:fld id="{0359252A-450C-5E4F-AA59-4F52C1A207A0}" type="slidenum">
              <a:rPr lang="en-US" sz="1000" b="0">
                <a:solidFill>
                  <a:srgbClr val="808080"/>
                </a:solidFill>
              </a:rPr>
              <a:pPr defTabSz="814388" eaLnBrk="0" hangingPunct="0"/>
              <a:t>‹#›</a:t>
            </a:fld>
            <a:endParaRPr lang="en-US" sz="1000" b="0">
              <a:solidFill>
                <a:srgbClr val="808080"/>
              </a:solidFill>
            </a:endParaRPr>
          </a:p>
        </p:txBody>
      </p:sp>
      <p:sp>
        <p:nvSpPr>
          <p:cNvPr id="307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355725" y="196850"/>
            <a:ext cx="6824663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slide title</a:t>
            </a:r>
          </a:p>
        </p:txBody>
      </p:sp>
      <p:sp>
        <p:nvSpPr>
          <p:cNvPr id="307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0800" y="1720850"/>
            <a:ext cx="72199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Body </a:t>
            </a:r>
            <a:r>
              <a:rPr lang="en-US" dirty="0" smtClean="0"/>
              <a:t>Text</a:t>
            </a:r>
          </a:p>
          <a:p>
            <a:pPr lvl="0"/>
            <a:r>
              <a:rPr lang="en-US" dirty="0" smtClean="0"/>
              <a:t>		Second Level</a:t>
            </a:r>
          </a:p>
          <a:p>
            <a:pPr lvl="0"/>
            <a:r>
              <a:rPr lang="en-US" dirty="0" smtClean="0"/>
              <a:t>			Third Level</a:t>
            </a:r>
          </a:p>
          <a:p>
            <a:pPr lvl="0"/>
            <a:r>
              <a:rPr lang="en-US" dirty="0" smtClean="0"/>
              <a:t>				Fourth Level</a:t>
            </a:r>
          </a:p>
          <a:p>
            <a:pPr lvl="0"/>
            <a:r>
              <a:rPr lang="en-US" dirty="0" smtClean="0"/>
              <a:t>					Fifth </a:t>
            </a:r>
            <a:r>
              <a:rPr lang="en-US" dirty="0"/>
              <a:t>Level</a:t>
            </a:r>
          </a:p>
        </p:txBody>
      </p:sp>
      <p:sp>
        <p:nvSpPr>
          <p:cNvPr id="2" name="Freeform 2"/>
          <p:cNvSpPr>
            <a:spLocks/>
          </p:cNvSpPr>
          <p:nvPr/>
        </p:nvSpPr>
        <p:spPr bwMode="auto">
          <a:xfrm>
            <a:off x="-3175" y="1022350"/>
            <a:ext cx="9147175" cy="242888"/>
          </a:xfrm>
          <a:custGeom>
            <a:avLst/>
            <a:gdLst>
              <a:gd name="T0" fmla="*/ 0 w 5762"/>
              <a:gd name="T1" fmla="*/ 153 h 153"/>
              <a:gd name="T2" fmla="*/ 0 w 5762"/>
              <a:gd name="T3" fmla="*/ 72 h 153"/>
              <a:gd name="T4" fmla="*/ 3846 w 5762"/>
              <a:gd name="T5" fmla="*/ 71 h 153"/>
              <a:gd name="T6" fmla="*/ 3913 w 5762"/>
              <a:gd name="T7" fmla="*/ 0 h 153"/>
              <a:gd name="T8" fmla="*/ 5762 w 5762"/>
              <a:gd name="T9" fmla="*/ 0 h 153"/>
              <a:gd name="T10" fmla="*/ 5761 w 5762"/>
              <a:gd name="T11" fmla="*/ 153 h 153"/>
              <a:gd name="T12" fmla="*/ 0 w 5762"/>
              <a:gd name="T13" fmla="*/ 153 h 1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62" h="153">
                <a:moveTo>
                  <a:pt x="0" y="153"/>
                </a:moveTo>
                <a:lnTo>
                  <a:pt x="0" y="72"/>
                </a:lnTo>
                <a:lnTo>
                  <a:pt x="3846" y="71"/>
                </a:lnTo>
                <a:lnTo>
                  <a:pt x="3913" y="0"/>
                </a:lnTo>
                <a:lnTo>
                  <a:pt x="5762" y="0"/>
                </a:lnTo>
                <a:lnTo>
                  <a:pt x="5761" y="153"/>
                </a:lnTo>
                <a:lnTo>
                  <a:pt x="0" y="153"/>
                </a:lnTo>
                <a:close/>
              </a:path>
            </a:pathLst>
          </a:custGeom>
          <a:solidFill>
            <a:srgbClr val="567895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lIns="73025" tIns="36512" rIns="73025" bIns="36512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en-US" sz="3000">
              <a:latin typeface="Neurochrome" pitchFamily="2" charset="0"/>
              <a:ea typeface="+mn-ea"/>
              <a:cs typeface="+mn-cs"/>
            </a:endParaRPr>
          </a:p>
        </p:txBody>
      </p:sp>
      <p:sp>
        <p:nvSpPr>
          <p:cNvPr id="3" name="Rectangle 11"/>
          <p:cNvSpPr/>
          <p:nvPr/>
        </p:nvSpPr>
        <p:spPr>
          <a:xfrm>
            <a:off x="6302375" y="996950"/>
            <a:ext cx="2841625" cy="483722"/>
          </a:xfrm>
          <a:prstGeom prst="rect">
            <a:avLst/>
          </a:prstGeom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0" dirty="0" smtClean="0">
                <a:solidFill>
                  <a:schemeClr val="bg1"/>
                </a:solidFill>
              </a:rPr>
              <a:t>DXU</a:t>
            </a:r>
            <a:r>
              <a:rPr lang="en-US" sz="1400" b="0" baseline="0" dirty="0" smtClean="0">
                <a:solidFill>
                  <a:schemeClr val="bg1"/>
                </a:solidFill>
              </a:rPr>
              <a:t> – </a:t>
            </a:r>
            <a:r>
              <a:rPr lang="en-US" sz="1400" b="0" dirty="0" smtClean="0">
                <a:solidFill>
                  <a:schemeClr val="bg1"/>
                </a:solidFill>
              </a:rPr>
              <a:t>Bryce Canyon, UT  2012	</a:t>
            </a:r>
            <a:endParaRPr lang="en-US" sz="1400" b="0" dirty="0">
              <a:solidFill>
                <a:schemeClr val="bg1"/>
              </a:solidFill>
            </a:endParaRPr>
          </a:p>
        </p:txBody>
      </p:sp>
      <p:pic>
        <p:nvPicPr>
          <p:cNvPr id="3082" name="Picture 13" descr="Iconic column redone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12725" y="122238"/>
            <a:ext cx="1038225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6388100" y="5918200"/>
            <a:ext cx="1003300" cy="846138"/>
          </a:xfrm>
          <a:prstGeom prst="rect">
            <a:avLst/>
          </a:prstGeom>
          <a:solidFill>
            <a:srgbClr val="355876">
              <a:alpha val="0"/>
            </a:srgbClr>
          </a:soli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>
            <a:hlinkClick r:id="rId13" action="ppaction://hlinksldjump"/>
          </p:cNvPr>
          <p:cNvSpPr>
            <a:spLocks noChangeArrowheads="1"/>
          </p:cNvSpPr>
          <p:nvPr userDrawn="1"/>
        </p:nvSpPr>
        <p:spPr bwMode="auto">
          <a:xfrm>
            <a:off x="7518400" y="5918200"/>
            <a:ext cx="1003300" cy="846138"/>
          </a:xfrm>
          <a:prstGeom prst="rect">
            <a:avLst/>
          </a:prstGeom>
          <a:solidFill>
            <a:srgbClr val="355876">
              <a:alpha val="0"/>
            </a:srgbClr>
          </a:soli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988300" y="101600"/>
            <a:ext cx="1003300" cy="846138"/>
          </a:xfrm>
          <a:prstGeom prst="rect">
            <a:avLst/>
          </a:prstGeom>
          <a:solidFill>
            <a:srgbClr val="355876">
              <a:alpha val="0"/>
            </a:srgbClr>
          </a:soli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>
            <a:hlinkClick r:id="rId13" action="ppaction://hlinksldjump"/>
          </p:cNvPr>
          <p:cNvSpPr>
            <a:spLocks noChangeArrowheads="1"/>
          </p:cNvSpPr>
          <p:nvPr userDrawn="1"/>
        </p:nvSpPr>
        <p:spPr bwMode="auto">
          <a:xfrm>
            <a:off x="279400" y="165100"/>
            <a:ext cx="1003300" cy="846138"/>
          </a:xfrm>
          <a:prstGeom prst="rect">
            <a:avLst/>
          </a:prstGeom>
          <a:solidFill>
            <a:srgbClr val="355876">
              <a:alpha val="0"/>
            </a:srgbClr>
          </a:soli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6" r:id="rId2"/>
    <p:sldLayoutId id="2147483797" r:id="rId3"/>
    <p:sldLayoutId id="2147483800" r:id="rId4"/>
    <p:sldLayoutId id="2147483798" r:id="rId5"/>
    <p:sldLayoutId id="2147483789" r:id="rId6"/>
    <p:sldLayoutId id="2147483791" r:id="rId7"/>
    <p:sldLayoutId id="2147483792" r:id="rId8"/>
    <p:sldLayoutId id="2147483799" r:id="rId9"/>
    <p:sldLayoutId id="2147483801" r:id="rId10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accent1"/>
        </a:buClr>
        <a:buSzPct val="100000"/>
        <a:buFontTx/>
        <a:buNone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FontTx/>
        <a:buNone/>
        <a:defRPr sz="3200" b="1">
          <a:solidFill>
            <a:schemeClr val="tx1"/>
          </a:solidFill>
          <a:latin typeface="+mn-lt"/>
          <a:ea typeface="+mn-ea"/>
        </a:defRPr>
      </a:lvl2pPr>
      <a:lvl3pPr marL="914400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FontTx/>
        <a:buNone/>
        <a:defRPr sz="3200" b="1">
          <a:solidFill>
            <a:schemeClr val="tx1"/>
          </a:solidFill>
          <a:latin typeface="+mn-lt"/>
          <a:ea typeface="+mn-ea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FontTx/>
        <a:buNone/>
        <a:defRPr sz="3200" b="1">
          <a:solidFill>
            <a:schemeClr val="tx1"/>
          </a:solidFill>
          <a:latin typeface="+mn-lt"/>
          <a:ea typeface="+mn-ea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FontTx/>
        <a:buNone/>
        <a:defRPr sz="3200" b="1">
          <a:solidFill>
            <a:schemeClr val="tx1"/>
          </a:solidFill>
          <a:latin typeface="+mn-lt"/>
          <a:ea typeface="+mn-ea"/>
        </a:defRPr>
      </a:lvl5pPr>
      <a:lvl6pPr marL="2062163" indent="2238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</a:defRPr>
      </a:lvl6pPr>
      <a:lvl7pPr marL="2519363" indent="2238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</a:defRPr>
      </a:lvl7pPr>
      <a:lvl8pPr marL="2976563" indent="2238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</a:defRPr>
      </a:lvl8pPr>
      <a:lvl9pPr marL="3433763" indent="2238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xsummit.fi/DxSpots.aspx" TargetMode="External"/><Relationship Id="rId2" Type="http://schemas.openxmlformats.org/officeDocument/2006/relationships/hyperlink" Target="http://www.nc7j.com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dxwatch.com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ilydx.com/" TargetMode="External"/><Relationship Id="rId2" Type="http://schemas.openxmlformats.org/officeDocument/2006/relationships/hyperlink" Target="http://www.425dxn.org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dxcoffee.com/eng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550333" y="365125"/>
            <a:ext cx="8058680" cy="6094942"/>
          </a:xfrm>
          <a:prstGeom prst="roundRect">
            <a:avLst>
              <a:gd name="adj" fmla="val 16667"/>
            </a:avLst>
          </a:prstGeom>
          <a:solidFill>
            <a:srgbClr val="567895"/>
          </a:solidFill>
          <a:ln w="9525">
            <a:solidFill>
              <a:srgbClr val="4A7EBB"/>
            </a:solidFill>
            <a:round/>
            <a:headEnd/>
            <a:tailEnd/>
          </a:ln>
          <a:effectLst>
            <a:glow rad="228600">
              <a:srgbClr val="355876"/>
            </a:glow>
            <a:outerShdw blurRad="63500" dist="23000" dir="5400000" rotWithShape="0">
              <a:srgbClr val="000000">
                <a:alpha val="34999"/>
              </a:srgbClr>
            </a:outerShdw>
            <a:softEdge rad="635000"/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30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741625" y="500063"/>
            <a:ext cx="7694613" cy="57769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30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195" name="Picture 30" descr="Iconic column redon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7750" y="1237192"/>
            <a:ext cx="19653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356254" y="3495146"/>
            <a:ext cx="6475412" cy="946150"/>
            <a:chOff x="1322086" y="3071135"/>
            <a:chExt cx="6475103" cy="947367"/>
          </a:xfrm>
        </p:grpSpPr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1322086" y="3071135"/>
              <a:ext cx="6475103" cy="947367"/>
            </a:xfrm>
            <a:prstGeom prst="rect">
              <a:avLst/>
            </a:prstGeom>
            <a:gradFill rotWithShape="1">
              <a:gsLst>
                <a:gs pos="0">
                  <a:srgbClr val="4F81BD">
                    <a:alpha val="12000"/>
                  </a:srgbClr>
                </a:gs>
                <a:gs pos="35001">
                  <a:srgbClr val="4F81BD">
                    <a:alpha val="12000"/>
                  </a:srgbClr>
                </a:gs>
                <a:gs pos="100000">
                  <a:srgbClr val="FFFFFF">
                    <a:alpha val="12000"/>
                  </a:srgbClr>
                </a:gs>
              </a:gsLst>
              <a:lin ang="0" scaled="1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30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01" name="TextBox 31"/>
            <p:cNvSpPr txBox="1">
              <a:spLocks noChangeArrowheads="1"/>
            </p:cNvSpPr>
            <p:nvPr/>
          </p:nvSpPr>
          <p:spPr bwMode="auto">
            <a:xfrm>
              <a:off x="2310210" y="3071901"/>
              <a:ext cx="4781738" cy="932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3000" dirty="0"/>
                <a:t>DX University</a:t>
              </a:r>
              <a:endParaRPr lang="en-US" sz="3000" dirty="0" smtClean="0"/>
            </a:p>
            <a:p>
              <a:pPr algn="ctr" eaLnBrk="0" hangingPunct="0">
                <a:lnSpc>
                  <a:spcPct val="90000"/>
                </a:lnSpc>
              </a:pPr>
              <a:r>
                <a:rPr lang="en-US" sz="3000" dirty="0" smtClean="0"/>
                <a:t>Bryce Canyon, UT – </a:t>
              </a:r>
              <a:r>
                <a:rPr lang="en-US" sz="3000" dirty="0"/>
                <a:t>2012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570133" y="7484533"/>
            <a:ext cx="18466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1"/>
          <p:cNvSpPr>
            <a:spLocks noGrp="1"/>
          </p:cNvSpPr>
          <p:nvPr>
            <p:ph type="title" idx="4294967295"/>
          </p:nvPr>
        </p:nvSpPr>
        <p:spPr>
          <a:xfrm>
            <a:off x="1506534" y="238925"/>
            <a:ext cx="6824662" cy="750888"/>
          </a:xfrm>
        </p:spPr>
        <p:txBody>
          <a:bodyPr/>
          <a:lstStyle/>
          <a:p>
            <a:r>
              <a:rPr lang="en-US" dirty="0" smtClean="0"/>
              <a:t>DX Clusters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52500" y="1663700"/>
            <a:ext cx="72771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NC7J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>
                <a:hlinkClick r:id="rId2"/>
              </a:rPr>
              <a:t>http://www.nc7j.com/</a:t>
            </a:r>
            <a:endParaRPr lang="en-US" sz="24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DXSummit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>
                <a:hlinkClick r:id="rId3"/>
              </a:rPr>
              <a:t>http://www.dxsummit.fi/DxSpots.aspx</a:t>
            </a:r>
            <a:endParaRPr lang="en-US" sz="24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DXWatch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>
                <a:hlinkClick r:id="rId4"/>
              </a:rPr>
              <a:t>http://www.dxwatch.com/</a:t>
            </a:r>
            <a:endParaRPr lang="en-US" sz="2400" dirty="0" smtClean="0"/>
          </a:p>
          <a:p>
            <a:pPr marL="914400" lvl="1" indent="-457200">
              <a:buFont typeface="Arial" pitchFamily="34" charset="0"/>
              <a:buChar char="•"/>
            </a:pPr>
            <a:endParaRPr lang="en-US" sz="24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Web based, </a:t>
            </a:r>
            <a:r>
              <a:rPr lang="en-US" dirty="0" smtClean="0"/>
              <a:t>minimal </a:t>
            </a:r>
            <a:r>
              <a:rPr lang="en-US" dirty="0"/>
              <a:t>setup required</a:t>
            </a:r>
          </a:p>
        </p:txBody>
      </p:sp>
    </p:spTree>
    <p:extLst>
      <p:ext uri="{BB962C8B-B14F-4D97-AF65-F5344CB8AC3E}">
        <p14:creationId xmlns:p14="http://schemas.microsoft.com/office/powerpoint/2010/main" val="32479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1"/>
          <p:cNvSpPr>
            <a:spLocks noGrp="1"/>
          </p:cNvSpPr>
          <p:nvPr>
            <p:ph type="title" idx="4294967295"/>
          </p:nvPr>
        </p:nvSpPr>
        <p:spPr>
          <a:xfrm>
            <a:off x="1506534" y="238925"/>
            <a:ext cx="6824662" cy="750888"/>
          </a:xfrm>
        </p:spPr>
        <p:txBody>
          <a:bodyPr/>
          <a:lstStyle/>
          <a:p>
            <a:r>
              <a:rPr lang="en-US" dirty="0" smtClean="0"/>
              <a:t>DX Clusters – Example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2100"/>
            <a:ext cx="9144000" cy="475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22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1"/>
          <p:cNvSpPr>
            <a:spLocks noGrp="1"/>
          </p:cNvSpPr>
          <p:nvPr>
            <p:ph type="title" idx="4294967295"/>
          </p:nvPr>
        </p:nvSpPr>
        <p:spPr>
          <a:xfrm>
            <a:off x="1506534" y="238925"/>
            <a:ext cx="6824662" cy="750888"/>
          </a:xfrm>
        </p:spPr>
        <p:txBody>
          <a:bodyPr/>
          <a:lstStyle/>
          <a:p>
            <a:r>
              <a:rPr lang="en-US" dirty="0" smtClean="0"/>
              <a:t>DX Clusters – Logging Software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6611"/>
            <a:ext cx="9144000" cy="414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7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1"/>
          <p:cNvSpPr>
            <a:spLocks noGrp="1"/>
          </p:cNvSpPr>
          <p:nvPr>
            <p:ph type="title" idx="4294967295"/>
          </p:nvPr>
        </p:nvSpPr>
        <p:spPr>
          <a:xfrm>
            <a:off x="1506534" y="238925"/>
            <a:ext cx="6824662" cy="750888"/>
          </a:xfrm>
        </p:spPr>
        <p:txBody>
          <a:bodyPr/>
          <a:lstStyle/>
          <a:p>
            <a:r>
              <a:rPr lang="en-US" dirty="0" err="1" smtClean="0"/>
              <a:t>Panadapter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2450"/>
            <a:ext cx="9144000" cy="467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3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1"/>
          <p:cNvSpPr>
            <a:spLocks noGrp="1"/>
          </p:cNvSpPr>
          <p:nvPr>
            <p:ph type="title" idx="4294967295"/>
          </p:nvPr>
        </p:nvSpPr>
        <p:spPr>
          <a:xfrm>
            <a:off x="1506534" y="238925"/>
            <a:ext cx="6824662" cy="750888"/>
          </a:xfrm>
        </p:spPr>
        <p:txBody>
          <a:bodyPr/>
          <a:lstStyle/>
          <a:p>
            <a:r>
              <a:rPr lang="en-US" dirty="0" smtClean="0"/>
              <a:t>End Result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7" y="1682750"/>
            <a:ext cx="3171825" cy="2095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884" y="4273550"/>
            <a:ext cx="3171825" cy="2095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7" y="4273550"/>
            <a:ext cx="3171825" cy="2095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386" y="1682750"/>
            <a:ext cx="317182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1"/>
          <p:cNvSpPr>
            <a:spLocks noGrp="1"/>
          </p:cNvSpPr>
          <p:nvPr>
            <p:ph type="title" idx="4294967295"/>
          </p:nvPr>
        </p:nvSpPr>
        <p:spPr>
          <a:xfrm>
            <a:off x="1506534" y="238925"/>
            <a:ext cx="6824662" cy="750888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265430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Thank You!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43373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550333" y="365125"/>
            <a:ext cx="8058680" cy="6094942"/>
          </a:xfrm>
          <a:prstGeom prst="roundRect">
            <a:avLst>
              <a:gd name="adj" fmla="val 16667"/>
            </a:avLst>
          </a:prstGeom>
          <a:solidFill>
            <a:srgbClr val="567895"/>
          </a:solidFill>
          <a:ln w="9525">
            <a:solidFill>
              <a:srgbClr val="4A7EBB"/>
            </a:solidFill>
            <a:round/>
            <a:headEnd/>
            <a:tailEnd/>
          </a:ln>
          <a:effectLst>
            <a:glow rad="228600">
              <a:srgbClr val="355876"/>
            </a:glow>
            <a:outerShdw blurRad="63500" dist="23000" dir="5400000" rotWithShape="0">
              <a:srgbClr val="000000">
                <a:alpha val="34999"/>
              </a:srgbClr>
            </a:outerShdw>
            <a:softEdge rad="635000"/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30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741625" y="500063"/>
            <a:ext cx="7694613" cy="57769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30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195" name="Picture 30" descr="Iconic column redon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7750" y="1237192"/>
            <a:ext cx="19653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356254" y="3495146"/>
            <a:ext cx="6475412" cy="946150"/>
            <a:chOff x="1322086" y="3071135"/>
            <a:chExt cx="6475103" cy="947367"/>
          </a:xfrm>
        </p:grpSpPr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1322086" y="3071135"/>
              <a:ext cx="6475103" cy="947367"/>
            </a:xfrm>
            <a:prstGeom prst="rect">
              <a:avLst/>
            </a:prstGeom>
            <a:gradFill rotWithShape="1">
              <a:gsLst>
                <a:gs pos="0">
                  <a:srgbClr val="4F81BD">
                    <a:alpha val="12000"/>
                  </a:srgbClr>
                </a:gs>
                <a:gs pos="35001">
                  <a:srgbClr val="4F81BD">
                    <a:alpha val="12000"/>
                  </a:srgbClr>
                </a:gs>
                <a:gs pos="100000">
                  <a:srgbClr val="FFFFFF">
                    <a:alpha val="12000"/>
                  </a:srgbClr>
                </a:gs>
              </a:gsLst>
              <a:lin ang="0" scaled="1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30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01" name="TextBox 31"/>
            <p:cNvSpPr txBox="1">
              <a:spLocks noChangeArrowheads="1"/>
            </p:cNvSpPr>
            <p:nvPr/>
          </p:nvSpPr>
          <p:spPr bwMode="auto">
            <a:xfrm>
              <a:off x="2310210" y="3071901"/>
              <a:ext cx="4781738" cy="932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3000" dirty="0"/>
                <a:t>DX University</a:t>
              </a:r>
              <a:endParaRPr lang="en-US" sz="3000" dirty="0" smtClean="0"/>
            </a:p>
            <a:p>
              <a:pPr algn="ctr" eaLnBrk="0" hangingPunct="0">
                <a:lnSpc>
                  <a:spcPct val="90000"/>
                </a:lnSpc>
              </a:pPr>
              <a:r>
                <a:rPr lang="en-US" sz="3000" dirty="0" smtClean="0"/>
                <a:t>Bryce Canyon, UT – </a:t>
              </a:r>
              <a:r>
                <a:rPr lang="en-US" sz="3000" dirty="0"/>
                <a:t>2012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570133" y="7484533"/>
            <a:ext cx="18466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44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715430" y="1532467"/>
            <a:ext cx="7762875" cy="4627033"/>
          </a:xfrm>
          <a:prstGeom prst="roundRect">
            <a:avLst>
              <a:gd name="adj" fmla="val 16667"/>
            </a:avLst>
          </a:prstGeom>
          <a:solidFill>
            <a:srgbClr val="355876"/>
          </a:solidFill>
          <a:ln w="9525">
            <a:noFill/>
            <a:round/>
            <a:headEnd/>
            <a:tailEnd/>
          </a:ln>
          <a:effectLst>
            <a:glow rad="127000">
              <a:srgbClr val="355876"/>
            </a:glow>
          </a:effectLst>
        </p:spPr>
        <p:txBody>
          <a:bodyPr lIns="82124" tIns="41061" rIns="82124" bIns="41061">
            <a:prstTxWarp prst="textNoShape">
              <a:avLst/>
            </a:prstTxWarp>
          </a:bodyPr>
          <a:lstStyle/>
          <a:p>
            <a:pPr defTabSz="814388" eaLnBrk="0" hangingPunct="0">
              <a:lnSpc>
                <a:spcPct val="90000"/>
              </a:lnSpc>
            </a:pPr>
            <a:endParaRPr lang="en-US" sz="3000" dirty="0">
              <a:latin typeface="Neurochrome" pitchFamily="2" charset="0"/>
            </a:endParaRPr>
          </a:p>
        </p:txBody>
      </p:sp>
      <p:sp>
        <p:nvSpPr>
          <p:cNvPr id="14338" name="TextBox 10"/>
          <p:cNvSpPr txBox="1">
            <a:spLocks noChangeArrowheads="1"/>
          </p:cNvSpPr>
          <p:nvPr/>
        </p:nvSpPr>
        <p:spPr bwMode="auto">
          <a:xfrm>
            <a:off x="1526470" y="2876550"/>
            <a:ext cx="618951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3000" dirty="0" smtClean="0">
                <a:solidFill>
                  <a:srgbClr val="FFFFFF"/>
                </a:solidFill>
              </a:rPr>
              <a:t>Finding DX Using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3000" dirty="0" smtClean="0">
                <a:solidFill>
                  <a:srgbClr val="FFFFFF"/>
                </a:solidFill>
              </a:rPr>
              <a:t>Internet and Software Resources</a:t>
            </a:r>
          </a:p>
          <a:p>
            <a:pPr algn="ctr" eaLnBrk="0" hangingPunct="0">
              <a:lnSpc>
                <a:spcPct val="90000"/>
              </a:lnSpc>
            </a:pPr>
            <a:endParaRPr lang="en-US" sz="3000" dirty="0" smtClean="0">
              <a:solidFill>
                <a:srgbClr val="FFFFFF"/>
              </a:solidFill>
            </a:endParaRPr>
          </a:p>
          <a:p>
            <a:pPr algn="ctr" eaLnBrk="0" hangingPunct="0">
              <a:lnSpc>
                <a:spcPct val="90000"/>
              </a:lnSpc>
            </a:pPr>
            <a:r>
              <a:rPr lang="en-US" sz="3000" dirty="0" smtClean="0">
                <a:solidFill>
                  <a:srgbClr val="FFFFFF"/>
                </a:solidFill>
              </a:rPr>
              <a:t>Jed W. </a:t>
            </a:r>
            <a:r>
              <a:rPr lang="en-US" sz="3000" dirty="0" err="1" smtClean="0">
                <a:solidFill>
                  <a:srgbClr val="FFFFFF"/>
                </a:solidFill>
              </a:rPr>
              <a:t>Petrovich</a:t>
            </a:r>
            <a:r>
              <a:rPr lang="en-US" sz="3000" dirty="0" smtClean="0">
                <a:solidFill>
                  <a:srgbClr val="FFFFFF"/>
                </a:solidFill>
              </a:rPr>
              <a:t>, AD7KG</a:t>
            </a:r>
            <a:endParaRPr lang="en-US" sz="3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 idx="4294967295"/>
          </p:nvPr>
        </p:nvSpPr>
        <p:spPr>
          <a:xfrm>
            <a:off x="1472666" y="236007"/>
            <a:ext cx="6824662" cy="750888"/>
          </a:xfrm>
        </p:spPr>
        <p:txBody>
          <a:bodyPr/>
          <a:lstStyle/>
          <a:p>
            <a:r>
              <a:rPr lang="en-US" dirty="0" smtClean="0"/>
              <a:t>Jed W. </a:t>
            </a:r>
            <a:r>
              <a:rPr lang="en-US" dirty="0" err="1" smtClean="0"/>
              <a:t>Petrovich</a:t>
            </a:r>
            <a:r>
              <a:rPr lang="en-US" dirty="0" smtClean="0"/>
              <a:t>, AD7KG</a:t>
            </a:r>
            <a:endParaRPr lang="en-US" dirty="0"/>
          </a:p>
        </p:txBody>
      </p:sp>
      <p:pic>
        <p:nvPicPr>
          <p:cNvPr id="3" name="Picture 2" descr="AD7KG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00" y="1975379"/>
            <a:ext cx="3783482" cy="28336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75200" y="1362987"/>
            <a:ext cx="384386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First licensed October 2005 and earned both General and Extra Class licenses in October of 2006.</a:t>
            </a:r>
          </a:p>
          <a:p>
            <a:endParaRPr lang="en-US" sz="1800" dirty="0" smtClean="0"/>
          </a:p>
          <a:p>
            <a:r>
              <a:rPr lang="en-US" sz="1800" dirty="0" smtClean="0"/>
              <a:t>DXCC 262/222 and WAZ. UDXA Field Day organizer 2006 to 2012. 1st Place WPX Phone, Single Op, Low Power, 7th Call Area, 2007 and 2008. 7QP, 2007 to 2012. </a:t>
            </a:r>
          </a:p>
          <a:p>
            <a:endParaRPr lang="en-US" sz="1800" dirty="0" smtClean="0"/>
          </a:p>
          <a:p>
            <a:r>
              <a:rPr lang="en-US" sz="1800" dirty="0" smtClean="0"/>
              <a:t>Member UDXA, UARC, Polar Bear QRP.</a:t>
            </a:r>
          </a:p>
          <a:p>
            <a:endParaRPr lang="en-US" sz="1800" dirty="0" smtClean="0"/>
          </a:p>
          <a:p>
            <a:r>
              <a:rPr lang="en-US" sz="1800" dirty="0" smtClean="0"/>
              <a:t>Information Technology field specializing in client applications, databases and data extraction. Author of a commercial software program. 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1"/>
          <p:cNvSpPr>
            <a:spLocks noGrp="1"/>
          </p:cNvSpPr>
          <p:nvPr>
            <p:ph type="title" idx="4294967295"/>
          </p:nvPr>
        </p:nvSpPr>
        <p:spPr>
          <a:xfrm>
            <a:off x="1506534" y="238925"/>
            <a:ext cx="6824662" cy="750888"/>
          </a:xfrm>
        </p:spPr>
        <p:txBody>
          <a:bodyPr/>
          <a:lstStyle/>
          <a:p>
            <a:r>
              <a:rPr lang="en-US" dirty="0" smtClean="0"/>
              <a:t>Where’s the DX?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9" y="1876424"/>
            <a:ext cx="7361325" cy="4117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1"/>
          <p:cNvSpPr>
            <a:spLocks noGrp="1"/>
          </p:cNvSpPr>
          <p:nvPr>
            <p:ph type="title" idx="4294967295"/>
          </p:nvPr>
        </p:nvSpPr>
        <p:spPr>
          <a:xfrm>
            <a:off x="1506534" y="238925"/>
            <a:ext cx="6824662" cy="750888"/>
          </a:xfrm>
        </p:spPr>
        <p:txBody>
          <a:bodyPr/>
          <a:lstStyle/>
          <a:p>
            <a:r>
              <a:rPr lang="en-US" dirty="0" smtClean="0"/>
              <a:t>Tuning Around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828800"/>
            <a:ext cx="6616700" cy="402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1"/>
          <p:cNvSpPr>
            <a:spLocks noGrp="1"/>
          </p:cNvSpPr>
          <p:nvPr>
            <p:ph type="title" idx="4294967295"/>
          </p:nvPr>
        </p:nvSpPr>
        <p:spPr>
          <a:xfrm>
            <a:off x="1506534" y="238925"/>
            <a:ext cx="6824662" cy="750888"/>
          </a:xfrm>
        </p:spPr>
        <p:txBody>
          <a:bodyPr/>
          <a:lstStyle/>
          <a:p>
            <a:r>
              <a:rPr lang="en-US" dirty="0" smtClean="0"/>
              <a:t>Looking Ahead - Newsletters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52500" y="1625600"/>
            <a:ext cx="72771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425 DX News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dirty="0">
                <a:hlinkClick r:id="rId2"/>
              </a:rPr>
              <a:t>http://www.425dxn.org/</a:t>
            </a: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Weekly DX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Daily DX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dirty="0">
                <a:hlinkClick r:id="rId3"/>
              </a:rPr>
              <a:t>http://www.dailydx.com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DX Coffee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dirty="0">
                <a:hlinkClick r:id="rId4"/>
              </a:rPr>
              <a:t>http://www.dxcoffee.com/eng/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1"/>
          <p:cNvSpPr>
            <a:spLocks noGrp="1"/>
          </p:cNvSpPr>
          <p:nvPr>
            <p:ph type="title" idx="4294967295"/>
          </p:nvPr>
        </p:nvSpPr>
        <p:spPr>
          <a:xfrm>
            <a:off x="1506534" y="238925"/>
            <a:ext cx="6824662" cy="750888"/>
          </a:xfrm>
        </p:spPr>
        <p:txBody>
          <a:bodyPr/>
          <a:lstStyle/>
          <a:p>
            <a:r>
              <a:rPr lang="en-US" dirty="0" smtClean="0"/>
              <a:t>Propagation – Solar Data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" y="1295400"/>
            <a:ext cx="9020175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70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1"/>
          <p:cNvSpPr>
            <a:spLocks noGrp="1"/>
          </p:cNvSpPr>
          <p:nvPr>
            <p:ph type="title" idx="4294967295"/>
          </p:nvPr>
        </p:nvSpPr>
        <p:spPr>
          <a:xfrm>
            <a:off x="1506534" y="238925"/>
            <a:ext cx="6824662" cy="750888"/>
          </a:xfrm>
        </p:spPr>
        <p:txBody>
          <a:bodyPr/>
          <a:lstStyle/>
          <a:p>
            <a:r>
              <a:rPr lang="en-US" dirty="0" smtClean="0"/>
              <a:t>Propagation – </a:t>
            </a:r>
            <a:r>
              <a:rPr lang="en-US" dirty="0" err="1" smtClean="0"/>
              <a:t>VOAProp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11" y="1609725"/>
            <a:ext cx="6505575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1"/>
          <p:cNvSpPr>
            <a:spLocks noGrp="1"/>
          </p:cNvSpPr>
          <p:nvPr>
            <p:ph type="title" idx="4294967295"/>
          </p:nvPr>
        </p:nvSpPr>
        <p:spPr>
          <a:xfrm>
            <a:off x="1506534" y="238925"/>
            <a:ext cx="6824662" cy="750888"/>
          </a:xfrm>
        </p:spPr>
        <p:txBody>
          <a:bodyPr/>
          <a:lstStyle/>
          <a:p>
            <a:r>
              <a:rPr lang="en-US" dirty="0" smtClean="0"/>
              <a:t>Propagation – </a:t>
            </a:r>
            <a:r>
              <a:rPr lang="en-US" dirty="0" err="1" smtClean="0"/>
              <a:t>VOAProp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58900"/>
            <a:ext cx="6667499" cy="53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7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XU Template">
  <a:themeElements>
    <a:clrScheme name="Cisco2003Template 11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339999"/>
      </a:accent1>
      <a:accent2>
        <a:srgbClr val="B92B38"/>
      </a:accent2>
      <a:accent3>
        <a:srgbClr val="FFFFFF"/>
      </a:accent3>
      <a:accent4>
        <a:srgbClr val="000000"/>
      </a:accent4>
      <a:accent5>
        <a:srgbClr val="ADCACA"/>
      </a:accent5>
      <a:accent6>
        <a:srgbClr val="A72632"/>
      </a:accent6>
      <a:hlink>
        <a:srgbClr val="9999CC"/>
      </a:hlink>
      <a:folHlink>
        <a:srgbClr val="EEB30E"/>
      </a:folHlink>
    </a:clrScheme>
    <a:fontScheme name="Cisco2003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isco2003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3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2003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3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3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3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3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3Template 8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339999"/>
        </a:accent1>
        <a:accent2>
          <a:srgbClr val="B92B38"/>
        </a:accent2>
        <a:accent3>
          <a:srgbClr val="FFFFFF"/>
        </a:accent3>
        <a:accent4>
          <a:srgbClr val="000000"/>
        </a:accent4>
        <a:accent5>
          <a:srgbClr val="ADCACA"/>
        </a:accent5>
        <a:accent6>
          <a:srgbClr val="A72632"/>
        </a:accent6>
        <a:hlink>
          <a:srgbClr val="FF99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3Template 9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339999"/>
        </a:accent1>
        <a:accent2>
          <a:srgbClr val="B92B38"/>
        </a:accent2>
        <a:accent3>
          <a:srgbClr val="FFFFFF"/>
        </a:accent3>
        <a:accent4>
          <a:srgbClr val="000000"/>
        </a:accent4>
        <a:accent5>
          <a:srgbClr val="ADCACA"/>
        </a:accent5>
        <a:accent6>
          <a:srgbClr val="A72632"/>
        </a:accent6>
        <a:hlink>
          <a:srgbClr val="9999CC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3Template 10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339999"/>
        </a:accent1>
        <a:accent2>
          <a:srgbClr val="B92B38"/>
        </a:accent2>
        <a:accent3>
          <a:srgbClr val="FFFFFF"/>
        </a:accent3>
        <a:accent4>
          <a:srgbClr val="000000"/>
        </a:accent4>
        <a:accent5>
          <a:srgbClr val="ADCACA"/>
        </a:accent5>
        <a:accent6>
          <a:srgbClr val="A72632"/>
        </a:accent6>
        <a:hlink>
          <a:srgbClr val="9999CC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3Template 11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339999"/>
        </a:accent1>
        <a:accent2>
          <a:srgbClr val="B92B38"/>
        </a:accent2>
        <a:accent3>
          <a:srgbClr val="FFFFFF"/>
        </a:accent3>
        <a:accent4>
          <a:srgbClr val="000000"/>
        </a:accent4>
        <a:accent5>
          <a:srgbClr val="ADCACA"/>
        </a:accent5>
        <a:accent6>
          <a:srgbClr val="A72632"/>
        </a:accent6>
        <a:hlink>
          <a:srgbClr val="9999CC"/>
        </a:hlink>
        <a:folHlink>
          <a:srgbClr val="EEB30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Cisco2003_template_Q104_4</Template>
  <TotalTime>21999</TotalTime>
  <Words>202</Words>
  <Application>Microsoft Office PowerPoint</Application>
  <PresentationFormat>On-screen Show (4:3)</PresentationFormat>
  <Paragraphs>47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DXU Template</vt:lpstr>
      <vt:lpstr>PowerPoint Presentation</vt:lpstr>
      <vt:lpstr>PowerPoint Presentation</vt:lpstr>
      <vt:lpstr>Jed W. Petrovich, AD7KG</vt:lpstr>
      <vt:lpstr>Where’s the DX?</vt:lpstr>
      <vt:lpstr>Tuning Around</vt:lpstr>
      <vt:lpstr>Looking Ahead - Newsletters</vt:lpstr>
      <vt:lpstr>Propagation – Solar Data</vt:lpstr>
      <vt:lpstr>Propagation – VOAProp</vt:lpstr>
      <vt:lpstr>Propagation – VOAProp</vt:lpstr>
      <vt:lpstr>DX Clusters</vt:lpstr>
      <vt:lpstr>DX Clusters – Example</vt:lpstr>
      <vt:lpstr>DX Clusters – Logging Software</vt:lpstr>
      <vt:lpstr>Panadapter</vt:lpstr>
      <vt:lpstr>End Result</vt:lpstr>
      <vt:lpstr>Questions?</vt:lpstr>
      <vt:lpstr>PowerPoint Presentation</vt:lpstr>
    </vt:vector>
  </TitlesOfParts>
  <Company>Cisco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David Sauerhaft</dc:creator>
  <cp:lastModifiedBy>User1</cp:lastModifiedBy>
  <cp:revision>675</cp:revision>
  <cp:lastPrinted>2012-03-23T22:12:51Z</cp:lastPrinted>
  <dcterms:created xsi:type="dcterms:W3CDTF">2012-07-18T15:56:54Z</dcterms:created>
  <dcterms:modified xsi:type="dcterms:W3CDTF">2012-07-24T22:28:40Z</dcterms:modified>
</cp:coreProperties>
</file>