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6" r:id="rId1"/>
  </p:sldMasterIdLst>
  <p:notesMasterIdLst>
    <p:notesMasterId r:id="rId29"/>
  </p:notesMasterIdLst>
  <p:handoutMasterIdLst>
    <p:handoutMasterId r:id="rId30"/>
  </p:handoutMasterIdLst>
  <p:sldIdLst>
    <p:sldId id="1051" r:id="rId2"/>
    <p:sldId id="854" r:id="rId3"/>
    <p:sldId id="500" r:id="rId4"/>
    <p:sldId id="1064" r:id="rId5"/>
    <p:sldId id="1057" r:id="rId6"/>
    <p:sldId id="610" r:id="rId7"/>
    <p:sldId id="1053" r:id="rId8"/>
    <p:sldId id="1068" r:id="rId9"/>
    <p:sldId id="1075" r:id="rId10"/>
    <p:sldId id="1071" r:id="rId11"/>
    <p:sldId id="1072" r:id="rId12"/>
    <p:sldId id="1073" r:id="rId13"/>
    <p:sldId id="1074" r:id="rId14"/>
    <p:sldId id="1070" r:id="rId15"/>
    <p:sldId id="1063" r:id="rId16"/>
    <p:sldId id="1055" r:id="rId17"/>
    <p:sldId id="1056" r:id="rId18"/>
    <p:sldId id="1054" r:id="rId19"/>
    <p:sldId id="1062" r:id="rId20"/>
    <p:sldId id="1058" r:id="rId21"/>
    <p:sldId id="1059" r:id="rId22"/>
    <p:sldId id="1060" r:id="rId23"/>
    <p:sldId id="1061" r:id="rId24"/>
    <p:sldId id="1065" r:id="rId25"/>
    <p:sldId id="1067" r:id="rId26"/>
    <p:sldId id="1066" r:id="rId27"/>
    <p:sldId id="1077" r:id="rId28"/>
  </p:sldIdLst>
  <p:sldSz cx="9144000" cy="6858000" type="screen4x3"/>
  <p:notesSz cx="7035800" cy="9194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1pPr>
    <a:lvl2pPr marL="4572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2pPr>
    <a:lvl3pPr marL="9144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3pPr>
    <a:lvl4pPr marL="13716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4pPr>
    <a:lvl5pPr marL="1828800" algn="l" rtl="0" fontAlgn="base">
      <a:spcBef>
        <a:spcPct val="0"/>
      </a:spcBef>
      <a:spcAft>
        <a:spcPct val="0"/>
      </a:spcAft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5pPr>
    <a:lvl6pPr marL="22860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6pPr>
    <a:lvl7pPr marL="27432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7pPr>
    <a:lvl8pPr marL="32004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8pPr>
    <a:lvl9pPr marL="3657600" algn="l" defTabSz="457200" rtl="0" eaLnBrk="1" latinLnBrk="0" hangingPunct="1">
      <a:defRPr sz="3400" b="1" kern="1200">
        <a:solidFill>
          <a:schemeClr val="tx1"/>
        </a:solidFill>
        <a:latin typeface="Arial" pitchFamily="-84" charset="0"/>
        <a:ea typeface="Arial" pitchFamily="-84" charset="0"/>
        <a:cs typeface="Arial" pitchFamily="-8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16">
          <p15:clr>
            <a:srgbClr val="A4A3A4"/>
          </p15:clr>
        </p15:guide>
        <p15:guide id="2" pos="77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96">
          <p15:clr>
            <a:srgbClr val="A4A3A4"/>
          </p15:clr>
        </p15:guide>
        <p15:guide id="2" pos="221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9050"/>
    <a:srgbClr val="355876"/>
    <a:srgbClr val="240489"/>
    <a:srgbClr val="348906"/>
    <a:srgbClr val="000001"/>
    <a:srgbClr val="001424"/>
    <a:srgbClr val="5D5F5E"/>
    <a:srgbClr val="567895"/>
    <a:srgbClr val="62E8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316" autoAdjust="0"/>
    <p:restoredTop sz="84877" autoAdjust="0"/>
  </p:normalViewPr>
  <p:slideViewPr>
    <p:cSldViewPr snapToGrid="0" showGuides="1">
      <p:cViewPr varScale="1">
        <p:scale>
          <a:sx n="78" d="100"/>
          <a:sy n="78" d="100"/>
        </p:scale>
        <p:origin x="624" y="84"/>
      </p:cViewPr>
      <p:guideLst>
        <p:guide orient="horz" pos="1616"/>
        <p:guide pos="77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 showGuides="1">
      <p:cViewPr>
        <p:scale>
          <a:sx n="75" d="100"/>
          <a:sy n="75" d="100"/>
        </p:scale>
        <p:origin x="-4992" y="-1280"/>
      </p:cViewPr>
      <p:guideLst>
        <p:guide orient="horz" pos="2896"/>
        <p:guide pos="221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7800" y="0"/>
            <a:ext cx="3048000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t" anchorCtr="0" compatLnSpc="1">
            <a:prstTxWarp prst="textNoShape">
              <a:avLst/>
            </a:prstTxWarp>
          </a:bodyPr>
          <a:lstStyle>
            <a:lvl1pPr algn="r"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defTabSz="930275" eaLnBrk="0" hangingPunct="0">
              <a:lnSpc>
                <a:spcPct val="100000"/>
              </a:lnSpc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7800" y="8736013"/>
            <a:ext cx="3048000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85" tIns="46493" rIns="92985" bIns="46493" numCol="1" anchor="b" anchorCtr="0" compatLnSpc="1">
            <a:prstTxWarp prst="textNoShape">
              <a:avLst/>
            </a:prstTxWarp>
          </a:bodyPr>
          <a:lstStyle>
            <a:lvl1pPr algn="r" defTabSz="930275" eaLnBrk="0" hangingPunct="0">
              <a:defRPr sz="1200" b="0"/>
            </a:lvl1pPr>
          </a:lstStyle>
          <a:p>
            <a:fld id="{F4DEEF23-2811-4F41-924E-0DE039015246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258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3163" y="679450"/>
            <a:ext cx="4630737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Rectangle 15"/>
          <p:cNvSpPr>
            <a:spLocks noChangeArrowheads="1"/>
          </p:cNvSpPr>
          <p:nvPr/>
        </p:nvSpPr>
        <p:spPr bwMode="auto">
          <a:xfrm>
            <a:off x="57150" y="8843963"/>
            <a:ext cx="68802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814" tIns="50787" rIns="96814" bIns="50787">
            <a:prstTxWarp prst="textNoShape">
              <a:avLst/>
            </a:prstTxWarp>
            <a:spAutoFit/>
          </a:bodyPr>
          <a:lstStyle/>
          <a:p>
            <a:pPr defTabSz="619125" eaLnBrk="0" hangingPunct="0">
              <a:tabLst>
                <a:tab pos="2416175" algn="l"/>
                <a:tab pos="4889500" algn="l"/>
              </a:tabLst>
            </a:pPr>
            <a:r>
              <a:rPr lang="en-US" sz="800" dirty="0"/>
              <a:t>© 2002, Cisco Systems, Inc. </a:t>
            </a:r>
          </a:p>
        </p:txBody>
      </p:sp>
      <p:sp>
        <p:nvSpPr>
          <p:cNvPr id="8196" name="Line 16"/>
          <p:cNvSpPr>
            <a:spLocks noChangeShapeType="1"/>
          </p:cNvSpPr>
          <p:nvPr/>
        </p:nvSpPr>
        <p:spPr bwMode="auto">
          <a:xfrm>
            <a:off x="155575" y="8858250"/>
            <a:ext cx="671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 dirty="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77841" name="Rectangle 1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986463" y="8737600"/>
            <a:ext cx="822325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45" tIns="0" rIns="19045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800" b="0"/>
            </a:lvl1pPr>
          </a:lstStyle>
          <a:p>
            <a:fld id="{2C2F1268-DAA7-5B4A-BBED-1B1085CC18A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77842" name="Rectangle 18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79913"/>
            <a:ext cx="5135563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73025" tIns="36512" rIns="73025" bIns="365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4592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68275" indent="-168275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1pPr>
    <a:lvl2pPr marL="5794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2pPr>
    <a:lvl3pPr marL="1027113" indent="-112713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3pPr>
    <a:lvl4pPr marL="1493838" indent="-122238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4pPr>
    <a:lvl5pPr marL="1943100" indent="-114300" algn="l" rtl="0" eaLnBrk="0" fontAlgn="base" hangingPunct="0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ＭＳ Ｐゴシック" pitchFamily="-1" charset="-128"/>
        <a:cs typeface="Arial" pitchFamily="-8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EDA7607-E85B-6646-B5C2-E7C9923C0710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4400" y="242888"/>
            <a:ext cx="5264150" cy="3948112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4330700"/>
            <a:ext cx="6143625" cy="4205288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1427" tIns="45713" rIns="91427" bIns="45713"/>
          <a:lstStyle/>
          <a:p>
            <a:pPr>
              <a:buNone/>
            </a:pPr>
            <a:endParaRPr lang="en-US" dirty="0">
              <a:latin typeface="Arial" pitchFamily="-84" charset="0"/>
              <a:ea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677597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640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471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2F1268-DAA7-5B4A-BBED-1B1085CC18A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372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solidFill>
            <a:srgbClr val="355876">
              <a:alpha val="2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25600" y="16637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75000"/>
                  <a:alpha val="30000"/>
                </a:schemeClr>
              </a:gs>
              <a:gs pos="100000">
                <a:srgbClr val="FFFFFF">
                  <a:alpha val="20000"/>
                </a:srgbClr>
              </a:gs>
            </a:gsLst>
            <a:lin ang="16200000" scaled="0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625600" y="16637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blipFill rotWithShape="1">
            <a:blip r:embed="rId2">
              <a:alphaModFix amt="40000"/>
            </a:blip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1231900"/>
            <a:ext cx="9144000" cy="5626100"/>
          </a:xfrm>
          <a:prstGeom prst="rect">
            <a:avLst/>
          </a:prstGeom>
          <a:blipFill rotWithShape="1">
            <a:blip r:embed="rId2">
              <a:alphaModFix amt="40000"/>
            </a:blip>
            <a:tile tx="0" ty="0" sx="100000" sy="100000" flip="none" algn="tl"/>
          </a:blip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235075" y="1854200"/>
            <a:ext cx="6718300" cy="43561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	Second level</a:t>
            </a:r>
          </a:p>
          <a:p>
            <a:pPr lvl="2"/>
            <a:r>
              <a:rPr lang="en-US" dirty="0" smtClean="0"/>
              <a:t>	Third level</a:t>
            </a:r>
          </a:p>
          <a:p>
            <a:pPr lvl="3"/>
            <a:r>
              <a:rPr lang="en-US" dirty="0" smtClean="0"/>
              <a:t>		Fourth level</a:t>
            </a:r>
          </a:p>
          <a:p>
            <a:pPr lvl="4"/>
            <a:r>
              <a:rPr lang="en-US" dirty="0" smtClean="0"/>
              <a:t>		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bg>
      <p:bgPr>
        <a:solidFill>
          <a:srgbClr val="355876">
            <a:alpha val="8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Blank">
    <p:bg>
      <p:bgPr>
        <a:gradFill flip="none" rotWithShape="1">
          <a:gsLst>
            <a:gs pos="4000">
              <a:srgbClr val="355876">
                <a:alpha val="80000"/>
              </a:srgbClr>
            </a:gs>
            <a:gs pos="95000">
              <a:srgbClr val="FFFFFF">
                <a:alpha val="80000"/>
              </a:srgbClr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" Target="../slides/slide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2"/>
          <p:cNvSpPr>
            <a:spLocks/>
          </p:cNvSpPr>
          <p:nvPr/>
        </p:nvSpPr>
        <p:spPr bwMode="auto">
          <a:xfrm>
            <a:off x="-3175" y="1022350"/>
            <a:ext cx="9147175" cy="242888"/>
          </a:xfrm>
          <a:custGeom>
            <a:avLst/>
            <a:gdLst>
              <a:gd name="T0" fmla="*/ 0 w 5762"/>
              <a:gd name="T1" fmla="*/ 153 h 153"/>
              <a:gd name="T2" fmla="*/ 0 w 5762"/>
              <a:gd name="T3" fmla="*/ 72 h 153"/>
              <a:gd name="T4" fmla="*/ 3846 w 5762"/>
              <a:gd name="T5" fmla="*/ 71 h 153"/>
              <a:gd name="T6" fmla="*/ 3913 w 5762"/>
              <a:gd name="T7" fmla="*/ 0 h 153"/>
              <a:gd name="T8" fmla="*/ 5762 w 5762"/>
              <a:gd name="T9" fmla="*/ 0 h 153"/>
              <a:gd name="T10" fmla="*/ 5761 w 5762"/>
              <a:gd name="T11" fmla="*/ 153 h 153"/>
              <a:gd name="T12" fmla="*/ 0 w 5762"/>
              <a:gd name="T13" fmla="*/ 153 h 153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762" h="153">
                <a:moveTo>
                  <a:pt x="0" y="153"/>
                </a:moveTo>
                <a:lnTo>
                  <a:pt x="0" y="72"/>
                </a:lnTo>
                <a:lnTo>
                  <a:pt x="3846" y="71"/>
                </a:lnTo>
                <a:lnTo>
                  <a:pt x="3913" y="0"/>
                </a:lnTo>
                <a:lnTo>
                  <a:pt x="5762" y="0"/>
                </a:lnTo>
                <a:lnTo>
                  <a:pt x="5761" y="153"/>
                </a:lnTo>
                <a:lnTo>
                  <a:pt x="0" y="153"/>
                </a:lnTo>
                <a:close/>
              </a:path>
            </a:pathLst>
          </a:custGeom>
          <a:solidFill>
            <a:srgbClr val="567895"/>
          </a:solidFill>
          <a:ln w="9525" cap="flat" cmpd="sng">
            <a:noFill/>
            <a:prstDash val="solid"/>
            <a:round/>
            <a:headEnd/>
            <a:tailEnd/>
          </a:ln>
        </p:spPr>
        <p:txBody>
          <a:bodyPr lIns="73025" tIns="36512" rIns="73025" bIns="36512">
            <a:prstTxWarp prst="textNoShape">
              <a:avLst/>
            </a:prstTxWarp>
          </a:bodyPr>
          <a:lstStyle/>
          <a:p>
            <a:pPr eaLnBrk="0" hangingPunct="0">
              <a:lnSpc>
                <a:spcPct val="90000"/>
              </a:lnSpc>
              <a:defRPr/>
            </a:pPr>
            <a:endParaRPr lang="en-US" sz="3000" dirty="0">
              <a:latin typeface="Neurochrome" pitchFamily="2" charset="0"/>
              <a:ea typeface="+mn-ea"/>
              <a:cs typeface="+mn-cs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02375" y="996950"/>
            <a:ext cx="2513013" cy="288925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>
                <a:solidFill>
                  <a:schemeClr val="bg1"/>
                </a:solidFill>
              </a:rPr>
              <a:t>DX University – Visalia </a:t>
            </a:r>
            <a:r>
              <a:rPr lang="en-US" sz="1400" b="0" dirty="0" smtClean="0">
                <a:solidFill>
                  <a:schemeClr val="bg1"/>
                </a:solidFill>
              </a:rPr>
              <a:t>2015</a:t>
            </a:r>
            <a:endParaRPr lang="en-US" sz="1400" b="0" dirty="0">
              <a:solidFill>
                <a:schemeClr val="bg1"/>
              </a:solidFill>
            </a:endParaRPr>
          </a:p>
        </p:txBody>
      </p:sp>
      <p:sp>
        <p:nvSpPr>
          <p:cNvPr id="307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55725" y="196850"/>
            <a:ext cx="6824663" cy="750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slide title</a:t>
            </a:r>
          </a:p>
        </p:txBody>
      </p:sp>
      <p:sp>
        <p:nvSpPr>
          <p:cNvPr id="307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20800" y="1720850"/>
            <a:ext cx="72199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2124" tIns="41061" rIns="82124" bIns="410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</a:t>
            </a:r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		Second Level</a:t>
            </a:r>
          </a:p>
          <a:p>
            <a:pPr lvl="0"/>
            <a:r>
              <a:rPr lang="en-US" dirty="0" smtClean="0"/>
              <a:t>			Third Level</a:t>
            </a:r>
          </a:p>
          <a:p>
            <a:pPr lvl="0"/>
            <a:r>
              <a:rPr lang="en-US" dirty="0" smtClean="0"/>
              <a:t>				Fourth Level</a:t>
            </a:r>
          </a:p>
          <a:p>
            <a:pPr lvl="0"/>
            <a:r>
              <a:rPr lang="en-US" dirty="0" smtClean="0"/>
              <a:t>					Fifth </a:t>
            </a:r>
            <a:r>
              <a:rPr lang="en-US" dirty="0"/>
              <a:t>Level</a:t>
            </a:r>
          </a:p>
        </p:txBody>
      </p:sp>
      <p:sp>
        <p:nvSpPr>
          <p:cNvPr id="3" name="Rectangle 11"/>
          <p:cNvSpPr/>
          <p:nvPr/>
        </p:nvSpPr>
        <p:spPr>
          <a:xfrm>
            <a:off x="6302375" y="996950"/>
            <a:ext cx="2513013" cy="288925"/>
          </a:xfrm>
          <a:prstGeom prst="rect">
            <a:avLst/>
          </a:prstGeom>
        </p:spPr>
        <p:txBody>
          <a:bodyPr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sz="1400" b="0" dirty="0">
                <a:solidFill>
                  <a:schemeClr val="bg1"/>
                </a:solidFill>
              </a:rPr>
              <a:t>DX University – Visalia</a:t>
            </a:r>
            <a:r>
              <a:rPr lang="en-US" sz="1400" b="0" dirty="0" smtClean="0">
                <a:solidFill>
                  <a:schemeClr val="bg1"/>
                </a:solidFill>
              </a:rPr>
              <a:t> 2</a:t>
            </a:r>
            <a:endParaRPr lang="en-US" sz="1400" b="0" dirty="0">
              <a:solidFill>
                <a:schemeClr val="bg1"/>
              </a:solidFill>
            </a:endParaRPr>
          </a:p>
        </p:txBody>
      </p:sp>
      <p:pic>
        <p:nvPicPr>
          <p:cNvPr id="3082" name="Picture 13" descr="Iconic column redone.pn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212725" y="122238"/>
            <a:ext cx="1038225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63881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7518400" y="59182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>
            <a:hlinkClick r:id="" action="ppaction://noaction"/>
          </p:cNvPr>
          <p:cNvSpPr>
            <a:spLocks noChangeArrowheads="1"/>
          </p:cNvSpPr>
          <p:nvPr userDrawn="1"/>
        </p:nvSpPr>
        <p:spPr bwMode="auto">
          <a:xfrm>
            <a:off x="7988300" y="1016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Rectangle 18">
            <a:hlinkClick r:id="rId13" action="ppaction://hlinksldjump"/>
          </p:cNvPr>
          <p:cNvSpPr>
            <a:spLocks noChangeArrowheads="1"/>
          </p:cNvSpPr>
          <p:nvPr userDrawn="1"/>
        </p:nvSpPr>
        <p:spPr bwMode="auto">
          <a:xfrm>
            <a:off x="279400" y="165100"/>
            <a:ext cx="1003300" cy="846138"/>
          </a:xfrm>
          <a:prstGeom prst="rect">
            <a:avLst/>
          </a:prstGeom>
          <a:solidFill>
            <a:srgbClr val="355876">
              <a:alpha val="0"/>
            </a:srgbClr>
          </a:solidFill>
          <a:ln w="9525">
            <a:noFill/>
            <a:miter lim="800000"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6" r:id="rId2"/>
    <p:sldLayoutId id="2147483797" r:id="rId3"/>
    <p:sldLayoutId id="2147483800" r:id="rId4"/>
    <p:sldLayoutId id="2147483798" r:id="rId5"/>
    <p:sldLayoutId id="2147483789" r:id="rId6"/>
    <p:sldLayoutId id="2147483791" r:id="rId7"/>
    <p:sldLayoutId id="2147483792" r:id="rId8"/>
    <p:sldLayoutId id="2147483799" r:id="rId9"/>
    <p:sldLayoutId id="2147483801" r:id="rId10"/>
  </p:sldLayoutIdLst>
  <p:timing>
    <p:tnLst>
      <p:par>
        <p:cTn id="1" dur="indefinite" restart="never" nodeType="tmRoot"/>
      </p:par>
    </p:tnLst>
  </p:timing>
  <p:txStyles>
    <p:titleStyle>
      <a:lvl1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2pPr>
      <a:lvl3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3pPr>
      <a:lvl4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4pPr>
      <a:lvl5pPr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5pPr>
      <a:lvl6pPr marL="4572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6pPr>
      <a:lvl7pPr marL="9144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7pPr>
      <a:lvl8pPr marL="13716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8pPr>
      <a:lvl9pPr marL="1828800" algn="l" defTabSz="814388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pitchFamily="-84" charset="0"/>
          <a:ea typeface="ＭＳ Ｐゴシック" pitchFamily="-84" charset="-128"/>
          <a:cs typeface="ＭＳ Ｐゴシック" pitchFamily="-84" charset="-128"/>
        </a:defRPr>
      </a:lvl9pPr>
    </p:titleStyle>
    <p:bodyStyle>
      <a:lvl1pPr marL="236538" indent="-2365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accent1"/>
        </a:buClr>
        <a:buSzPct val="100000"/>
        <a:buFontTx/>
        <a:buNone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574675" indent="-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2pPr>
      <a:lvl3pPr marL="914400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3pPr>
      <a:lvl4pPr marL="1254125" indent="117475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4pPr>
      <a:lvl5pPr marL="16049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FontTx/>
        <a:buNone/>
        <a:defRPr sz="3200" b="1">
          <a:solidFill>
            <a:schemeClr val="tx1"/>
          </a:solidFill>
          <a:latin typeface="+mn-lt"/>
          <a:ea typeface="+mn-ea"/>
        </a:defRPr>
      </a:lvl5pPr>
      <a:lvl6pPr marL="20621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6pPr>
      <a:lvl7pPr marL="25193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7pPr>
      <a:lvl8pPr marL="29765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8pPr>
      <a:lvl9pPr marL="3433763" indent="223838" algn="l" defTabSz="814388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defRPr sz="2000" b="1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>
            <a:spLocks noChangeArrowheads="1"/>
          </p:cNvSpPr>
          <p:nvPr/>
        </p:nvSpPr>
        <p:spPr bwMode="auto">
          <a:xfrm>
            <a:off x="550333" y="365125"/>
            <a:ext cx="8058680" cy="6094942"/>
          </a:xfrm>
          <a:prstGeom prst="roundRect">
            <a:avLst>
              <a:gd name="adj" fmla="val 16667"/>
            </a:avLst>
          </a:prstGeom>
          <a:solidFill>
            <a:srgbClr val="567895"/>
          </a:solidFill>
          <a:ln w="9525">
            <a:solidFill>
              <a:srgbClr val="4A7EBB"/>
            </a:solidFill>
            <a:round/>
            <a:headEnd/>
            <a:tailEnd/>
          </a:ln>
          <a:effectLst>
            <a:glow rad="228600">
              <a:srgbClr val="355876"/>
            </a:glow>
            <a:outerShdw blurRad="63500" dist="23000" dir="5400000" rotWithShape="0">
              <a:srgbClr val="000000">
                <a:alpha val="34999"/>
              </a:srgbClr>
            </a:outerShdw>
            <a:softEdge rad="635000"/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Rounded Rectangle 8"/>
          <p:cNvSpPr>
            <a:spLocks noChangeArrowheads="1"/>
          </p:cNvSpPr>
          <p:nvPr/>
        </p:nvSpPr>
        <p:spPr bwMode="auto">
          <a:xfrm>
            <a:off x="741625" y="500063"/>
            <a:ext cx="7694613" cy="577691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63500" dist="23000" dir="5400000" rotWithShape="0">
              <a:srgbClr val="000000">
                <a:alpha val="34999"/>
              </a:srgbClr>
            </a:outerShdw>
          </a:effectLst>
        </p:spPr>
        <p:txBody>
          <a:bodyPr anchor="ctr">
            <a:prstTxWarp prst="textNoShape">
              <a:avLst/>
            </a:prstTxWarp>
          </a:bodyPr>
          <a:lstStyle/>
          <a:p>
            <a:pPr algn="ctr" eaLnBrk="0" hangingPunct="0">
              <a:lnSpc>
                <a:spcPct val="90000"/>
              </a:lnSpc>
              <a:defRPr/>
            </a:pPr>
            <a:endParaRPr lang="en-US" sz="30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8195" name="Picture 30" descr="Iconic column redone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7750" y="1321852"/>
            <a:ext cx="1965325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322388" y="3393540"/>
            <a:ext cx="6475412" cy="946150"/>
            <a:chOff x="1322086" y="3071135"/>
            <a:chExt cx="6475103" cy="947367"/>
          </a:xfrm>
        </p:grpSpPr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1322086" y="3071135"/>
              <a:ext cx="6475103" cy="947367"/>
            </a:xfrm>
            <a:prstGeom prst="rect">
              <a:avLst/>
            </a:prstGeom>
            <a:gradFill rotWithShape="1">
              <a:gsLst>
                <a:gs pos="0">
                  <a:srgbClr val="4F81BD">
                    <a:alpha val="12000"/>
                  </a:srgbClr>
                </a:gs>
                <a:gs pos="35001">
                  <a:srgbClr val="4F81BD">
                    <a:alpha val="12000"/>
                  </a:srgbClr>
                </a:gs>
                <a:gs pos="100000">
                  <a:srgbClr val="FFFFFF">
                    <a:alpha val="12000"/>
                  </a:srgbClr>
                </a:gs>
              </a:gsLst>
              <a:lin ang="0" scaled="1"/>
            </a:gra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63500" dist="23000" dir="5400000" rotWithShape="0">
                <a:srgbClr val="000000">
                  <a:alpha val="34999"/>
                </a:srgbClr>
              </a:outerShdw>
            </a:effectLst>
          </p:spPr>
          <p:txBody>
            <a:bodyPr anchor="ctr">
              <a:prstTxWarp prst="textNoShape">
                <a:avLst/>
              </a:prstTxWarp>
            </a:bodyPr>
            <a:lstStyle/>
            <a:p>
              <a:pPr algn="ctr" eaLnBrk="0" hangingPunct="0">
                <a:lnSpc>
                  <a:spcPct val="90000"/>
                </a:lnSpc>
                <a:defRPr/>
              </a:pPr>
              <a:endParaRPr lang="en-US" sz="3000" dirty="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201" name="TextBox 31"/>
            <p:cNvSpPr txBox="1">
              <a:spLocks noChangeArrowheads="1"/>
            </p:cNvSpPr>
            <p:nvPr/>
          </p:nvSpPr>
          <p:spPr bwMode="auto">
            <a:xfrm>
              <a:off x="2420377" y="3071901"/>
              <a:ext cx="4561397" cy="932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 eaLnBrk="0" hangingPunct="0">
                <a:lnSpc>
                  <a:spcPct val="90000"/>
                </a:lnSpc>
              </a:pPr>
              <a:r>
                <a:rPr lang="en-US" sz="3000" dirty="0"/>
                <a:t>DX </a:t>
              </a:r>
              <a:r>
                <a:rPr lang="en-US" sz="3000" dirty="0" smtClean="0"/>
                <a:t>University</a:t>
              </a:r>
              <a:endParaRPr lang="en-US" sz="3000" dirty="0"/>
            </a:p>
            <a:p>
              <a:pPr algn="ctr" eaLnBrk="0" hangingPunct="0">
                <a:lnSpc>
                  <a:spcPct val="90000"/>
                </a:lnSpc>
              </a:pPr>
              <a:r>
                <a:rPr lang="en-US" sz="3000" dirty="0"/>
                <a:t>Visalia California –</a:t>
              </a:r>
              <a:r>
                <a:rPr lang="en-US" sz="3000" dirty="0" smtClean="0"/>
                <a:t> 2015</a:t>
              </a:r>
              <a:endParaRPr lang="en-US" sz="3000" dirty="0"/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6570133" y="7484533"/>
            <a:ext cx="184666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Tools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Propagation Wizard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VOACAP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Historical expedition charts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Main charts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Geographic Propagation Wizard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87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Wizard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9144" y="2152209"/>
            <a:ext cx="9134856" cy="3264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54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Wizard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638062" y="1404208"/>
            <a:ext cx="5867876" cy="5328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85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Geographic Propagation Wizard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3"/>
          <a:stretch>
            <a:fillRect/>
          </a:stretch>
        </p:blipFill>
        <p:spPr>
          <a:xfrm>
            <a:off x="1589627" y="1305782"/>
            <a:ext cx="5964746" cy="5552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445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Uploading Logs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ADIF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Fields used list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Zip compression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file size</a:t>
            </a: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Upload queue history</a:t>
            </a:r>
          </a:p>
        </p:txBody>
      </p:sp>
    </p:spTree>
    <p:extLst>
      <p:ext uri="{BB962C8B-B14F-4D97-AF65-F5344CB8AC3E}">
        <p14:creationId xmlns:p14="http://schemas.microsoft.com/office/powerpoint/2010/main" val="270666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209" y="3793524"/>
            <a:ext cx="8924647" cy="1494491"/>
          </a:xfrm>
        </p:spPr>
      </p:pic>
      <p:sp>
        <p:nvSpPr>
          <p:cNvPr id="7" name="TextBox 6"/>
          <p:cNvSpPr txBox="1"/>
          <p:nvPr/>
        </p:nvSpPr>
        <p:spPr>
          <a:xfrm>
            <a:off x="2650523" y="2137719"/>
            <a:ext cx="388002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DE9050"/>
                </a:solidFill>
              </a:rPr>
              <a:t>FT5ZM</a:t>
            </a:r>
          </a:p>
        </p:txBody>
      </p:sp>
    </p:spTree>
    <p:extLst>
      <p:ext uri="{BB962C8B-B14F-4D97-AF65-F5344CB8AC3E}">
        <p14:creationId xmlns:p14="http://schemas.microsoft.com/office/powerpoint/2010/main" val="21432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8032"/>
            <a:ext cx="9143999" cy="5609968"/>
          </a:xfrm>
        </p:spPr>
      </p:pic>
    </p:spTree>
    <p:extLst>
      <p:ext uri="{BB962C8B-B14F-4D97-AF65-F5344CB8AC3E}">
        <p14:creationId xmlns:p14="http://schemas.microsoft.com/office/powerpoint/2010/main" val="925526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0389"/>
            <a:ext cx="9144000" cy="5597611"/>
          </a:xfrm>
        </p:spPr>
      </p:pic>
    </p:spTree>
    <p:extLst>
      <p:ext uri="{BB962C8B-B14F-4D97-AF65-F5344CB8AC3E}">
        <p14:creationId xmlns:p14="http://schemas.microsoft.com/office/powerpoint/2010/main" val="1574858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48032"/>
            <a:ext cx="9144000" cy="5609967"/>
          </a:xfrm>
        </p:spPr>
      </p:pic>
    </p:spTree>
    <p:extLst>
      <p:ext uri="{BB962C8B-B14F-4D97-AF65-F5344CB8AC3E}">
        <p14:creationId xmlns:p14="http://schemas.microsoft.com/office/powerpoint/2010/main" val="2141921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746"/>
            <a:ext cx="9143999" cy="5585254"/>
          </a:xfrm>
        </p:spPr>
      </p:pic>
    </p:spTree>
    <p:extLst>
      <p:ext uri="{BB962C8B-B14F-4D97-AF65-F5344CB8AC3E}">
        <p14:creationId xmlns:p14="http://schemas.microsoft.com/office/powerpoint/2010/main" val="2191907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56703" y="2471351"/>
            <a:ext cx="3867665" cy="123567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2221164" y="4075155"/>
            <a:ext cx="470167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3000" dirty="0" smtClean="0">
                <a:solidFill>
                  <a:srgbClr val="FFFFFF"/>
                </a:solidFill>
              </a:rPr>
              <a:t>Jed W. Petrovich AD7KG</a:t>
            </a:r>
            <a:endParaRPr lang="en-US" sz="30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5" y="2561580"/>
            <a:ext cx="3524250" cy="1047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72746"/>
            <a:ext cx="9144000" cy="5585254"/>
          </a:xfrm>
        </p:spPr>
      </p:pic>
    </p:spTree>
    <p:extLst>
      <p:ext uri="{BB962C8B-B14F-4D97-AF65-F5344CB8AC3E}">
        <p14:creationId xmlns:p14="http://schemas.microsoft.com/office/powerpoint/2010/main" val="48581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248033"/>
            <a:ext cx="9144000" cy="5609968"/>
          </a:xfrm>
        </p:spPr>
      </p:pic>
    </p:spTree>
    <p:extLst>
      <p:ext uri="{BB962C8B-B14F-4D97-AF65-F5344CB8AC3E}">
        <p14:creationId xmlns:p14="http://schemas.microsoft.com/office/powerpoint/2010/main" val="1218156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" y="1362008"/>
            <a:ext cx="8971005" cy="5409495"/>
          </a:xfrm>
        </p:spPr>
      </p:pic>
    </p:spTree>
    <p:extLst>
      <p:ext uri="{BB962C8B-B14F-4D97-AF65-F5344CB8AC3E}">
        <p14:creationId xmlns:p14="http://schemas.microsoft.com/office/powerpoint/2010/main" val="17001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Charts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60389"/>
            <a:ext cx="9144000" cy="5597611"/>
          </a:xfrm>
        </p:spPr>
      </p:pic>
    </p:spTree>
    <p:extLst>
      <p:ext uri="{BB962C8B-B14F-4D97-AF65-F5344CB8AC3E}">
        <p14:creationId xmlns:p14="http://schemas.microsoft.com/office/powerpoint/2010/main" val="4015410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Log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Advantages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Reduces “insurance” QSOs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Disadvantages?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338" y="4472357"/>
            <a:ext cx="6019324" cy="198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048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QSO Requests (OQRS)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Enable OQRS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PayPal - Currency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Pricing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Direct/Bureau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Top 30 - $1 flat fee bureau cards</a:t>
            </a:r>
          </a:p>
          <a:p>
            <a:pPr marL="1135062" lvl="2" indent="-457200">
              <a:buFont typeface="Arial" panose="020B0604020202020204" pitchFamily="34" charset="0"/>
              <a:buChar char="•"/>
            </a:pPr>
            <a:r>
              <a:rPr lang="en-US" dirty="0" smtClean="0"/>
              <a:t>Reasonable???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92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Leaderboard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Optional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Pros/Cons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Post-Expedition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17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56703" y="2471351"/>
            <a:ext cx="3867665" cy="123567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2221164" y="4075155"/>
            <a:ext cx="4701672" cy="5078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3000" dirty="0" smtClean="0">
                <a:solidFill>
                  <a:srgbClr val="FFFFFF"/>
                </a:solidFill>
              </a:rPr>
              <a:t>Jed W. Petrovich AD7KG</a:t>
            </a:r>
            <a:endParaRPr lang="en-US" sz="30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9875" y="2561580"/>
            <a:ext cx="3524250" cy="104775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96314" y="407773"/>
            <a:ext cx="37317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Q &amp; 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326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title" idx="4294967295"/>
          </p:nvPr>
        </p:nvSpPr>
        <p:spPr>
          <a:xfrm>
            <a:off x="1472666" y="236007"/>
            <a:ext cx="6824662" cy="750888"/>
          </a:xfrm>
        </p:spPr>
        <p:txBody>
          <a:bodyPr/>
          <a:lstStyle/>
          <a:p>
            <a:r>
              <a:rPr lang="en-US" dirty="0" smtClean="0"/>
              <a:t>Jed W. Petrovich, AD7KG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28493" y="1666875"/>
            <a:ext cx="519176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/>
              <a:t>First licensed October 2005 and earned both General and Extra Class licenses in October of 2006</a:t>
            </a:r>
            <a:r>
              <a:rPr lang="en-US" sz="2000" b="0" dirty="0" smtClean="0"/>
              <a:t>.</a:t>
            </a:r>
          </a:p>
          <a:p>
            <a:endParaRPr lang="en-US" sz="2000" b="0" dirty="0"/>
          </a:p>
          <a:p>
            <a:r>
              <a:rPr lang="en-US" sz="2000" b="0" dirty="0" smtClean="0"/>
              <a:t>Awards: DXCC, 5B DXCC, WAZ, UDXA </a:t>
            </a:r>
            <a:r>
              <a:rPr lang="en-US" sz="2000" b="0" dirty="0" smtClean="0"/>
              <a:t>DXer</a:t>
            </a:r>
            <a:r>
              <a:rPr lang="en-US" sz="2000" b="0" dirty="0" smtClean="0"/>
              <a:t> of the Year, 2011, 2014</a:t>
            </a:r>
          </a:p>
          <a:p>
            <a:endParaRPr lang="en-US" sz="2000" b="0" dirty="0"/>
          </a:p>
          <a:p>
            <a:r>
              <a:rPr lang="en-US" sz="2000" b="0" dirty="0" smtClean="0"/>
              <a:t>UDXA Leadership: President 2009, 2010. Past President 2011. Vice President 2013. Field Day Chair 2008, 2009, 2013, 2014, 2015.</a:t>
            </a:r>
          </a:p>
          <a:p>
            <a:endParaRPr lang="en-US" sz="2000" b="0" dirty="0"/>
          </a:p>
          <a:p>
            <a:r>
              <a:rPr lang="en-US" sz="2000" b="0" dirty="0" smtClean="0"/>
              <a:t>Portable operating activities: UDXA Field Day 2006 to 2014. 7th Area QSO Party 2007 to 2014.</a:t>
            </a:r>
            <a:endParaRPr lang="en-US" sz="2000" b="0" dirty="0"/>
          </a:p>
        </p:txBody>
      </p:sp>
      <p:pic>
        <p:nvPicPr>
          <p:cNvPr id="1026" name="Picture 2" descr="http://www.dxuniversity.com/images/presenters/AD7KG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46" y="2432999"/>
            <a:ext cx="2984183" cy="2235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90346" y="4668040"/>
            <a:ext cx="298418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0" dirty="0" smtClean="0"/>
              <a:t>ARRL Field Day 2006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Club Log?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Brief History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Personal use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Exceptions database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Expedition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910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Club Log?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dirty="0" smtClean="0"/>
              <a:t>Most Wanted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Propagation Wizard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Most Wanted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Expedition Charts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Online Log</a:t>
            </a:r>
          </a:p>
          <a:p>
            <a:pPr marL="457200" indent="-457200">
              <a:buFont typeface="Arial"/>
              <a:buChar char="•"/>
            </a:pPr>
            <a:r>
              <a:rPr lang="en-US" dirty="0" smtClean="0"/>
              <a:t>OQRS</a:t>
            </a:r>
          </a:p>
          <a:p>
            <a:pPr marL="457200" indent="-45720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01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Criteria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Over 5,000 QSOs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Multi-operator team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Multi-band, multi-mode, working all call areas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Expedition Criteria (continued)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Single callsign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Duration from 1 to 60 days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Request </a:t>
            </a:r>
            <a:r>
              <a:rPr lang="en-US" dirty="0" smtClean="0"/>
              <a:t>prior to </a:t>
            </a:r>
            <a:r>
              <a:rPr lang="en-US" dirty="0" smtClean="0"/>
              <a:t>activation</a:t>
            </a:r>
          </a:p>
          <a:p>
            <a:pPr marL="795337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Email Michael G7VJR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3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Wanted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44577" y="1456087"/>
            <a:ext cx="9099423" cy="15419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044" y="3081515"/>
            <a:ext cx="8476488" cy="3703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5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Wanted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980468" y="1280636"/>
            <a:ext cx="3183065" cy="5395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99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XU Template">
  <a:themeElements>
    <a:clrScheme name="Cisco2003Template 11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339999"/>
      </a:accent1>
      <a:accent2>
        <a:srgbClr val="B92B38"/>
      </a:accent2>
      <a:accent3>
        <a:srgbClr val="FFFFFF"/>
      </a:accent3>
      <a:accent4>
        <a:srgbClr val="000000"/>
      </a:accent4>
      <a:accent5>
        <a:srgbClr val="ADCACA"/>
      </a:accent5>
      <a:accent6>
        <a:srgbClr val="A72632"/>
      </a:accent6>
      <a:hlink>
        <a:srgbClr val="9999CC"/>
      </a:hlink>
      <a:folHlink>
        <a:srgbClr val="EEB30E"/>
      </a:folHlink>
    </a:clrScheme>
    <a:fontScheme name="Cisco2003Templat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Cisco2003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co2003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8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FF990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9">
        <a:dk1>
          <a:srgbClr val="000000"/>
        </a:dk1>
        <a:lt1>
          <a:srgbClr val="FFFFFF"/>
        </a:lt1>
        <a:dk2>
          <a:srgbClr val="FFFFFF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0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co2003Template 11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99"/>
        </a:accent1>
        <a:accent2>
          <a:srgbClr val="B92B38"/>
        </a:accent2>
        <a:accent3>
          <a:srgbClr val="FFFFFF"/>
        </a:accent3>
        <a:accent4>
          <a:srgbClr val="000000"/>
        </a:accent4>
        <a:accent5>
          <a:srgbClr val="ADCACA"/>
        </a:accent5>
        <a:accent6>
          <a:srgbClr val="A72632"/>
        </a:accent6>
        <a:hlink>
          <a:srgbClr val="9999CC"/>
        </a:hlink>
        <a:folHlink>
          <a:srgbClr val="EEB30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Cisco2003_template_Q104_4</Template>
  <TotalTime>22200</TotalTime>
  <Words>274</Words>
  <Application>Microsoft Office PowerPoint</Application>
  <PresentationFormat>On-screen Show (4:3)</PresentationFormat>
  <Paragraphs>81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ＭＳ Ｐゴシック</vt:lpstr>
      <vt:lpstr>Arial</vt:lpstr>
      <vt:lpstr>Neurochrome</vt:lpstr>
      <vt:lpstr>DXU Template</vt:lpstr>
      <vt:lpstr>PowerPoint Presentation</vt:lpstr>
      <vt:lpstr>PowerPoint Presentation</vt:lpstr>
      <vt:lpstr>Jed W. Petrovich, AD7KG</vt:lpstr>
      <vt:lpstr>Why Club Log?</vt:lpstr>
      <vt:lpstr>Why Use Club Log?</vt:lpstr>
      <vt:lpstr>Expedition Criteria</vt:lpstr>
      <vt:lpstr>Expedition Criteria (continued)</vt:lpstr>
      <vt:lpstr>Most Wanted</vt:lpstr>
      <vt:lpstr>Most Wanted</vt:lpstr>
      <vt:lpstr>Propagation Tools</vt:lpstr>
      <vt:lpstr>Propagation Wizard</vt:lpstr>
      <vt:lpstr>Propagation Wizard</vt:lpstr>
      <vt:lpstr>Geographic Propagation Wizard</vt:lpstr>
      <vt:lpstr>Uploading Logs</vt:lpstr>
      <vt:lpstr>Expedition Charts</vt:lpstr>
      <vt:lpstr>Expedition Charts</vt:lpstr>
      <vt:lpstr>Expedition Charts</vt:lpstr>
      <vt:lpstr>Expedition Charts</vt:lpstr>
      <vt:lpstr>Expedition Charts</vt:lpstr>
      <vt:lpstr>Expedition Charts</vt:lpstr>
      <vt:lpstr>Expedition Charts</vt:lpstr>
      <vt:lpstr>Expedition Charts</vt:lpstr>
      <vt:lpstr>Expedition Charts</vt:lpstr>
      <vt:lpstr>Online Log</vt:lpstr>
      <vt:lpstr>Online QSO Requests (OQRS)</vt:lpstr>
      <vt:lpstr>Leaderboard</vt:lpstr>
      <vt:lpstr>PowerPoint Presentation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David Sauerhaft</dc:creator>
  <cp:lastModifiedBy>Jed Petrovich</cp:lastModifiedBy>
  <cp:revision>707</cp:revision>
  <cp:lastPrinted>2012-03-23T22:12:51Z</cp:lastPrinted>
  <dcterms:created xsi:type="dcterms:W3CDTF">2015-03-23T15:52:06Z</dcterms:created>
  <dcterms:modified xsi:type="dcterms:W3CDTF">2015-04-14T04:40:36Z</dcterms:modified>
</cp:coreProperties>
</file>